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>
        <p:scale>
          <a:sx n="120" d="100"/>
          <a:sy n="120" d="100"/>
        </p:scale>
        <p:origin x="2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14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4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9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051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2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5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5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6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2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B26DBE8-E2F1-9946-ABD0-8A3AA5AEC043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3A62480-16E7-F947-8E0A-BF50A9619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DD9049-3348-544A-B5EB-877A3C0EE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 in Flux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9F4BA22-5091-DC4B-810C-F5DF1D93B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0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DA5DCA-C841-2747-A9BD-904BC1EE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define a state?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A4240C-68CB-5442-95FF-FABE2FA29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Montevideo Convention, 1933,: the state has four features</a:t>
            </a:r>
          </a:p>
          <a:p>
            <a:pPr>
              <a:buFontTx/>
              <a:buChar char="-"/>
            </a:pPr>
            <a:r>
              <a:rPr lang="en-US" dirty="0"/>
              <a:t>A defined territory</a:t>
            </a:r>
          </a:p>
          <a:p>
            <a:pPr>
              <a:buFontTx/>
              <a:buChar char="-"/>
            </a:pPr>
            <a:r>
              <a:rPr lang="en-US" dirty="0"/>
              <a:t>A permanent population</a:t>
            </a:r>
          </a:p>
          <a:p>
            <a:pPr>
              <a:buFontTx/>
              <a:buChar char="-"/>
            </a:pPr>
            <a:r>
              <a:rPr lang="en-US" dirty="0"/>
              <a:t>An effective government</a:t>
            </a:r>
          </a:p>
          <a:p>
            <a:pPr>
              <a:buFontTx/>
              <a:buChar char="-"/>
            </a:pPr>
            <a:r>
              <a:rPr lang="en-US" dirty="0"/>
              <a:t>The capacity to enter into relations with other states 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According to this view: even without recognition, the state has the right to defend its integrity and </a:t>
            </a:r>
            <a:r>
              <a:rPr lang="en-US" dirty="0" err="1"/>
              <a:t>interpendence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0289A7-3EE0-9F4F-BE7E-6EF337B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756AB6-C8C2-0048-9C9C-42F08735A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Weber: the state has monopoly of the means of “ legitimate violence”</a:t>
            </a:r>
          </a:p>
          <a:p>
            <a:r>
              <a:rPr lang="en-US" dirty="0"/>
              <a:t>Schumpeter:  The state has the fiscal monopoly of the right to tax  citizens</a:t>
            </a:r>
          </a:p>
          <a:p>
            <a:r>
              <a:rPr lang="en-US" dirty="0"/>
              <a:t>Brenner: The state´s dual structure: “ Statehood”- capacity to protect against external attack and maintain domestic order</a:t>
            </a:r>
          </a:p>
          <a:p>
            <a:r>
              <a:rPr lang="en-US" dirty="0"/>
              <a:t>Internal sovereignty</a:t>
            </a:r>
          </a:p>
          <a:p>
            <a:r>
              <a:rPr lang="en-US" dirty="0"/>
              <a:t>External sovereignty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3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76748A-CF96-794F-9823-E8FFCFD3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globalization on the role of the state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AE6C81-5869-7E4E-9F8D-928B00B1E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Define:</a:t>
            </a:r>
          </a:p>
          <a:p>
            <a:endParaRPr lang="en-US" dirty="0"/>
          </a:p>
          <a:p>
            <a:r>
              <a:rPr lang="en-US" dirty="0" err="1"/>
              <a:t>Supraterritoriality</a:t>
            </a:r>
            <a:endParaRPr lang="en-US" dirty="0"/>
          </a:p>
          <a:p>
            <a:r>
              <a:rPr lang="en-US" dirty="0"/>
              <a:t>Economic sovereignty</a:t>
            </a:r>
          </a:p>
          <a:p>
            <a:r>
              <a:rPr lang="en-US" dirty="0"/>
              <a:t>Political globalization</a:t>
            </a:r>
          </a:p>
          <a:p>
            <a:r>
              <a:rPr lang="en-US" dirty="0"/>
              <a:t>Pooled sovereignty</a:t>
            </a:r>
          </a:p>
          <a:p>
            <a:r>
              <a:rPr lang="en-US" dirty="0"/>
              <a:t>Failed state</a:t>
            </a:r>
          </a:p>
          <a:p>
            <a:r>
              <a:rPr lang="en-US" dirty="0"/>
              <a:t>Stateless state </a:t>
            </a:r>
          </a:p>
        </p:txBody>
      </p:sp>
    </p:spTree>
    <p:extLst>
      <p:ext uri="{BB962C8B-B14F-4D97-AF65-F5344CB8AC3E}">
        <p14:creationId xmlns:p14="http://schemas.microsoft.com/office/powerpoint/2010/main" val="223870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1E4B6E-59E0-084A-A2C1-BECA482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build a state?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31A356-CA8C-5549-84EE-887522855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of state-building:</a:t>
            </a:r>
          </a:p>
          <a:p>
            <a:r>
              <a:rPr lang="en-US" dirty="0"/>
              <a:t>Identify at least three challenges to </a:t>
            </a:r>
            <a:r>
              <a:rPr lang="en-US"/>
              <a:t>state building</a:t>
            </a:r>
          </a:p>
        </p:txBody>
      </p:sp>
    </p:spTree>
    <p:extLst>
      <p:ext uri="{BB962C8B-B14F-4D97-AF65-F5344CB8AC3E}">
        <p14:creationId xmlns:p14="http://schemas.microsoft.com/office/powerpoint/2010/main" val="831112235"/>
      </p:ext>
    </p:extLst>
  </p:cSld>
  <p:clrMapOvr>
    <a:masterClrMapping/>
  </p:clrMapOvr>
</p:sld>
</file>

<file path=ppt/theme/theme1.xml><?xml version="1.0" encoding="utf-8"?>
<a:theme xmlns:a="http://schemas.openxmlformats.org/drawingml/2006/main" name="Pakkaus">
  <a:themeElements>
    <a:clrScheme name="Pakkau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au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au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{5371A750-4425-834E-8469-56E2DA6E61CD}tf10001120</Template>
  <TotalTime>51</TotalTime>
  <Words>153</Words>
  <Application>Microsoft Macintosh PowerPoint</Application>
  <PresentationFormat>Laajakuva</PresentationFormat>
  <Paragraphs>26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Pakkaus</vt:lpstr>
      <vt:lpstr>State in Flux</vt:lpstr>
      <vt:lpstr>How to define a state?</vt:lpstr>
      <vt:lpstr>PowerPoint-esitys</vt:lpstr>
      <vt:lpstr>Impact of globalization on the role of the state</vt:lpstr>
      <vt:lpstr>How to build a state?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in Flux</dc:title>
  <dc:creator>Soininen Susanna</dc:creator>
  <cp:lastModifiedBy>Soininen Susanna</cp:lastModifiedBy>
  <cp:revision>3</cp:revision>
  <dcterms:created xsi:type="dcterms:W3CDTF">2020-11-16T07:25:05Z</dcterms:created>
  <dcterms:modified xsi:type="dcterms:W3CDTF">2020-11-16T08:16:27Z</dcterms:modified>
</cp:coreProperties>
</file>