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2" r:id="rId2"/>
    <p:sldId id="263" r:id="rId3"/>
    <p:sldId id="257" r:id="rId4"/>
    <p:sldId id="258" r:id="rId5"/>
    <p:sldId id="259" r:id="rId6"/>
    <p:sldId id="256" r:id="rId7"/>
    <p:sldId id="260" r:id="rId8"/>
    <p:sldId id="261"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snapToObjects="1">
      <p:cViewPr varScale="1">
        <p:scale>
          <a:sx n="107" d="100"/>
          <a:sy n="107" d="100"/>
        </p:scale>
        <p:origin x="560"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D07EB5-726B-2849-A5F5-2F888FF3A69F}" type="datetimeFigureOut">
              <a:rPr lang="en-US" smtClean="0"/>
              <a:t>4/1/20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377590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07EB5-726B-2849-A5F5-2F888FF3A69F}" type="datetimeFigureOut">
              <a:rPr lang="en-US" smtClean="0"/>
              <a:t>4/1/20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414728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07EB5-726B-2849-A5F5-2F888FF3A69F}" type="datetimeFigureOut">
              <a:rPr lang="en-US" smtClean="0"/>
              <a:t>4/1/20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1954349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D07EB5-726B-2849-A5F5-2F888FF3A69F}" type="datetimeFigureOut">
              <a:rPr lang="en-US" smtClean="0"/>
              <a:t>4/1/20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2517719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D07EB5-726B-2849-A5F5-2F888FF3A69F}" type="datetimeFigureOut">
              <a:rPr lang="en-US" smtClean="0"/>
              <a:t>4/1/20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157461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D07EB5-726B-2849-A5F5-2F888FF3A69F}" type="datetimeFigureOut">
              <a:rPr lang="en-US" smtClean="0"/>
              <a:t>4/1/20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3368948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D07EB5-726B-2849-A5F5-2F888FF3A69F}" type="datetimeFigureOut">
              <a:rPr lang="en-US" smtClean="0"/>
              <a:t>4/1/20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1510408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D07EB5-726B-2849-A5F5-2F888FF3A69F}" type="datetimeFigureOut">
              <a:rPr lang="en-US" smtClean="0"/>
              <a:t>4/1/20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3364138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07EB5-726B-2849-A5F5-2F888FF3A69F}" type="datetimeFigureOut">
              <a:rPr lang="en-US" smtClean="0"/>
              <a:t>4/1/20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1239933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07EB5-726B-2849-A5F5-2F888FF3A69F}" type="datetimeFigureOut">
              <a:rPr lang="en-US" smtClean="0"/>
              <a:t>4/1/20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123028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07EB5-726B-2849-A5F5-2F888FF3A69F}" type="datetimeFigureOut">
              <a:rPr lang="en-US" smtClean="0"/>
              <a:t>4/1/20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708CC-80C8-3A4A-B272-B62C6CC5307D}" type="slidenum">
              <a:rPr lang="en-US" smtClean="0"/>
              <a:t>‹#›</a:t>
            </a:fld>
            <a:endParaRPr lang="en-US"/>
          </a:p>
        </p:txBody>
      </p:sp>
    </p:spTree>
    <p:extLst>
      <p:ext uri="{BB962C8B-B14F-4D97-AF65-F5344CB8AC3E}">
        <p14:creationId xmlns:p14="http://schemas.microsoft.com/office/powerpoint/2010/main" val="38499201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07EB5-726B-2849-A5F5-2F888FF3A69F}" type="datetimeFigureOut">
              <a:rPr lang="en-US" smtClean="0"/>
              <a:t>4/1/20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708CC-80C8-3A4A-B272-B62C6CC5307D}" type="slidenum">
              <a:rPr lang="en-US" smtClean="0"/>
              <a:t>‹#›</a:t>
            </a:fld>
            <a:endParaRPr lang="en-US"/>
          </a:p>
        </p:txBody>
      </p:sp>
    </p:spTree>
    <p:extLst>
      <p:ext uri="{BB962C8B-B14F-4D97-AF65-F5344CB8AC3E}">
        <p14:creationId xmlns:p14="http://schemas.microsoft.com/office/powerpoint/2010/main" val="951281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bbc.com/news/av/world-africa-52069029/coronavirus-in-cameroon-can-the-virus-be-a-catalyst-for-peace" TargetMode="External"/><Relationship Id="rId4" Type="http://schemas.openxmlformats.org/officeDocument/2006/relationships/hyperlink" Target="https://msmagazine.com/2020/03/25/women-peace-and-security-in-the-time-of-coronavirus/" TargetMode="External"/><Relationship Id="rId1" Type="http://schemas.openxmlformats.org/officeDocument/2006/relationships/slideLayout" Target="../slideLayouts/slideLayout2.xml"/><Relationship Id="rId2" Type="http://schemas.openxmlformats.org/officeDocument/2006/relationships/hyperlink" Target="https://www.hrw.org/tag/coronavir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Helvetica Neue UltraLight"/>
                <a:cs typeface="Helvetica Neue UltraLight"/>
              </a:rPr>
              <a:t>Conflict Dynamics: Peacekeeping, peacemaking and </a:t>
            </a:r>
            <a:r>
              <a:rPr lang="en-US" dirty="0" err="1" smtClean="0">
                <a:latin typeface="Helvetica Neue UltraLight"/>
                <a:cs typeface="Helvetica Neue UltraLight"/>
              </a:rPr>
              <a:t>peacebuilding</a:t>
            </a:r>
            <a:r>
              <a:rPr lang="en-US" dirty="0" smtClean="0">
                <a:latin typeface="Helvetica Neue UltraLight"/>
                <a:cs typeface="Helvetica Neue UltraLight"/>
              </a:rPr>
              <a:t>:</a:t>
            </a:r>
            <a:endParaRPr lang="en-US" dirty="0">
              <a:latin typeface="Helvetica Neue UltraLight"/>
              <a:cs typeface="Helvetica Neue UltraLight"/>
            </a:endParaRPr>
          </a:p>
        </p:txBody>
      </p:sp>
      <p:pic>
        <p:nvPicPr>
          <p:cNvPr id="7" name="Picture Placeholder 6" descr="26999_600.jpg"/>
          <p:cNvPicPr>
            <a:picLocks noGrp="1" noChangeAspect="1"/>
          </p:cNvPicPr>
          <p:nvPr>
            <p:ph type="pic" idx="1"/>
          </p:nvPr>
        </p:nvPicPr>
        <p:blipFill>
          <a:blip r:embed="rId2">
            <a:extLst>
              <a:ext uri="{28A0092B-C50C-407E-A947-70E740481C1C}">
                <a14:useLocalDpi xmlns:a14="http://schemas.microsoft.com/office/drawing/2010/main" val="0"/>
              </a:ext>
            </a:extLst>
          </a:blip>
          <a:srcRect t="5090" b="5090"/>
          <a:stretch>
            <a:fillRect/>
          </a:stretch>
        </p:blipFill>
        <p:spPr/>
      </p:pic>
      <p:sp>
        <p:nvSpPr>
          <p:cNvPr id="6" name="Text Placeholder 5"/>
          <p:cNvSpPr>
            <a:spLocks noGrp="1"/>
          </p:cNvSpPr>
          <p:nvPr>
            <p:ph type="body" sz="half" idx="2"/>
          </p:nvPr>
        </p:nvSpPr>
        <p:spPr/>
        <p:txBody>
          <a:bodyPr/>
          <a:lstStyle/>
          <a:p>
            <a:endParaRPr lang="en-US" dirty="0" smtClean="0">
              <a:latin typeface="Helvetica Neue UltraLight"/>
              <a:cs typeface="Helvetica Neue UltraLight"/>
            </a:endParaRPr>
          </a:p>
        </p:txBody>
      </p:sp>
    </p:spTree>
    <p:extLst>
      <p:ext uri="{BB962C8B-B14F-4D97-AF65-F5344CB8AC3E}">
        <p14:creationId xmlns:p14="http://schemas.microsoft.com/office/powerpoint/2010/main" val="4115125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Helvetica Neue UltraLight"/>
                <a:cs typeface="Helvetica Neue UltraLight"/>
              </a:rPr>
              <a:t>Learning Objectives</a:t>
            </a:r>
            <a:endParaRPr lang="en-US" dirty="0">
              <a:latin typeface="Helvetica Neue UltraLight"/>
              <a:cs typeface="Helvetica Neue UltraLight"/>
            </a:endParaRPr>
          </a:p>
        </p:txBody>
      </p:sp>
      <p:sp>
        <p:nvSpPr>
          <p:cNvPr id="6" name="Content Placeholder 5"/>
          <p:cNvSpPr>
            <a:spLocks noGrp="1"/>
          </p:cNvSpPr>
          <p:nvPr>
            <p:ph idx="1"/>
          </p:nvPr>
        </p:nvSpPr>
        <p:spPr/>
        <p:txBody>
          <a:bodyPr>
            <a:normAutofit lnSpcReduction="10000"/>
          </a:bodyPr>
          <a:lstStyle/>
          <a:p>
            <a:r>
              <a:rPr lang="en-US" dirty="0" smtClean="0">
                <a:latin typeface="Helvetica Neue UltraLight"/>
                <a:cs typeface="Helvetica Neue UltraLight"/>
              </a:rPr>
              <a:t>To distinguish between peacekeeping, peacemaking and </a:t>
            </a:r>
            <a:r>
              <a:rPr lang="en-US" dirty="0" smtClean="0">
                <a:latin typeface="Helvetica Neue UltraLight"/>
                <a:cs typeface="Helvetica Neue UltraLight"/>
              </a:rPr>
              <a:t>peacebuilding</a:t>
            </a:r>
            <a:endParaRPr lang="en-US" dirty="0" smtClean="0">
              <a:latin typeface="Helvetica Neue UltraLight"/>
              <a:cs typeface="Helvetica Neue UltraLight"/>
            </a:endParaRPr>
          </a:p>
          <a:p>
            <a:endParaRPr lang="en-US" dirty="0" smtClean="0">
              <a:latin typeface="Helvetica Neue UltraLight"/>
              <a:cs typeface="Helvetica Neue UltraLight"/>
            </a:endParaRPr>
          </a:p>
          <a:p>
            <a:r>
              <a:rPr lang="en-US" dirty="0" smtClean="0">
                <a:latin typeface="Helvetica Neue UltraLight"/>
                <a:cs typeface="Helvetica Neue UltraLight"/>
              </a:rPr>
              <a:t>To understand the key features of the model of conflict dynamics </a:t>
            </a:r>
          </a:p>
          <a:p>
            <a:endParaRPr lang="en-US" dirty="0" smtClean="0">
              <a:latin typeface="Helvetica Neue UltraLight"/>
              <a:cs typeface="Helvetica Neue UltraLight"/>
            </a:endParaRPr>
          </a:p>
          <a:p>
            <a:r>
              <a:rPr lang="en-US" dirty="0" smtClean="0">
                <a:latin typeface="Helvetica Neue UltraLight"/>
                <a:cs typeface="Helvetica Neue UltraLight"/>
              </a:rPr>
              <a:t>To link the three possible responses to the different stages of the MCD through the use of appropriate case studies</a:t>
            </a:r>
            <a:endParaRPr lang="en-US" dirty="0">
              <a:latin typeface="Helvetica Neue UltraLight"/>
              <a:cs typeface="Helvetica Neue UltraLight"/>
            </a:endParaRPr>
          </a:p>
        </p:txBody>
      </p:sp>
    </p:spTree>
    <p:extLst>
      <p:ext uri="{BB962C8B-B14F-4D97-AF65-F5344CB8AC3E}">
        <p14:creationId xmlns:p14="http://schemas.microsoft.com/office/powerpoint/2010/main" val="4190916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Insert your name here"/>
                <a:cs typeface="Insert your name here"/>
              </a:rPr>
              <a:t>Peacekeeping</a:t>
            </a:r>
            <a:endParaRPr lang="en-US" b="1" dirty="0">
              <a:latin typeface="Insert your name here"/>
              <a:cs typeface="Insert your name here"/>
            </a:endParaRPr>
          </a:p>
        </p:txBody>
      </p:sp>
      <p:sp>
        <p:nvSpPr>
          <p:cNvPr id="3" name="Content Placeholder 2"/>
          <p:cNvSpPr>
            <a:spLocks noGrp="1"/>
          </p:cNvSpPr>
          <p:nvPr>
            <p:ph idx="1"/>
          </p:nvPr>
        </p:nvSpPr>
        <p:spPr/>
        <p:txBody>
          <a:bodyPr>
            <a:normAutofit lnSpcReduction="10000"/>
          </a:bodyPr>
          <a:lstStyle/>
          <a:p>
            <a:pPr marL="0" indent="0">
              <a:buNone/>
            </a:pPr>
            <a:r>
              <a:rPr lang="en-US" dirty="0">
                <a:latin typeface="Helvetica Neue UltraLight"/>
                <a:cs typeface="Helvetica Neue UltraLight"/>
              </a:rPr>
              <a:t>Peacekeeping means keeping people from attacking each other by putting some kind of barrier between them. Often this barrier is made up of neutral soldiers--peacekeepers--from the UN or a group of neutral nations</a:t>
            </a:r>
            <a:r>
              <a:rPr lang="en-US" dirty="0" smtClean="0">
                <a:latin typeface="Helvetica Neue UltraLight"/>
                <a:cs typeface="Helvetica Neue UltraLight"/>
              </a:rPr>
              <a:t>.</a:t>
            </a:r>
          </a:p>
          <a:p>
            <a:pPr marL="0" indent="0">
              <a:buNone/>
            </a:pPr>
            <a:endParaRPr lang="en-US" dirty="0">
              <a:latin typeface="Helvetica Neue UltraLight"/>
              <a:cs typeface="Helvetica Neue UltraLight"/>
            </a:endParaRPr>
          </a:p>
          <a:p>
            <a:pPr marL="0" indent="0">
              <a:buNone/>
            </a:pPr>
            <a:r>
              <a:rPr lang="en-US" dirty="0" smtClean="0">
                <a:latin typeface="Helvetica Neue UltraLight"/>
                <a:cs typeface="Helvetica Neue UltraLight"/>
              </a:rPr>
              <a:t> </a:t>
            </a:r>
            <a:r>
              <a:rPr lang="en-US" dirty="0">
                <a:latin typeface="Helvetica Neue UltraLight"/>
                <a:cs typeface="Helvetica Neue UltraLight"/>
              </a:rPr>
              <a:t>The soldiers do nothing to settle the disputant's differences or help negotiate a peace agreement--they simply keep the two sides apart.</a:t>
            </a:r>
          </a:p>
        </p:txBody>
      </p:sp>
    </p:spTree>
    <p:extLst>
      <p:ext uri="{BB962C8B-B14F-4D97-AF65-F5344CB8AC3E}">
        <p14:creationId xmlns:p14="http://schemas.microsoft.com/office/powerpoint/2010/main" val="3408490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Insert your name here"/>
                <a:cs typeface="Insert your name here"/>
              </a:rPr>
              <a:t>Peacemaking</a:t>
            </a:r>
            <a:endParaRPr lang="en-US" b="1" dirty="0">
              <a:latin typeface="Insert your name here"/>
              <a:cs typeface="Insert your name here"/>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latin typeface="Helvetica Neue UltraLight"/>
                <a:cs typeface="Helvetica Neue UltraLight"/>
              </a:rPr>
              <a:t>Peacemaking </a:t>
            </a:r>
            <a:r>
              <a:rPr lang="en-US" dirty="0">
                <a:latin typeface="Helvetica Neue UltraLight"/>
                <a:cs typeface="Helvetica Neue UltraLight"/>
              </a:rPr>
              <a:t>is the process of forging a settlement between the disputing parties. While this can be done in direct negotiations with just the two disputants, it is often also done with a third-party mediator, who assists with process and communication problems, and helps the parties work effectively together to draft a workable peace accord. </a:t>
            </a:r>
            <a:endParaRPr lang="en-US" dirty="0" smtClean="0">
              <a:latin typeface="Helvetica Neue UltraLight"/>
              <a:cs typeface="Helvetica Neue UltraLight"/>
            </a:endParaRPr>
          </a:p>
          <a:p>
            <a:pPr marL="0" indent="0">
              <a:buNone/>
            </a:pPr>
            <a:endParaRPr lang="en-US" dirty="0">
              <a:latin typeface="Helvetica Neue UltraLight"/>
              <a:cs typeface="Helvetica Neue UltraLight"/>
            </a:endParaRPr>
          </a:p>
          <a:p>
            <a:pPr marL="0" indent="0">
              <a:buNone/>
            </a:pPr>
            <a:r>
              <a:rPr lang="en-US" dirty="0" smtClean="0">
                <a:latin typeface="Helvetica Neue UltraLight"/>
                <a:cs typeface="Helvetica Neue UltraLight"/>
              </a:rPr>
              <a:t>Usually </a:t>
            </a:r>
            <a:r>
              <a:rPr lang="en-US" dirty="0">
                <a:latin typeface="Helvetica Neue UltraLight"/>
                <a:cs typeface="Helvetica Neue UltraLight"/>
              </a:rPr>
              <a:t>the negotiators are official diplomats, although citizens are getting involved in the peacemaking process more and more. While they do not negotiate final accords, citizen diplomacy is becoming an increasingly common way to start the peacemaking process, which is then finalized with official diplomatic efforts.</a:t>
            </a:r>
          </a:p>
        </p:txBody>
      </p:sp>
    </p:spTree>
    <p:extLst>
      <p:ext uri="{BB962C8B-B14F-4D97-AF65-F5344CB8AC3E}">
        <p14:creationId xmlns:p14="http://schemas.microsoft.com/office/powerpoint/2010/main" val="269381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Insert your name here"/>
                <a:cs typeface="Insert your name here"/>
              </a:rPr>
              <a:t>Peacebuilding</a:t>
            </a:r>
            <a:endParaRPr lang="en-US" b="1" dirty="0">
              <a:latin typeface="Insert your name here"/>
              <a:cs typeface="Insert your name here"/>
            </a:endParaRPr>
          </a:p>
        </p:txBody>
      </p:sp>
      <p:sp>
        <p:nvSpPr>
          <p:cNvPr id="3" name="Content Placeholder 2"/>
          <p:cNvSpPr>
            <a:spLocks noGrp="1"/>
          </p:cNvSpPr>
          <p:nvPr>
            <p:ph idx="1"/>
          </p:nvPr>
        </p:nvSpPr>
        <p:spPr/>
        <p:txBody>
          <a:bodyPr>
            <a:normAutofit lnSpcReduction="10000"/>
          </a:bodyPr>
          <a:lstStyle/>
          <a:p>
            <a:pPr marL="0" indent="0">
              <a:buNone/>
            </a:pPr>
            <a:r>
              <a:rPr lang="en-US" dirty="0">
                <a:latin typeface="Helvetica Neue UltraLight"/>
                <a:cs typeface="Helvetica Neue UltraLight"/>
              </a:rPr>
              <a:t>However, peacemaking is not the final step in the peace process. </a:t>
            </a:r>
            <a:r>
              <a:rPr lang="en-US" dirty="0">
                <a:latin typeface="Helvetica Neue UltraLight"/>
                <a:cs typeface="Helvetica Neue UltraLight"/>
              </a:rPr>
              <a:t>I</a:t>
            </a:r>
            <a:r>
              <a:rPr lang="en-US" dirty="0" smtClean="0">
                <a:latin typeface="Helvetica Neue UltraLight"/>
                <a:cs typeface="Helvetica Neue UltraLight"/>
              </a:rPr>
              <a:t>t </a:t>
            </a:r>
            <a:r>
              <a:rPr lang="en-US" dirty="0">
                <a:latin typeface="Helvetica Neue UltraLight"/>
                <a:cs typeface="Helvetica Neue UltraLight"/>
              </a:rPr>
              <a:t>takes more than a peace accord to bring peace to a region</a:t>
            </a:r>
            <a:r>
              <a:rPr lang="en-US" dirty="0" smtClean="0">
                <a:latin typeface="Helvetica Neue UltraLight"/>
                <a:cs typeface="Helvetica Neue UltraLight"/>
              </a:rPr>
              <a:t>.</a:t>
            </a:r>
          </a:p>
          <a:p>
            <a:pPr marL="0" indent="0">
              <a:buNone/>
            </a:pPr>
            <a:endParaRPr lang="en-US" dirty="0">
              <a:latin typeface="Helvetica Neue UltraLight"/>
              <a:cs typeface="Helvetica Neue UltraLight"/>
            </a:endParaRPr>
          </a:p>
          <a:p>
            <a:pPr marL="0" indent="0">
              <a:buNone/>
            </a:pPr>
            <a:r>
              <a:rPr lang="en-US" dirty="0" smtClean="0">
                <a:latin typeface="Helvetica Neue UltraLight"/>
                <a:cs typeface="Helvetica Neue UltraLight"/>
              </a:rPr>
              <a:t> </a:t>
            </a:r>
            <a:r>
              <a:rPr lang="en-US" dirty="0">
                <a:latin typeface="Helvetica Neue UltraLight"/>
                <a:cs typeface="Helvetica Neue UltraLight"/>
              </a:rPr>
              <a:t>The peace accord is just a beginning, which must be followed by long-term </a:t>
            </a:r>
            <a:r>
              <a:rPr lang="en-US" dirty="0" err="1">
                <a:latin typeface="Helvetica Neue UltraLight"/>
                <a:cs typeface="Helvetica Neue UltraLight"/>
              </a:rPr>
              <a:t>peacebuilding</a:t>
            </a:r>
            <a:r>
              <a:rPr lang="en-US" dirty="0">
                <a:latin typeface="Helvetica Neue UltraLight"/>
                <a:cs typeface="Helvetica Neue UltraLight"/>
              </a:rPr>
              <a:t>--the process of normalizing relations and reconciling differences between all the citizens of the warring factions.</a:t>
            </a:r>
            <a:r>
              <a:rPr lang="en-US" dirty="0" smtClean="0">
                <a:latin typeface="Helvetica Neue UltraLight"/>
                <a:cs typeface="Helvetica Neue UltraLight"/>
              </a:rPr>
              <a:t>.</a:t>
            </a:r>
            <a:endParaRPr lang="en-US" dirty="0">
              <a:latin typeface="Helvetica Neue UltraLight"/>
              <a:cs typeface="Helvetica Neue UltraLight"/>
            </a:endParaRPr>
          </a:p>
        </p:txBody>
      </p:sp>
    </p:spTree>
    <p:extLst>
      <p:ext uri="{BB962C8B-B14F-4D97-AF65-F5344CB8AC3E}">
        <p14:creationId xmlns:p14="http://schemas.microsoft.com/office/powerpoint/2010/main" val="4066765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noAutofit/>
          </a:bodyPr>
          <a:lstStyle/>
          <a:p>
            <a:r>
              <a:rPr lang="en-US" sz="3600" dirty="0" smtClean="0">
                <a:latin typeface="Helvetica Neue UltraLight"/>
                <a:cs typeface="Helvetica Neue UltraLight"/>
              </a:rPr>
              <a:t>Conflict escalation and de-escalation model - </a:t>
            </a:r>
            <a:r>
              <a:rPr lang="en-US" sz="3600" dirty="0" err="1" smtClean="0">
                <a:latin typeface="Helvetica Neue UltraLight"/>
                <a:cs typeface="Helvetica Neue UltraLight"/>
              </a:rPr>
              <a:t>Ramsbotham</a:t>
            </a:r>
            <a:r>
              <a:rPr lang="en-US" sz="3600" dirty="0" smtClean="0">
                <a:latin typeface="Helvetica Neue UltraLight"/>
                <a:cs typeface="Helvetica Neue UltraLight"/>
              </a:rPr>
              <a:t> &amp; Woodhouse (1999)</a:t>
            </a:r>
            <a:endParaRPr lang="en-US" sz="3600" dirty="0">
              <a:latin typeface="Helvetica Neue UltraLight"/>
              <a:cs typeface="Helvetica Neue UltraLight"/>
            </a:endParaRPr>
          </a:p>
        </p:txBody>
      </p:sp>
      <p:pic>
        <p:nvPicPr>
          <p:cNvPr id="19" name="Content Placeholder 18" descr="Screen Shot 2017-02-02 at 2.31.49 PM.png"/>
          <p:cNvPicPr>
            <a:picLocks noGrp="1" noChangeAspect="1"/>
          </p:cNvPicPr>
          <p:nvPr>
            <p:ph idx="1"/>
          </p:nvPr>
        </p:nvPicPr>
        <p:blipFill>
          <a:blip r:embed="rId2">
            <a:extLst>
              <a:ext uri="{28A0092B-C50C-407E-A947-70E740481C1C}">
                <a14:useLocalDpi xmlns:a14="http://schemas.microsoft.com/office/drawing/2010/main" val="0"/>
              </a:ext>
            </a:extLst>
          </a:blip>
          <a:srcRect l="4048" r="4048"/>
          <a:stretch>
            <a:fillRect/>
          </a:stretch>
        </p:blipFill>
        <p:spPr/>
      </p:pic>
    </p:spTree>
    <p:extLst>
      <p:ext uri="{BB962C8B-B14F-4D97-AF65-F5344CB8AC3E}">
        <p14:creationId xmlns:p14="http://schemas.microsoft.com/office/powerpoint/2010/main" val="2285749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Helvetica Neue UltraLight"/>
                <a:cs typeface="Helvetica Neue UltraLight"/>
              </a:rPr>
              <a:t>Conflict dynamics</a:t>
            </a:r>
            <a:endParaRPr lang="en-US" dirty="0"/>
          </a:p>
        </p:txBody>
      </p:sp>
      <p:sp>
        <p:nvSpPr>
          <p:cNvPr id="3" name="Content Placeholder 2"/>
          <p:cNvSpPr>
            <a:spLocks noGrp="1"/>
          </p:cNvSpPr>
          <p:nvPr>
            <p:ph idx="1"/>
          </p:nvPr>
        </p:nvSpPr>
        <p:spPr/>
        <p:txBody>
          <a:bodyPr/>
          <a:lstStyle/>
          <a:p>
            <a:r>
              <a:rPr lang="en-US" dirty="0" err="1" smtClean="0">
                <a:latin typeface="Helvetica Neue UltraLight"/>
                <a:cs typeface="Helvetica Neue UltraLight"/>
              </a:rPr>
              <a:t>Ramsbotham</a:t>
            </a:r>
            <a:r>
              <a:rPr lang="en-US" dirty="0" smtClean="0">
                <a:latin typeface="Helvetica Neue UltraLight"/>
                <a:cs typeface="Helvetica Neue UltraLight"/>
              </a:rPr>
              <a:t> &amp; Woodhouse argue that, while every conflict has different dynamics, there are similarities between conflicts. </a:t>
            </a:r>
          </a:p>
          <a:p>
            <a:endParaRPr lang="en-US" dirty="0">
              <a:latin typeface="Helvetica Neue UltraLight"/>
              <a:cs typeface="Helvetica Neue UltraLight"/>
            </a:endParaRPr>
          </a:p>
          <a:p>
            <a:r>
              <a:rPr lang="en-US" dirty="0" smtClean="0">
                <a:latin typeface="Helvetica Neue UltraLight"/>
                <a:cs typeface="Helvetica Neue UltraLight"/>
              </a:rPr>
              <a:t>Model of conflict dynamics helps policy makers identify best responses for each stage of escalation and de-escalation.</a:t>
            </a:r>
          </a:p>
          <a:p>
            <a:endParaRPr lang="en-US" dirty="0"/>
          </a:p>
        </p:txBody>
      </p:sp>
    </p:spTree>
    <p:extLst>
      <p:ext uri="{BB962C8B-B14F-4D97-AF65-F5344CB8AC3E}">
        <p14:creationId xmlns:p14="http://schemas.microsoft.com/office/powerpoint/2010/main" val="3006423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Neue UltraLight"/>
                <a:cs typeface="Helvetica Neue UltraLight"/>
              </a:rPr>
              <a:t>Corona virus and Peace &amp;Conflict</a:t>
            </a:r>
            <a:endParaRPr lang="en-US" dirty="0">
              <a:latin typeface="Helvetica Neue UltraLight"/>
              <a:cs typeface="Helvetica Neue UltraLight"/>
            </a:endParaRPr>
          </a:p>
        </p:txBody>
      </p:sp>
      <p:sp>
        <p:nvSpPr>
          <p:cNvPr id="3" name="Content Placeholder 2"/>
          <p:cNvSpPr>
            <a:spLocks noGrp="1"/>
          </p:cNvSpPr>
          <p:nvPr>
            <p:ph idx="1"/>
          </p:nvPr>
        </p:nvSpPr>
        <p:spPr/>
        <p:txBody>
          <a:bodyPr/>
          <a:lstStyle/>
          <a:p>
            <a:r>
              <a:rPr lang="en-US" dirty="0" smtClean="0">
                <a:latin typeface="Helvetica Neue UltraLight"/>
                <a:cs typeface="Helvetica Neue UltraLight"/>
              </a:rPr>
              <a:t>Investigate a case study on the impact of Coronavirus on Peace &amp; Conflict</a:t>
            </a:r>
          </a:p>
          <a:p>
            <a:r>
              <a:rPr lang="en-US" dirty="0" smtClean="0">
                <a:latin typeface="Helvetica Neue UltraLight"/>
                <a:cs typeface="Helvetica Neue UltraLight"/>
              </a:rPr>
              <a:t>Your approach could be either Peace or Conflict ( remember to define the concept, what do you mean by peace or what kind of conflict are you talking about)</a:t>
            </a:r>
          </a:p>
          <a:p>
            <a:endParaRPr lang="en-US" dirty="0">
              <a:latin typeface="Helvetica Neue UltraLight"/>
              <a:cs typeface="Helvetica Neue UltraLight"/>
            </a:endParaRPr>
          </a:p>
        </p:txBody>
      </p:sp>
    </p:spTree>
    <p:extLst>
      <p:ext uri="{BB962C8B-B14F-4D97-AF65-F5344CB8AC3E}">
        <p14:creationId xmlns:p14="http://schemas.microsoft.com/office/powerpoint/2010/main" val="14536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smtClean="0"/>
              <a:t>Some Sources</a:t>
            </a:r>
            <a:endParaRPr lang="en-US" dirty="0"/>
          </a:p>
        </p:txBody>
      </p:sp>
      <p:sp>
        <p:nvSpPr>
          <p:cNvPr id="3" name="Sisällön paikkamerkki 2"/>
          <p:cNvSpPr>
            <a:spLocks noGrp="1"/>
          </p:cNvSpPr>
          <p:nvPr>
            <p:ph idx="1"/>
          </p:nvPr>
        </p:nvSpPr>
        <p:spPr/>
        <p:txBody>
          <a:bodyPr/>
          <a:lstStyle/>
          <a:p>
            <a:r>
              <a:rPr lang="en-US" dirty="0">
                <a:hlinkClick r:id="rId2"/>
              </a:rPr>
              <a:t>https://</a:t>
            </a:r>
            <a:r>
              <a:rPr lang="en-US" dirty="0" smtClean="0">
                <a:hlinkClick r:id="rId2"/>
              </a:rPr>
              <a:t>www.hrw.org/tag/coronavirus</a:t>
            </a:r>
            <a:endParaRPr lang="en-US" dirty="0" smtClean="0"/>
          </a:p>
          <a:p>
            <a:r>
              <a:rPr lang="en-US" dirty="0">
                <a:hlinkClick r:id="rId3"/>
              </a:rPr>
              <a:t>https://</a:t>
            </a:r>
            <a:r>
              <a:rPr lang="en-US" dirty="0" smtClean="0">
                <a:hlinkClick r:id="rId3"/>
              </a:rPr>
              <a:t>www.bbc.com/news/av/world-africa-52069029/coronavirus-in-cameroon-can-the-virus-be-a-catalyst-for-peace</a:t>
            </a:r>
            <a:endParaRPr lang="en-US" dirty="0" smtClean="0"/>
          </a:p>
          <a:p>
            <a:r>
              <a:rPr lang="en-US" dirty="0">
                <a:hlinkClick r:id="rId4"/>
              </a:rPr>
              <a:t>https://msmagazine.com/2020/03/25/women-peace-and-security-in-the-time-of-coronavirus</a:t>
            </a:r>
            <a:r>
              <a:rPr lang="en-US" dirty="0" smtClean="0">
                <a:hlinkClick r:id="rId4"/>
              </a:rPr>
              <a:t>/</a:t>
            </a:r>
            <a:endParaRPr lang="en-US" dirty="0" smtClean="0"/>
          </a:p>
          <a:p>
            <a:endParaRPr lang="en-US" dirty="0" smtClean="0"/>
          </a:p>
          <a:p>
            <a:endParaRPr lang="en-US" dirty="0"/>
          </a:p>
        </p:txBody>
      </p:sp>
    </p:spTree>
    <p:extLst>
      <p:ext uri="{BB962C8B-B14F-4D97-AF65-F5344CB8AC3E}">
        <p14:creationId xmlns:p14="http://schemas.microsoft.com/office/powerpoint/2010/main" val="1619595972"/>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218</TotalTime>
  <Words>401</Words>
  <Application>Microsoft Macintosh PowerPoint</Application>
  <PresentationFormat>Näytössä katseltava diaesitys (4:3)</PresentationFormat>
  <Paragraphs>31</Paragraphs>
  <Slides>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9</vt:i4>
      </vt:variant>
    </vt:vector>
  </HeadingPairs>
  <TitlesOfParts>
    <vt:vector size="14" baseType="lpstr">
      <vt:lpstr>Calibri</vt:lpstr>
      <vt:lpstr>Helvetica Neue UltraLight</vt:lpstr>
      <vt:lpstr>Insert your name here</vt:lpstr>
      <vt:lpstr>Arial</vt:lpstr>
      <vt:lpstr>Default Theme</vt:lpstr>
      <vt:lpstr>Conflict Dynamics: Peacekeeping, peacemaking and peacebuilding:</vt:lpstr>
      <vt:lpstr>Learning Objectives</vt:lpstr>
      <vt:lpstr>Peacekeeping</vt:lpstr>
      <vt:lpstr>Peacemaking</vt:lpstr>
      <vt:lpstr>Peacebuilding</vt:lpstr>
      <vt:lpstr>Conflict escalation and de-escalation model - Ramsbotham &amp; Woodhouse (1999)</vt:lpstr>
      <vt:lpstr>Conflict dynamics</vt:lpstr>
      <vt:lpstr>Corona virus and Peace &amp;Conflict</vt:lpstr>
      <vt:lpstr>Some Sources</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Fugill</dc:creator>
  <cp:lastModifiedBy>Soininen Susanna</cp:lastModifiedBy>
  <cp:revision>7</cp:revision>
  <dcterms:created xsi:type="dcterms:W3CDTF">2017-02-02T19:33:35Z</dcterms:created>
  <dcterms:modified xsi:type="dcterms:W3CDTF">2020-04-01T10:50:40Z</dcterms:modified>
</cp:coreProperties>
</file>