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0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8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4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1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1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4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0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3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3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2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7EB5-726B-2849-A5F5-2F888FF3A69F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8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mnesty.org/e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dh.org/en" TargetMode="External"/><Relationship Id="rId4" Type="http://schemas.openxmlformats.org/officeDocument/2006/relationships/hyperlink" Target="http://www.minorityrights.org" TargetMode="External"/><Relationship Id="rId5" Type="http://schemas.openxmlformats.org/officeDocument/2006/relationships/hyperlink" Target="file:///localhost/htpp/::www.ilga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rw.or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mnesty.org/e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f.org" TargetMode="External"/><Relationship Id="rId4" Type="http://schemas.openxmlformats.org/officeDocument/2006/relationships/hyperlink" Target="http://www.crs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xfam.org.u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4024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>
                <a:latin typeface="Grinched 2.0"/>
                <a:cs typeface="Grinched 2.0"/>
              </a:rPr>
              <a:t>Non-Governmental Politics of Human Rights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latin typeface="Grinched 2.0"/>
                <a:cs typeface="Grinched 2.0"/>
              </a:rPr>
              <a:t>IB Global Politics</a:t>
            </a:r>
          </a:p>
          <a:p>
            <a:r>
              <a:rPr lang="en-US" b="1" dirty="0">
                <a:latin typeface="Grinched 2.0"/>
                <a:cs typeface="Grinched 2.0"/>
              </a:rPr>
              <a:t>Human Rights Unit</a:t>
            </a:r>
          </a:p>
        </p:txBody>
      </p:sp>
    </p:spTree>
    <p:extLst>
      <p:ext uri="{BB962C8B-B14F-4D97-AF65-F5344CB8AC3E}">
        <p14:creationId xmlns:p14="http://schemas.microsoft.com/office/powerpoint/2010/main" val="802875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rinched 2.0"/>
                <a:cs typeface="Grinched 2.0"/>
              </a:rPr>
              <a:t>Does non-governmental mean exactly that?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rinched 2.0"/>
                <a:cs typeface="Grinched 2.0"/>
              </a:rPr>
              <a:t>Civil society advocacy is deeply embedded in system of sovereign states. Why?</a:t>
            </a:r>
          </a:p>
          <a:p>
            <a:r>
              <a:rPr lang="en-US" dirty="0">
                <a:latin typeface="Grinched 2.0"/>
                <a:cs typeface="Grinched 2.0"/>
              </a:rPr>
              <a:t>Implementing and enforcing human rights is a state responsibility – thus, NGOs have to act on or through states</a:t>
            </a:r>
          </a:p>
          <a:p>
            <a:r>
              <a:rPr lang="en-US" dirty="0">
                <a:latin typeface="Grinched 2.0"/>
                <a:cs typeface="Grinched 2.0"/>
              </a:rPr>
              <a:t>TNGOs increasingly attempt to coordinate with local counterparts – mobilize supporting pressure from states and multilateral actors</a:t>
            </a:r>
          </a:p>
        </p:txBody>
      </p:sp>
    </p:spTree>
    <p:extLst>
      <p:ext uri="{BB962C8B-B14F-4D97-AF65-F5344CB8AC3E}">
        <p14:creationId xmlns:p14="http://schemas.microsoft.com/office/powerpoint/2010/main" val="298008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Assessing NGO 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rinched 2.0"/>
                <a:cs typeface="Grinched 2.0"/>
              </a:rPr>
              <a:t>Important not to idealize human rights NGOs</a:t>
            </a:r>
          </a:p>
          <a:p>
            <a:r>
              <a:rPr lang="en-US" dirty="0">
                <a:latin typeface="Grinched 2.0"/>
                <a:cs typeface="Grinched 2.0"/>
              </a:rPr>
              <a:t>Some are essentially largely ineffective expressions of good intentions</a:t>
            </a:r>
          </a:p>
          <a:p>
            <a:r>
              <a:rPr lang="en-US" dirty="0">
                <a:latin typeface="Grinched 2.0"/>
                <a:cs typeface="Grinched 2.0"/>
              </a:rPr>
              <a:t>Issues of political and financial accountability</a:t>
            </a:r>
          </a:p>
          <a:p>
            <a:r>
              <a:rPr lang="en-US" dirty="0">
                <a:latin typeface="Grinched 2.0"/>
                <a:cs typeface="Grinched 2.0"/>
              </a:rPr>
              <a:t>Lack power of states and diplomatic stature of international </a:t>
            </a:r>
            <a:r>
              <a:rPr lang="en-US" dirty="0" err="1">
                <a:latin typeface="Grinched 2.0"/>
                <a:cs typeface="Grinched 2.0"/>
              </a:rPr>
              <a:t>organisations</a:t>
            </a:r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Power of public opinion is limited and hard to pin down</a:t>
            </a:r>
          </a:p>
        </p:txBody>
      </p:sp>
    </p:spTree>
    <p:extLst>
      <p:ext uri="{BB962C8B-B14F-4D97-AF65-F5344CB8AC3E}">
        <p14:creationId xmlns:p14="http://schemas.microsoft.com/office/powerpoint/2010/main" val="278537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On the other hand</a:t>
            </a:r>
            <a:r>
              <a:rPr lang="is-IS" dirty="0">
                <a:latin typeface="Grinched 2.0"/>
                <a:cs typeface="Grinched 2.0"/>
              </a:rPr>
              <a:t>…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Grinched 2.0"/>
                <a:cs typeface="Grinched 2.0"/>
              </a:rPr>
              <a:t>No other interests to distract them from </a:t>
            </a:r>
            <a:r>
              <a:rPr lang="en-US" dirty="0" smtClean="0">
                <a:latin typeface="Grinched 2.0"/>
                <a:cs typeface="Grinched 2.0"/>
              </a:rPr>
              <a:t>advocacy ( like economic interests, political interests..)</a:t>
            </a:r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Many develop reputations for accuracy and impartiality – use as a resource</a:t>
            </a:r>
          </a:p>
          <a:p>
            <a:r>
              <a:rPr lang="en-US" dirty="0">
                <a:latin typeface="Grinched 2.0"/>
                <a:cs typeface="Grinched 2.0"/>
              </a:rPr>
              <a:t>Important check on ‘tendency of states to allow competing national interests and considerations of diplomatic discretion to mute human rights criticism’ (Donnelly)</a:t>
            </a:r>
          </a:p>
          <a:p>
            <a:r>
              <a:rPr lang="en-US" dirty="0">
                <a:latin typeface="Grinched 2.0"/>
                <a:cs typeface="Grinched 2.0"/>
              </a:rPr>
              <a:t>Key mechanism for spreading awareness of international human rights norms and mobilizing opinion</a:t>
            </a:r>
          </a:p>
        </p:txBody>
      </p:sp>
    </p:spTree>
    <p:extLst>
      <p:ext uri="{BB962C8B-B14F-4D97-AF65-F5344CB8AC3E}">
        <p14:creationId xmlns:p14="http://schemas.microsoft.com/office/powerpoint/2010/main" val="304918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rinched 2.0"/>
                <a:cs typeface="Grinched 2.0"/>
              </a:rPr>
              <a:t>States are not the only actors in the HR sphere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Non-State Actors also have an effect on global human rights policy and diplomacy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In particular, NGOs (Non-governmental </a:t>
            </a:r>
            <a:r>
              <a:rPr lang="en-US" dirty="0" err="1">
                <a:latin typeface="Grinched 2.0"/>
                <a:cs typeface="Grinched 2.0"/>
              </a:rPr>
              <a:t>organisations</a:t>
            </a:r>
            <a:r>
              <a:rPr lang="en-US" dirty="0">
                <a:latin typeface="Grinched 2.0"/>
                <a:cs typeface="Grinched 2.0"/>
              </a:rPr>
              <a:t>)</a:t>
            </a:r>
          </a:p>
        </p:txBody>
      </p:sp>
      <p:pic>
        <p:nvPicPr>
          <p:cNvPr id="7" name="Content Placeholder 6" descr="bro0076l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725" b="-227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9154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NGOs are part of </a:t>
            </a:r>
            <a:r>
              <a:rPr lang="en-US" b="1" dirty="0">
                <a:solidFill>
                  <a:srgbClr val="FF0000"/>
                </a:solidFill>
                <a:latin typeface="Grinched 2.0"/>
                <a:cs typeface="Grinched 2.0"/>
              </a:rPr>
              <a:t>civil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Grinched 2.0"/>
                <a:cs typeface="Grinched 2.0"/>
              </a:rPr>
              <a:t>Civil society – public political space that is neither the market nor the state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Civil society actors can operate nationally or transnationally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Today, NGOs are central feature of global human rights regime</a:t>
            </a:r>
          </a:p>
        </p:txBody>
      </p:sp>
      <p:pic>
        <p:nvPicPr>
          <p:cNvPr id="5" name="Content Placeholder 4" descr="2010-07-23-Big-Society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3390" b="-433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3385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Amnesty International</a:t>
            </a:r>
            <a:endParaRPr lang="en-US" b="1" dirty="0">
              <a:solidFill>
                <a:srgbClr val="FF0000"/>
              </a:solidFill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Grinched 2.0"/>
                <a:cs typeface="Grinched 2.0"/>
              </a:rPr>
              <a:t>One of best know examples of transnational human rights NGO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Based in London, founded 1961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Over 2,000,000 members and subscribers in over 150 countries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  <a:hlinkClick r:id="rId2"/>
              </a:rPr>
              <a:t>https://www.amnesty.org/en/</a:t>
            </a:r>
            <a:r>
              <a:rPr lang="en-US" dirty="0">
                <a:latin typeface="Grinched 2.0"/>
                <a:cs typeface="Grinched 2.0"/>
              </a:rPr>
              <a:t> - check out the link and find out more</a:t>
            </a:r>
          </a:p>
        </p:txBody>
      </p:sp>
    </p:spTree>
    <p:extLst>
      <p:ext uri="{BB962C8B-B14F-4D97-AF65-F5344CB8AC3E}">
        <p14:creationId xmlns:p14="http://schemas.microsoft.com/office/powerpoint/2010/main" val="5454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Grinched 2.0"/>
                <a:cs typeface="Grinched 2.0"/>
                <a:hlinkClick r:id="rId2"/>
              </a:rPr>
              <a:t>Human Rights Watch </a:t>
            </a:r>
            <a:r>
              <a:rPr lang="en-US" dirty="0">
                <a:latin typeface="Grinched 2.0"/>
                <a:cs typeface="Grinched 2.0"/>
              </a:rPr>
              <a:t>– NY based research and advocacy </a:t>
            </a:r>
            <a:r>
              <a:rPr lang="en-US" dirty="0" err="1">
                <a:latin typeface="Grinched 2.0"/>
                <a:cs typeface="Grinched 2.0"/>
              </a:rPr>
              <a:t>organisation</a:t>
            </a:r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  <a:hlinkClick r:id="rId3"/>
              </a:rPr>
              <a:t>Fédération international de </a:t>
            </a:r>
            <a:r>
              <a:rPr lang="en-US" dirty="0" err="1">
                <a:latin typeface="Grinched 2.0"/>
                <a:cs typeface="Grinched 2.0"/>
                <a:hlinkClick r:id="rId3"/>
              </a:rPr>
              <a:t>droits</a:t>
            </a:r>
            <a:r>
              <a:rPr lang="en-US" dirty="0">
                <a:latin typeface="Grinched 2.0"/>
                <a:cs typeface="Grinched 2.0"/>
                <a:hlinkClick r:id="rId3"/>
              </a:rPr>
              <a:t> de </a:t>
            </a:r>
            <a:r>
              <a:rPr lang="en-US" dirty="0" err="1">
                <a:latin typeface="Grinched 2.0"/>
                <a:cs typeface="Grinched 2.0"/>
                <a:hlinkClick r:id="rId3"/>
              </a:rPr>
              <a:t>l’homme</a:t>
            </a:r>
            <a:r>
              <a:rPr lang="en-US" dirty="0">
                <a:latin typeface="Grinched 2.0"/>
                <a:cs typeface="Grinched 2.0"/>
                <a:hlinkClick r:id="rId3"/>
              </a:rPr>
              <a:t> </a:t>
            </a:r>
            <a:r>
              <a:rPr lang="en-US" dirty="0">
                <a:latin typeface="Grinched 2.0"/>
                <a:cs typeface="Grinched 2.0"/>
              </a:rPr>
              <a:t>– umbrella </a:t>
            </a:r>
            <a:r>
              <a:rPr lang="en-US" dirty="0" err="1">
                <a:latin typeface="Grinched 2.0"/>
                <a:cs typeface="Grinched 2.0"/>
              </a:rPr>
              <a:t>organisation</a:t>
            </a:r>
            <a:r>
              <a:rPr lang="en-US" dirty="0">
                <a:latin typeface="Grinched 2.0"/>
                <a:cs typeface="Grinched 2.0"/>
              </a:rPr>
              <a:t> for 155 human rights NGOs globally</a:t>
            </a:r>
          </a:p>
          <a:p>
            <a:r>
              <a:rPr lang="en-US" dirty="0">
                <a:latin typeface="Grinched 2.0"/>
                <a:cs typeface="Grinched 2.0"/>
                <a:hlinkClick r:id="rId4"/>
              </a:rPr>
              <a:t>Minority Rights Group </a:t>
            </a:r>
            <a:r>
              <a:rPr lang="en-US" dirty="0">
                <a:latin typeface="Grinched 2.0"/>
                <a:cs typeface="Grinched 2.0"/>
              </a:rPr>
              <a:t>– London based global advocate for disadvantaged ethnic, national, linguistic, cultural, religious minorities globally</a:t>
            </a:r>
          </a:p>
          <a:p>
            <a:r>
              <a:rPr lang="en-US" dirty="0">
                <a:latin typeface="Grinched 2.0"/>
                <a:cs typeface="Grinched 2.0"/>
                <a:hlinkClick r:id="rId5" action="ppaction://hlinkfile"/>
              </a:rPr>
              <a:t>International Lesbian, Gay, Bisexual, Trans and Intersex Association</a:t>
            </a:r>
            <a:endParaRPr lang="en-US" dirty="0"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1357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Amnesty International</a:t>
            </a:r>
            <a:endParaRPr lang="en-US" b="1" dirty="0">
              <a:solidFill>
                <a:srgbClr val="FF0000"/>
              </a:solidFill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Grinched 2.0"/>
                <a:cs typeface="Grinched 2.0"/>
              </a:rPr>
              <a:t>One of best know examples of transnational human rights NGO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Based in London, founded 1961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Over 2,000,000 members and subscribers in over 150 countries</a:t>
            </a: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  <a:hlinkClick r:id="rId2"/>
              </a:rPr>
              <a:t>https://www.amnesty.org/en/</a:t>
            </a:r>
            <a:r>
              <a:rPr lang="en-US" dirty="0">
                <a:latin typeface="Grinched 2.0"/>
                <a:cs typeface="Grinched 2.0"/>
              </a:rPr>
              <a:t> - check out the link and find out more</a:t>
            </a:r>
          </a:p>
        </p:txBody>
      </p:sp>
    </p:spTree>
    <p:extLst>
      <p:ext uri="{BB962C8B-B14F-4D97-AF65-F5344CB8AC3E}">
        <p14:creationId xmlns:p14="http://schemas.microsoft.com/office/powerpoint/2010/main" val="426712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Some other things</a:t>
            </a:r>
            <a:r>
              <a:rPr lang="is-IS" dirty="0">
                <a:latin typeface="Grinched 2.0"/>
                <a:cs typeface="Grinched 2.0"/>
              </a:rPr>
              <a:t>…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Grinched 2.0"/>
                <a:cs typeface="Grinched 2.0"/>
              </a:rPr>
              <a:t>Many TNGOs in other areas also include human rights centrally in their mission (despite not being HRNGOs)</a:t>
            </a:r>
          </a:p>
          <a:p>
            <a:r>
              <a:rPr lang="en-US" dirty="0">
                <a:latin typeface="Grinched 2.0"/>
                <a:cs typeface="Grinched 2.0"/>
                <a:hlinkClick r:id="rId2"/>
              </a:rPr>
              <a:t>OXFAM International</a:t>
            </a:r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  <a:hlinkClick r:id="rId3"/>
              </a:rPr>
              <a:t>Médecins Sans </a:t>
            </a:r>
            <a:r>
              <a:rPr lang="en-US" dirty="0" err="1">
                <a:latin typeface="Grinched 2.0"/>
                <a:cs typeface="Grinched 2.0"/>
                <a:hlinkClick r:id="rId3"/>
              </a:rPr>
              <a:t>Frontières</a:t>
            </a:r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  <a:hlinkClick r:id="rId4"/>
              </a:rPr>
              <a:t>Catholic Relief Services</a:t>
            </a:r>
            <a:endParaRPr lang="en-US" dirty="0">
              <a:latin typeface="Grinched 2.0"/>
              <a:cs typeface="Grinched 2.0"/>
            </a:endParaRPr>
          </a:p>
          <a:p>
            <a:endParaRPr lang="en-US" dirty="0">
              <a:latin typeface="Grinched 2.0"/>
              <a:cs typeface="Grinched 2.0"/>
            </a:endParaRPr>
          </a:p>
          <a:p>
            <a:r>
              <a:rPr lang="en-US" dirty="0">
                <a:latin typeface="Grinched 2.0"/>
                <a:cs typeface="Grinched 2.0"/>
              </a:rPr>
              <a:t>Transnational NGOs are vastly outnumbered by tens of thousands of national groups</a:t>
            </a:r>
          </a:p>
        </p:txBody>
      </p:sp>
    </p:spTree>
    <p:extLst>
      <p:ext uri="{BB962C8B-B14F-4D97-AF65-F5344CB8AC3E}">
        <p14:creationId xmlns:p14="http://schemas.microsoft.com/office/powerpoint/2010/main" val="393265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Resources and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Principal resources are information and energy of ordinary people</a:t>
            </a:r>
          </a:p>
          <a:p>
            <a:r>
              <a:rPr lang="en-US" dirty="0">
                <a:latin typeface="Grinched 2.0"/>
                <a:cs typeface="Grinched 2.0"/>
              </a:rPr>
              <a:t>Strategies include ‘name + shame’ – e.g. Amnesty’s letter writing campaign</a:t>
            </a:r>
          </a:p>
          <a:p>
            <a:r>
              <a:rPr lang="en-US" dirty="0">
                <a:latin typeface="Grinched 2.0"/>
                <a:cs typeface="Grinched 2.0"/>
              </a:rPr>
              <a:t>Aim to embarrass offending governments and mobilize foreign citizens to pressure own governments to act on behalf of victims</a:t>
            </a:r>
          </a:p>
        </p:txBody>
      </p:sp>
    </p:spTree>
    <p:extLst>
      <p:ext uri="{BB962C8B-B14F-4D97-AF65-F5344CB8AC3E}">
        <p14:creationId xmlns:p14="http://schemas.microsoft.com/office/powerpoint/2010/main" val="94747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An example of lobbying</a:t>
            </a:r>
            <a:r>
              <a:rPr lang="is-IS" dirty="0">
                <a:latin typeface="Grinched 2.0"/>
                <a:cs typeface="Grinched 2.0"/>
              </a:rPr>
              <a:t>…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Grinched 2.0"/>
                <a:cs typeface="Grinched 2.0"/>
              </a:rPr>
              <a:t>Amnesty International Nederland has membership of 300,000 (out of population of 16.5 million) – </a:t>
            </a:r>
            <a:r>
              <a:rPr lang="en-US" dirty="0" err="1">
                <a:latin typeface="Grinched 2.0"/>
                <a:cs typeface="Grinched 2.0"/>
              </a:rPr>
              <a:t>approx</a:t>
            </a:r>
            <a:r>
              <a:rPr lang="en-US" dirty="0">
                <a:latin typeface="Grinched 2.0"/>
                <a:cs typeface="Grinched 2.0"/>
              </a:rPr>
              <a:t> 1.8% of population</a:t>
            </a:r>
          </a:p>
          <a:p>
            <a:r>
              <a:rPr lang="en-US" dirty="0">
                <a:latin typeface="Grinched 2.0"/>
                <a:cs typeface="Grinched 2.0"/>
              </a:rPr>
              <a:t>Roughly same membership as second largest trades union (CNV)</a:t>
            </a:r>
          </a:p>
          <a:p>
            <a:r>
              <a:rPr lang="en-US" dirty="0">
                <a:latin typeface="Grinched 2.0"/>
                <a:cs typeface="Grinched 2.0"/>
              </a:rPr>
              <a:t>Results in powerful voice for human rights in Dutch foreign policy</a:t>
            </a:r>
          </a:p>
          <a:p>
            <a:r>
              <a:rPr lang="en-US" dirty="0">
                <a:solidFill>
                  <a:srgbClr val="FF0000"/>
                </a:solidFill>
                <a:latin typeface="Grinched 2.0"/>
                <a:cs typeface="Grinched 2.0"/>
              </a:rPr>
              <a:t>COMPARISON: NRA in USA has membership of 4.3 million – approx. 1.4% of population and is one of most power lobbying groups in the US. </a:t>
            </a:r>
          </a:p>
        </p:txBody>
      </p:sp>
    </p:spTree>
    <p:extLst>
      <p:ext uri="{BB962C8B-B14F-4D97-AF65-F5344CB8AC3E}">
        <p14:creationId xmlns:p14="http://schemas.microsoft.com/office/powerpoint/2010/main" val="70734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21430</TotalTime>
  <Words>558</Words>
  <Application>Microsoft Macintosh PowerPoint</Application>
  <PresentationFormat>Näytössä katseltava diaesitys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Calibri</vt:lpstr>
      <vt:lpstr>Grinched 2.0</vt:lpstr>
      <vt:lpstr>Arial</vt:lpstr>
      <vt:lpstr>Default Theme</vt:lpstr>
      <vt:lpstr>Non-Governmental Politics of Human Rights</vt:lpstr>
      <vt:lpstr>States are not the only actors in the HR sphere</vt:lpstr>
      <vt:lpstr>NGOs are part of civil society</vt:lpstr>
      <vt:lpstr>Amnesty International</vt:lpstr>
      <vt:lpstr>PowerPoint-esitys</vt:lpstr>
      <vt:lpstr>Amnesty International</vt:lpstr>
      <vt:lpstr>Some other things…</vt:lpstr>
      <vt:lpstr>Resources and Strategies</vt:lpstr>
      <vt:lpstr>An example of lobbying…</vt:lpstr>
      <vt:lpstr>Does non-governmental mean exactly that?</vt:lpstr>
      <vt:lpstr>Assessing NGO Advocacy</vt:lpstr>
      <vt:lpstr>On the other hand…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Non-Governmental Politics of Human Rights</dc:title>
  <dc:creator>Ben Fugill</dc:creator>
  <cp:lastModifiedBy>Soininen Susanna</cp:lastModifiedBy>
  <cp:revision>9</cp:revision>
  <dcterms:created xsi:type="dcterms:W3CDTF">2016-01-12T02:28:27Z</dcterms:created>
  <dcterms:modified xsi:type="dcterms:W3CDTF">2020-04-16T07:05:05Z</dcterms:modified>
</cp:coreProperties>
</file>