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50"/>
    <p:restoredTop sz="94674"/>
  </p:normalViewPr>
  <p:slideViewPr>
    <p:cSldViewPr snapToGrid="0" snapToObjects="1">
      <p:cViewPr varScale="1">
        <p:scale>
          <a:sx n="129" d="100"/>
          <a:sy n="129" d="100"/>
        </p:scale>
        <p:origin x="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5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6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3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4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4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5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8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0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9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4B6D8-E5E7-1444-8FF5-5C4FE65A9C08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40C92-00A7-7E4E-876C-89F7A2E5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.org/securitycouncil/content/security-council-member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o.in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E61E4F-0EDE-E64D-A63E-3064B481C9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Human rights- Unit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E6311BF-5718-B843-9D00-CF99CEF0BD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”Human </a:t>
            </a:r>
            <a:r>
              <a:rPr lang="fi-FI" dirty="0" err="1"/>
              <a:t>rights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 </a:t>
            </a:r>
            <a:r>
              <a:rPr lang="fi-FI" dirty="0" err="1"/>
              <a:t>less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a </a:t>
            </a:r>
            <a:r>
              <a:rPr lang="fi-FI" dirty="0" err="1"/>
              <a:t>demand</a:t>
            </a:r>
            <a:r>
              <a:rPr lang="fi-FI" dirty="0"/>
              <a:t> </a:t>
            </a:r>
            <a:r>
              <a:rPr lang="fi-FI" i="1" dirty="0"/>
              <a:t>of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humanity</a:t>
            </a:r>
            <a:r>
              <a:rPr lang="fi-FI" dirty="0"/>
              <a:t> </a:t>
            </a:r>
            <a:r>
              <a:rPr lang="fi-FI" i="1" dirty="0"/>
              <a:t>on </a:t>
            </a:r>
            <a:r>
              <a:rPr lang="fi-FI" dirty="0" err="1"/>
              <a:t>all</a:t>
            </a:r>
            <a:r>
              <a:rPr lang="fi-FI" dirty="0"/>
              <a:t> of </a:t>
            </a:r>
            <a:r>
              <a:rPr lang="fi-FI" dirty="0" err="1"/>
              <a:t>humanity</a:t>
            </a:r>
            <a:r>
              <a:rPr lang="fi-FI" dirty="0"/>
              <a:t>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3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91425D-3093-174F-AF76-9C22211CA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279451-5A8F-CF4D-BDF5-561D74BCC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Cultural Relativism</a:t>
            </a:r>
          </a:p>
          <a:p>
            <a:r>
              <a:rPr lang="en-US" dirty="0"/>
              <a:t>Humanitarianism</a:t>
            </a:r>
          </a:p>
          <a:p>
            <a:r>
              <a:rPr lang="en-US" dirty="0"/>
              <a:t>Natural rights</a:t>
            </a:r>
          </a:p>
          <a:p>
            <a:r>
              <a:rPr lang="en-US" dirty="0"/>
              <a:t>Positive Rights</a:t>
            </a:r>
          </a:p>
          <a:p>
            <a:r>
              <a:rPr lang="en-US" dirty="0"/>
              <a:t>Negative Rights</a:t>
            </a:r>
          </a:p>
          <a:p>
            <a:r>
              <a:rPr lang="en-US" dirty="0"/>
              <a:t>Civil Liberties</a:t>
            </a:r>
          </a:p>
          <a:p>
            <a:r>
              <a:rPr lang="en-US" dirty="0"/>
              <a:t>Universalism</a:t>
            </a:r>
          </a:p>
          <a:p>
            <a:r>
              <a:rPr lang="en-US" dirty="0"/>
              <a:t>Eurocentrism</a:t>
            </a:r>
          </a:p>
          <a:p>
            <a:r>
              <a:rPr lang="en-US"/>
              <a:t>communitarianism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09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220D09-6966-954C-A701-6C07DB70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Approaches on Human rights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BACF00-8E20-2F47-B677-63D88516F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Realism</a:t>
            </a:r>
          </a:p>
          <a:p>
            <a:r>
              <a:rPr lang="en-US" dirty="0"/>
              <a:t>Liberalism</a:t>
            </a:r>
          </a:p>
          <a:p>
            <a:r>
              <a:rPr lang="en-US" dirty="0"/>
              <a:t>Critical theories</a:t>
            </a:r>
          </a:p>
        </p:txBody>
      </p:sp>
    </p:spTree>
    <p:extLst>
      <p:ext uri="{BB962C8B-B14F-4D97-AF65-F5344CB8AC3E}">
        <p14:creationId xmlns:p14="http://schemas.microsoft.com/office/powerpoint/2010/main" val="3823421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C35D71-AE9F-7F45-95BE-D5CCAAC7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Liberal Interventionism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D02319-E2A4-4E4D-870E-D4E5FAAB1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interventionism</a:t>
            </a:r>
            <a:r>
              <a:rPr lang="fi-FI" dirty="0"/>
              <a:t> is </a:t>
            </a:r>
            <a:r>
              <a:rPr lang="fi-FI" dirty="0" err="1"/>
              <a:t>based</a:t>
            </a:r>
            <a:r>
              <a:rPr lang="fi-FI" dirty="0"/>
              <a:t> on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assumptions</a:t>
            </a:r>
            <a:r>
              <a:rPr lang="fi-FI" dirty="0"/>
              <a:t>:</a:t>
            </a:r>
          </a:p>
          <a:p>
            <a:r>
              <a:rPr lang="fi-FI" dirty="0"/>
              <a:t>1)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values</a:t>
            </a:r>
            <a:r>
              <a:rPr lang="fi-FI" dirty="0"/>
              <a:t> and </a:t>
            </a:r>
            <a:r>
              <a:rPr lang="fi-FI" dirty="0" err="1"/>
              <a:t>institutions</a:t>
            </a:r>
            <a:r>
              <a:rPr lang="fi-FI" dirty="0"/>
              <a:t>, </a:t>
            </a:r>
            <a:r>
              <a:rPr lang="fi-FI" dirty="0" err="1"/>
              <a:t>notably</a:t>
            </a:r>
            <a:r>
              <a:rPr lang="fi-FI" dirty="0"/>
              <a:t> market-</a:t>
            </a:r>
            <a:r>
              <a:rPr lang="fi-FI" dirty="0" err="1"/>
              <a:t>based</a:t>
            </a:r>
            <a:r>
              <a:rPr lang="fi-FI" dirty="0"/>
              <a:t> </a:t>
            </a:r>
            <a:r>
              <a:rPr lang="fi-FI" dirty="0" err="1"/>
              <a:t>economies</a:t>
            </a:r>
            <a:r>
              <a:rPr lang="fi-FI" dirty="0"/>
              <a:t> and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democracy</a:t>
            </a:r>
            <a:r>
              <a:rPr lang="fi-FI" dirty="0"/>
              <a:t>,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universally</a:t>
            </a:r>
            <a:r>
              <a:rPr lang="fi-FI" dirty="0"/>
              <a:t> </a:t>
            </a:r>
            <a:r>
              <a:rPr lang="fi-FI" dirty="0" err="1"/>
              <a:t>applicable</a:t>
            </a:r>
            <a:r>
              <a:rPr lang="fi-FI" dirty="0"/>
              <a:t> and </a:t>
            </a:r>
            <a:r>
              <a:rPr lang="fi-FI" dirty="0" err="1"/>
              <a:t>superior</a:t>
            </a:r>
            <a:r>
              <a:rPr lang="fi-FI" dirty="0"/>
              <a:t> to </a:t>
            </a:r>
            <a:r>
              <a:rPr lang="fi-FI" dirty="0" err="1"/>
              <a:t>alternative</a:t>
            </a:r>
            <a:r>
              <a:rPr lang="fi-FI" dirty="0"/>
              <a:t> </a:t>
            </a:r>
            <a:r>
              <a:rPr lang="fi-FI" dirty="0" err="1"/>
              <a:t>values</a:t>
            </a:r>
            <a:r>
              <a:rPr lang="fi-FI" dirty="0"/>
              <a:t> and </a:t>
            </a:r>
            <a:r>
              <a:rPr lang="fi-FI" dirty="0" err="1"/>
              <a:t>institutions</a:t>
            </a:r>
            <a:r>
              <a:rPr lang="fi-FI" dirty="0"/>
              <a:t>. </a:t>
            </a:r>
          </a:p>
          <a:p>
            <a:r>
              <a:rPr lang="fi-FI" dirty="0"/>
              <a:t>2) Second, in </a:t>
            </a:r>
            <a:r>
              <a:rPr lang="fi-FI" dirty="0" err="1"/>
              <a:t>circumstances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advance</a:t>
            </a:r>
            <a:r>
              <a:rPr lang="fi-FI" dirty="0"/>
              <a:t> of </a:t>
            </a:r>
            <a:r>
              <a:rPr lang="fi-FI" dirty="0" err="1"/>
              <a:t>liberalism</a:t>
            </a:r>
            <a:r>
              <a:rPr lang="fi-FI" dirty="0"/>
              <a:t> is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blocked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obstacles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domestic</a:t>
            </a:r>
            <a:r>
              <a:rPr lang="fi-FI" dirty="0"/>
              <a:t> </a:t>
            </a:r>
            <a:r>
              <a:rPr lang="fi-FI" dirty="0" err="1"/>
              <a:t>population</a:t>
            </a:r>
            <a:r>
              <a:rPr lang="fi-FI" dirty="0"/>
              <a:t> </a:t>
            </a:r>
            <a:r>
              <a:rPr lang="fi-FI" dirty="0" err="1"/>
              <a:t>finds</a:t>
            </a:r>
            <a:r>
              <a:rPr lang="fi-FI" dirty="0"/>
              <a:t> </a:t>
            </a:r>
            <a:r>
              <a:rPr lang="fi-FI" dirty="0" err="1"/>
              <a:t>impossible</a:t>
            </a:r>
            <a:r>
              <a:rPr lang="fi-FI" dirty="0"/>
              <a:t> to </a:t>
            </a:r>
            <a:r>
              <a:rPr lang="fi-FI" dirty="0" err="1"/>
              <a:t>remove</a:t>
            </a:r>
            <a:r>
              <a:rPr lang="fi-FI" dirty="0"/>
              <a:t> (a </a:t>
            </a:r>
            <a:r>
              <a:rPr lang="fi-FI" dirty="0" err="1"/>
              <a:t>dictatorial</a:t>
            </a:r>
            <a:r>
              <a:rPr lang="fi-FI" dirty="0"/>
              <a:t> and </a:t>
            </a:r>
            <a:r>
              <a:rPr lang="fi-FI" dirty="0" err="1"/>
              <a:t>repressive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), 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states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right</a:t>
            </a:r>
            <a:r>
              <a:rPr lang="fi-FI" dirty="0"/>
              <a:t>, and </a:t>
            </a:r>
            <a:r>
              <a:rPr lang="fi-FI" dirty="0" err="1"/>
              <a:t>maybe</a:t>
            </a: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dirty="0"/>
              <a:t> a </a:t>
            </a:r>
            <a:r>
              <a:rPr lang="fi-FI" dirty="0" err="1"/>
              <a:t>duty</a:t>
            </a:r>
            <a:r>
              <a:rPr lang="fi-FI" dirty="0"/>
              <a:t>, to </a:t>
            </a:r>
            <a:r>
              <a:rPr lang="fi-FI" dirty="0" err="1"/>
              <a:t>provide</a:t>
            </a:r>
            <a:r>
              <a:rPr lang="fi-FI" dirty="0"/>
              <a:t> </a:t>
            </a:r>
            <a:r>
              <a:rPr lang="fi-FI" dirty="0" err="1"/>
              <a:t>support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dirty="0"/>
              <a:t>* </a:t>
            </a:r>
            <a:r>
              <a:rPr lang="fi-FI" dirty="0" err="1"/>
              <a:t>Support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: </a:t>
            </a:r>
            <a:r>
              <a:rPr lang="fi-FI" dirty="0" err="1"/>
              <a:t>diplomatic</a:t>
            </a:r>
            <a:r>
              <a:rPr lang="fi-FI" dirty="0"/>
              <a:t> </a:t>
            </a:r>
            <a:r>
              <a:rPr lang="fi-FI" dirty="0" err="1"/>
              <a:t>pressure</a:t>
            </a:r>
            <a:r>
              <a:rPr lang="fi-FI" dirty="0"/>
              <a:t>,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sanctions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basic</a:t>
            </a:r>
            <a:r>
              <a:rPr lang="fi-FI" dirty="0"/>
              <a:t>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rights</a:t>
            </a:r>
            <a:r>
              <a:rPr lang="fi-FI" dirty="0"/>
              <a:t> 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violated</a:t>
            </a:r>
            <a:r>
              <a:rPr lang="fi-FI" dirty="0"/>
              <a:t>, </a:t>
            </a:r>
            <a:r>
              <a:rPr lang="fi-FI" dirty="0" err="1"/>
              <a:t>possibly</a:t>
            </a:r>
            <a:r>
              <a:rPr lang="fi-FI" dirty="0"/>
              <a:t> </a:t>
            </a:r>
            <a:r>
              <a:rPr lang="fi-FI" dirty="0" err="1"/>
              <a:t>military</a:t>
            </a:r>
            <a:r>
              <a:rPr lang="fi-FI" dirty="0"/>
              <a:t> intervention. </a:t>
            </a:r>
          </a:p>
          <a:p>
            <a:r>
              <a:rPr lang="fi-FI" dirty="0" err="1"/>
              <a:t>However</a:t>
            </a:r>
            <a:r>
              <a:rPr lang="fi-FI" dirty="0"/>
              <a:t>, </a:t>
            </a:r>
            <a:r>
              <a:rPr lang="fi-FI" dirty="0" err="1"/>
              <a:t>such</a:t>
            </a:r>
            <a:r>
              <a:rPr lang="fi-FI" dirty="0"/>
              <a:t> intervention </a:t>
            </a:r>
            <a:r>
              <a:rPr lang="fi-FI" dirty="0" err="1"/>
              <a:t>aims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merely</a:t>
            </a:r>
            <a:r>
              <a:rPr lang="fi-FI" dirty="0"/>
              <a:t> to </a:t>
            </a:r>
            <a:r>
              <a:rPr lang="fi-FI" dirty="0" err="1"/>
              <a:t>provide</a:t>
            </a:r>
            <a:r>
              <a:rPr lang="fi-FI" dirty="0"/>
              <a:t> </a:t>
            </a:r>
            <a:r>
              <a:rPr lang="fi-FI" dirty="0" err="1"/>
              <a:t>humanitarian</a:t>
            </a:r>
            <a:r>
              <a:rPr lang="fi-FI" dirty="0"/>
              <a:t> </a:t>
            </a:r>
            <a:r>
              <a:rPr lang="fi-FI" dirty="0" err="1"/>
              <a:t>relief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, </a:t>
            </a:r>
            <a:r>
              <a:rPr lang="fi-FI" dirty="0" err="1"/>
              <a:t>further</a:t>
            </a:r>
            <a:r>
              <a:rPr lang="fi-FI" dirty="0"/>
              <a:t>, to </a:t>
            </a:r>
            <a:r>
              <a:rPr lang="fi-FI" dirty="0" err="1"/>
              <a:t>address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source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problem</a:t>
            </a:r>
            <a:r>
              <a:rPr lang="fi-FI" dirty="0"/>
              <a:t>: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regime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become</a:t>
            </a:r>
            <a:r>
              <a:rPr lang="fi-FI" dirty="0"/>
              <a:t> a </a:t>
            </a:r>
            <a:r>
              <a:rPr lang="fi-FI" dirty="0" err="1"/>
              <a:t>threat</a:t>
            </a:r>
            <a:r>
              <a:rPr lang="fi-FI" dirty="0"/>
              <a:t> to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 </a:t>
            </a:r>
            <a:r>
              <a:rPr lang="fi-FI" dirty="0" err="1"/>
              <a:t>citizens</a:t>
            </a:r>
            <a:r>
              <a:rPr lang="fi-FI" dirty="0"/>
              <a:t>. </a:t>
            </a:r>
          </a:p>
          <a:p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interventionists</a:t>
            </a:r>
            <a:r>
              <a:rPr lang="fi-FI" dirty="0"/>
              <a:t> </a:t>
            </a:r>
            <a:r>
              <a:rPr lang="fi-FI" dirty="0" err="1"/>
              <a:t>therefore</a:t>
            </a:r>
            <a:r>
              <a:rPr lang="fi-FI" dirty="0"/>
              <a:t> </a:t>
            </a:r>
            <a:r>
              <a:rPr lang="fi-FI" dirty="0" err="1"/>
              <a:t>link</a:t>
            </a:r>
            <a:r>
              <a:rPr lang="fi-FI" dirty="0"/>
              <a:t> </a:t>
            </a:r>
            <a:r>
              <a:rPr lang="fi-FI" dirty="0" err="1"/>
              <a:t>humanitarian</a:t>
            </a:r>
            <a:r>
              <a:rPr lang="fi-FI" dirty="0"/>
              <a:t> intervention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wider</a:t>
            </a:r>
            <a:r>
              <a:rPr lang="fi-FI" dirty="0"/>
              <a:t> and </a:t>
            </a:r>
            <a:r>
              <a:rPr lang="fi-FI" dirty="0" err="1"/>
              <a:t>more</a:t>
            </a:r>
            <a:r>
              <a:rPr lang="fi-FI" dirty="0"/>
              <a:t> long-</a:t>
            </a:r>
            <a:r>
              <a:rPr lang="fi-FI" dirty="0" err="1"/>
              <a:t>term</a:t>
            </a:r>
            <a:r>
              <a:rPr lang="fi-FI" dirty="0"/>
              <a:t> </a:t>
            </a:r>
            <a:r>
              <a:rPr lang="fi-FI" dirty="0" err="1"/>
              <a:t>goals</a:t>
            </a:r>
            <a:r>
              <a:rPr lang="fi-FI" dirty="0"/>
              <a:t> of </a:t>
            </a:r>
            <a:r>
              <a:rPr lang="fi-FI" dirty="0" err="1"/>
              <a:t>regime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and </a:t>
            </a:r>
            <a:r>
              <a:rPr lang="fi-FI" dirty="0" err="1"/>
              <a:t>democracy</a:t>
            </a:r>
            <a:r>
              <a:rPr lang="fi-FI" dirty="0"/>
              <a:t> </a:t>
            </a:r>
            <a:r>
              <a:rPr lang="fi-FI" dirty="0" err="1"/>
              <a:t>promotion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22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0DB104-2153-3346-AFFC-B59762297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Humanitarian Intervention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538B7B-1232-F547-BE43-AE67B352F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Humanitarian</a:t>
            </a:r>
            <a:r>
              <a:rPr lang="fi-FI" dirty="0"/>
              <a:t> intervention is </a:t>
            </a:r>
            <a:r>
              <a:rPr lang="fi-FI" dirty="0" err="1"/>
              <a:t>military</a:t>
            </a:r>
            <a:r>
              <a:rPr lang="fi-FI" dirty="0"/>
              <a:t> intervention </a:t>
            </a:r>
            <a:r>
              <a:rPr lang="fi-FI" dirty="0" err="1"/>
              <a:t>that</a:t>
            </a:r>
            <a:r>
              <a:rPr lang="fi-FI" dirty="0"/>
              <a:t> is </a:t>
            </a:r>
            <a:r>
              <a:rPr lang="fi-FI" dirty="0" err="1"/>
              <a:t>carried</a:t>
            </a:r>
            <a:r>
              <a:rPr lang="fi-FI" dirty="0"/>
              <a:t> out in pursuit of </a:t>
            </a:r>
            <a:r>
              <a:rPr lang="fi-FI" dirty="0" err="1"/>
              <a:t>humanitarian</a:t>
            </a:r>
            <a:r>
              <a:rPr lang="fi-FI" dirty="0"/>
              <a:t> </a:t>
            </a:r>
            <a:r>
              <a:rPr lang="fi-FI" dirty="0" err="1"/>
              <a:t>rather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strategic</a:t>
            </a:r>
            <a:r>
              <a:rPr lang="fi-FI" dirty="0"/>
              <a:t> </a:t>
            </a:r>
            <a:r>
              <a:rPr lang="fi-FI" dirty="0" err="1"/>
              <a:t>purposes</a:t>
            </a:r>
            <a:endParaRPr lang="fi-FI" dirty="0"/>
          </a:p>
          <a:p>
            <a:r>
              <a:rPr lang="fi-FI" dirty="0" err="1">
                <a:effectLst/>
              </a:rPr>
              <a:t>Two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approaches</a:t>
            </a:r>
            <a:r>
              <a:rPr lang="fi-FI" dirty="0">
                <a:effectLst/>
              </a:rPr>
              <a:t>: </a:t>
            </a:r>
          </a:p>
          <a:p>
            <a:r>
              <a:rPr lang="fi-FI" dirty="0"/>
              <a:t>an intervention is ‘</a:t>
            </a:r>
            <a:r>
              <a:rPr lang="fi-FI" dirty="0" err="1"/>
              <a:t>humanitarian</a:t>
            </a:r>
            <a:r>
              <a:rPr lang="fi-FI" dirty="0"/>
              <a:t>’ </a:t>
            </a:r>
            <a:r>
              <a:rPr lang="fi-FI" dirty="0" err="1"/>
              <a:t>if</a:t>
            </a:r>
            <a:r>
              <a:rPr lang="fi-FI" dirty="0"/>
              <a:t> it is </a:t>
            </a:r>
            <a:r>
              <a:rPr lang="fi-FI" dirty="0" err="1"/>
              <a:t>motivated</a:t>
            </a:r>
            <a:r>
              <a:rPr lang="fi-FI" dirty="0"/>
              <a:t> </a:t>
            </a:r>
            <a:r>
              <a:rPr lang="fi-FI" dirty="0" err="1"/>
              <a:t>primarily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desire</a:t>
            </a:r>
            <a:r>
              <a:rPr lang="fi-FI" dirty="0"/>
              <a:t> to </a:t>
            </a:r>
            <a:r>
              <a:rPr lang="fi-FI" dirty="0" err="1"/>
              <a:t>prevent</a:t>
            </a:r>
            <a:r>
              <a:rPr lang="fi-FI" dirty="0"/>
              <a:t> </a:t>
            </a:r>
            <a:r>
              <a:rPr lang="fi-FI" dirty="0" err="1"/>
              <a:t>harm</a:t>
            </a:r>
            <a:r>
              <a:rPr lang="fi-FI" dirty="0"/>
              <a:t> to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, </a:t>
            </a:r>
            <a:r>
              <a:rPr lang="fi-FI" dirty="0" err="1"/>
              <a:t>accepting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mixed</a:t>
            </a:r>
            <a:r>
              <a:rPr lang="fi-FI" dirty="0"/>
              <a:t> </a:t>
            </a:r>
            <a:r>
              <a:rPr lang="fi-FI" dirty="0" err="1"/>
              <a:t>motives</a:t>
            </a:r>
            <a:r>
              <a:rPr lang="fi-FI" dirty="0"/>
              <a:t> for intervention. </a:t>
            </a:r>
          </a:p>
          <a:p>
            <a:r>
              <a:rPr lang="fi-FI" dirty="0"/>
              <a:t>an intervention is ‘</a:t>
            </a:r>
            <a:r>
              <a:rPr lang="fi-FI" dirty="0" err="1"/>
              <a:t>humanitarian</a:t>
            </a:r>
            <a:r>
              <a:rPr lang="fi-FI" dirty="0"/>
              <a:t>’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it </a:t>
            </a:r>
            <a:r>
              <a:rPr lang="fi-FI" dirty="0" err="1"/>
              <a:t>results</a:t>
            </a:r>
            <a:r>
              <a:rPr lang="fi-FI" dirty="0"/>
              <a:t> in a net </a:t>
            </a:r>
            <a:r>
              <a:rPr lang="fi-FI" dirty="0" err="1"/>
              <a:t>improvement</a:t>
            </a:r>
            <a:r>
              <a:rPr lang="fi-FI" dirty="0"/>
              <a:t> in </a:t>
            </a:r>
            <a:r>
              <a:rPr lang="fi-FI" dirty="0" err="1"/>
              <a:t>conditions</a:t>
            </a:r>
            <a:r>
              <a:rPr lang="fi-FI" dirty="0"/>
              <a:t> and a </a:t>
            </a:r>
            <a:r>
              <a:rPr lang="fi-FI" dirty="0" err="1"/>
              <a:t>reduction</a:t>
            </a:r>
            <a:r>
              <a:rPr lang="fi-FI" dirty="0"/>
              <a:t> in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suffering</a:t>
            </a:r>
            <a:r>
              <a:rPr lang="fi-FI" dirty="0"/>
              <a:t>. </a:t>
            </a:r>
            <a:endParaRPr lang="fi-FI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6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27DC80-1429-9C49-9251-AAAC3C840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Generation of human rights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84BB25-46D7-3C4E-B6CC-9910F7236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Civic and Political Rights</a:t>
            </a:r>
          </a:p>
          <a:p>
            <a:pPr marL="514350" indent="-514350">
              <a:buAutoNum type="arabicParenR"/>
            </a:pPr>
            <a:r>
              <a:rPr lang="en-US" dirty="0"/>
              <a:t>Social, Cultural, Economic Rights</a:t>
            </a:r>
          </a:p>
          <a:p>
            <a:pPr marL="514350" indent="-514350">
              <a:buAutoNum type="arabicParenR"/>
            </a:pPr>
            <a:r>
              <a:rPr lang="en-US" dirty="0"/>
              <a:t>Solidarity Rights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79EC565-DF04-614C-B194-15C514640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E8F2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page333image3699344">
            <a:extLst>
              <a:ext uri="{FF2B5EF4-FFF2-40B4-BE49-F238E27FC236}">
                <a16:creationId xmlns:a16="http://schemas.microsoft.com/office/drawing/2014/main" id="{85D02646-8C6D-FF40-BFC7-7F3296BBB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-1955800"/>
            <a:ext cx="5638800" cy="1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39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46BAB6-EFE5-2141-AEAD-2FCAB07C6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Responsible Sovereignty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20B6EC-BD72-8641-A479-ECBEA418D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”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sovereignty</a:t>
            </a:r>
            <a:r>
              <a:rPr lang="fi-FI" dirty="0"/>
              <a:t> is </a:t>
            </a:r>
            <a:r>
              <a:rPr lang="fi-FI" dirty="0" err="1"/>
              <a:t>conditional</a:t>
            </a:r>
            <a:r>
              <a:rPr lang="fi-FI" dirty="0"/>
              <a:t> </a:t>
            </a:r>
            <a:r>
              <a:rPr lang="fi-FI" dirty="0" err="1"/>
              <a:t>upon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a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treats</a:t>
            </a:r>
            <a:r>
              <a:rPr lang="fi-FI" dirty="0"/>
              <a:t>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citizens</a:t>
            </a:r>
            <a:r>
              <a:rPr lang="fi-FI" dirty="0"/>
              <a:t>, </a:t>
            </a:r>
            <a:r>
              <a:rPr lang="fi-FI" dirty="0" err="1"/>
              <a:t>based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belief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state’s</a:t>
            </a:r>
            <a:r>
              <a:rPr lang="fi-FI" dirty="0"/>
              <a:t> </a:t>
            </a:r>
            <a:r>
              <a:rPr lang="fi-FI" dirty="0" err="1"/>
              <a:t>authority</a:t>
            </a:r>
            <a:r>
              <a:rPr lang="fi-FI" dirty="0"/>
              <a:t> </a:t>
            </a:r>
            <a:r>
              <a:rPr lang="fi-FI" dirty="0" err="1"/>
              <a:t>arises</a:t>
            </a:r>
            <a:r>
              <a:rPr lang="fi-FI" dirty="0"/>
              <a:t> </a:t>
            </a:r>
            <a:r>
              <a:rPr lang="fi-FI" dirty="0" err="1"/>
              <a:t>ultimately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sovereign</a:t>
            </a:r>
            <a:r>
              <a:rPr lang="fi-FI" dirty="0"/>
              <a:t> </a:t>
            </a:r>
            <a:r>
              <a:rPr lang="fi-FI" dirty="0" err="1"/>
              <a:t>individuals</a:t>
            </a:r>
            <a:r>
              <a:rPr lang="fi-FI" dirty="0"/>
              <a:t>” ( </a:t>
            </a:r>
            <a:r>
              <a:rPr lang="fi-FI" dirty="0" err="1"/>
              <a:t>remember</a:t>
            </a:r>
            <a:r>
              <a:rPr lang="fi-FI" dirty="0"/>
              <a:t>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contract</a:t>
            </a:r>
            <a:r>
              <a:rPr lang="fi-FI" dirty="0"/>
              <a:t>).</a:t>
            </a:r>
          </a:p>
          <a:p>
            <a:endParaRPr lang="fi-FI" dirty="0"/>
          </a:p>
          <a:p>
            <a:r>
              <a:rPr lang="fi-FI" dirty="0"/>
              <a:t>R2P </a:t>
            </a:r>
            <a:r>
              <a:rPr lang="fi-FI" dirty="0" err="1"/>
              <a:t>outlines</a:t>
            </a:r>
            <a:r>
              <a:rPr lang="fi-FI" dirty="0"/>
              <a:t> just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criteria</a:t>
            </a:r>
            <a:r>
              <a:rPr lang="fi-FI" dirty="0"/>
              <a:t> for </a:t>
            </a:r>
            <a:r>
              <a:rPr lang="fi-FI" dirty="0" err="1"/>
              <a:t>justifiable</a:t>
            </a:r>
            <a:r>
              <a:rPr lang="fi-FI" dirty="0"/>
              <a:t> </a:t>
            </a:r>
            <a:r>
              <a:rPr lang="fi-FI" dirty="0" err="1"/>
              <a:t>military</a:t>
            </a:r>
            <a:r>
              <a:rPr lang="fi-FI" dirty="0"/>
              <a:t> action: </a:t>
            </a:r>
          </a:p>
          <a:p>
            <a:pPr marL="0" indent="0">
              <a:buNone/>
            </a:pPr>
            <a:r>
              <a:rPr lang="fi-FI" i="1" dirty="0"/>
              <a:t>1) </a:t>
            </a:r>
            <a:r>
              <a:rPr lang="fi-FI" i="1" dirty="0" err="1"/>
              <a:t>Large-scale</a:t>
            </a:r>
            <a:r>
              <a:rPr lang="fi-FI" i="1" dirty="0"/>
              <a:t> </a:t>
            </a:r>
            <a:r>
              <a:rPr lang="fi-FI" i="1" dirty="0" err="1"/>
              <a:t>loss</a:t>
            </a:r>
            <a:r>
              <a:rPr lang="fi-FI" i="1" dirty="0"/>
              <a:t> of life</a:t>
            </a:r>
            <a:r>
              <a:rPr lang="fi-FI" dirty="0"/>
              <a:t>, </a:t>
            </a:r>
            <a:r>
              <a:rPr lang="fi-FI" dirty="0" err="1"/>
              <a:t>actual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apprehended</a:t>
            </a:r>
            <a:r>
              <a:rPr lang="fi-FI" dirty="0"/>
              <a:t>,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genocidal</a:t>
            </a:r>
            <a:r>
              <a:rPr lang="fi-FI" dirty="0"/>
              <a:t> </a:t>
            </a:r>
            <a:r>
              <a:rPr lang="fi-FI" dirty="0" err="1"/>
              <a:t>intent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product</a:t>
            </a:r>
            <a:r>
              <a:rPr lang="fi-FI" dirty="0"/>
              <a:t> </a:t>
            </a:r>
            <a:r>
              <a:rPr lang="fi-FI" dirty="0" err="1"/>
              <a:t>either</a:t>
            </a:r>
            <a:r>
              <a:rPr lang="fi-FI" dirty="0"/>
              <a:t> of </a:t>
            </a:r>
            <a:r>
              <a:rPr lang="fi-FI" dirty="0" err="1"/>
              <a:t>deliberate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action,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neglect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inability</a:t>
            </a:r>
            <a:r>
              <a:rPr lang="fi-FI" dirty="0"/>
              <a:t> to act, </a:t>
            </a:r>
            <a:r>
              <a:rPr lang="fi-FI" dirty="0" err="1"/>
              <a:t>or</a:t>
            </a:r>
            <a:r>
              <a:rPr lang="fi-FI" dirty="0"/>
              <a:t> a </a:t>
            </a:r>
            <a:r>
              <a:rPr lang="fi-FI" dirty="0" err="1"/>
              <a:t>failed</a:t>
            </a:r>
            <a:r>
              <a:rPr lang="fi-FI" dirty="0"/>
              <a:t>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situation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2)  </a:t>
            </a:r>
            <a:r>
              <a:rPr lang="fi-FI" i="1" dirty="0" err="1"/>
              <a:t>Large-scale</a:t>
            </a:r>
            <a:r>
              <a:rPr lang="fi-FI" i="1" dirty="0"/>
              <a:t> </a:t>
            </a:r>
            <a:r>
              <a:rPr lang="fi-FI" i="1" dirty="0" err="1"/>
              <a:t>ethnic</a:t>
            </a:r>
            <a:r>
              <a:rPr lang="fi-FI" i="1" dirty="0"/>
              <a:t> </a:t>
            </a:r>
            <a:r>
              <a:rPr lang="fi-FI" i="1" dirty="0" err="1"/>
              <a:t>cleansing</a:t>
            </a:r>
            <a:r>
              <a:rPr lang="fi-FI" dirty="0"/>
              <a:t>, </a:t>
            </a:r>
            <a:r>
              <a:rPr lang="fi-FI" dirty="0" err="1"/>
              <a:t>actual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apprehended</a:t>
            </a:r>
            <a:r>
              <a:rPr lang="fi-FI" dirty="0"/>
              <a:t>, </a:t>
            </a:r>
            <a:r>
              <a:rPr lang="fi-FI" dirty="0" err="1"/>
              <a:t>whether</a:t>
            </a:r>
            <a:r>
              <a:rPr lang="fi-FI" dirty="0"/>
              <a:t> </a:t>
            </a:r>
            <a:r>
              <a:rPr lang="fi-FI" dirty="0" err="1"/>
              <a:t>carried</a:t>
            </a:r>
            <a:r>
              <a:rPr lang="fi-FI" dirty="0"/>
              <a:t> out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killing</a:t>
            </a:r>
            <a:r>
              <a:rPr lang="fi-FI" dirty="0"/>
              <a:t>, </a:t>
            </a:r>
            <a:r>
              <a:rPr lang="fi-FI" dirty="0" err="1"/>
              <a:t>forcible</a:t>
            </a:r>
            <a:r>
              <a:rPr lang="fi-FI" dirty="0"/>
              <a:t> </a:t>
            </a:r>
            <a:r>
              <a:rPr lang="fi-FI" dirty="0" err="1"/>
              <a:t>expulsion</a:t>
            </a:r>
            <a:r>
              <a:rPr lang="fi-FI" dirty="0"/>
              <a:t>, </a:t>
            </a:r>
            <a:r>
              <a:rPr lang="fi-FI" dirty="0" err="1"/>
              <a:t>acts</a:t>
            </a:r>
            <a:r>
              <a:rPr lang="fi-FI" dirty="0"/>
              <a:t> of </a:t>
            </a:r>
            <a:r>
              <a:rPr lang="fi-FI" dirty="0" err="1"/>
              <a:t>terrorism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rape</a:t>
            </a:r>
            <a:r>
              <a:rPr lang="fi-FI" dirty="0"/>
              <a:t>. </a:t>
            </a:r>
          </a:p>
          <a:p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decide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criteria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satisfied</a:t>
            </a:r>
            <a:r>
              <a:rPr lang="fi-FI" dirty="0"/>
              <a:t>? </a:t>
            </a:r>
            <a:r>
              <a:rPr lang="fi-FI" dirty="0" err="1"/>
              <a:t>The</a:t>
            </a:r>
            <a:r>
              <a:rPr lang="fi-FI" dirty="0"/>
              <a:t> UN Security </a:t>
            </a:r>
            <a:r>
              <a:rPr lang="fi-FI" dirty="0" err="1"/>
              <a:t>Council</a:t>
            </a:r>
            <a:r>
              <a:rPr lang="fi-FI" dirty="0"/>
              <a:t> </a:t>
            </a:r>
          </a:p>
          <a:p>
            <a:r>
              <a:rPr lang="fi-FI" dirty="0">
                <a:hlinkClick r:id="rId2"/>
              </a:rPr>
              <a:t>https://www.un.org/securitycouncil/content/security-council-members</a:t>
            </a:r>
            <a:endParaRPr lang="fi-FI" dirty="0"/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21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AE5A31-F026-C74B-AD26-A65BE2C8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should justify the actions of R2P?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4A5B17-9486-7B48-86FE-D00BCDADA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UN Security </a:t>
            </a:r>
            <a:r>
              <a:rPr lang="fi-FI" dirty="0" err="1"/>
              <a:t>Council</a:t>
            </a:r>
            <a:r>
              <a:rPr lang="fi-FI" dirty="0"/>
              <a:t> (Veto </a:t>
            </a:r>
            <a:r>
              <a:rPr lang="fi-FI" dirty="0" err="1"/>
              <a:t>powers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decision</a:t>
            </a:r>
            <a:r>
              <a:rPr lang="fi-FI" dirty="0"/>
              <a:t> </a:t>
            </a:r>
            <a:r>
              <a:rPr lang="fi-FI" dirty="0" err="1"/>
              <a:t>making</a:t>
            </a:r>
            <a:r>
              <a:rPr lang="fi-FI" dirty="0"/>
              <a:t>  </a:t>
            </a:r>
            <a:r>
              <a:rPr lang="fi-FI" dirty="0" err="1"/>
              <a:t>impossible</a:t>
            </a:r>
            <a:r>
              <a:rPr lang="fi-FI" dirty="0"/>
              <a:t>)</a:t>
            </a:r>
          </a:p>
          <a:p>
            <a:r>
              <a:rPr lang="fi-FI" dirty="0"/>
              <a:t>UN General Assembly in </a:t>
            </a:r>
            <a:r>
              <a:rPr lang="fi-FI" dirty="0" err="1"/>
              <a:t>Emergency</a:t>
            </a:r>
            <a:r>
              <a:rPr lang="fi-FI" dirty="0"/>
              <a:t> </a:t>
            </a:r>
            <a:r>
              <a:rPr lang="fi-FI" dirty="0" err="1"/>
              <a:t>Special</a:t>
            </a:r>
            <a:r>
              <a:rPr lang="fi-FI" dirty="0"/>
              <a:t> Session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a </a:t>
            </a:r>
            <a:r>
              <a:rPr lang="fi-FI" dirty="0" err="1"/>
              <a:t>regional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sub-regional</a:t>
            </a:r>
            <a:r>
              <a:rPr lang="fi-FI" dirty="0"/>
              <a:t> </a:t>
            </a:r>
            <a:r>
              <a:rPr lang="fi-FI" dirty="0" err="1"/>
              <a:t>organization</a:t>
            </a:r>
            <a:r>
              <a:rPr lang="fi-FI" dirty="0"/>
              <a:t>. </a:t>
            </a:r>
          </a:p>
          <a:p>
            <a:r>
              <a:rPr lang="fi-FI" dirty="0"/>
              <a:t>NATO 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often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in </a:t>
            </a:r>
            <a:r>
              <a:rPr lang="fi-FI" dirty="0" err="1"/>
              <a:t>such</a:t>
            </a:r>
            <a:r>
              <a:rPr lang="fi-FI" dirty="0"/>
              <a:t> </a:t>
            </a:r>
            <a:r>
              <a:rPr lang="fi-FI" dirty="0" err="1"/>
              <a:t>matters</a:t>
            </a:r>
            <a:r>
              <a:rPr lang="fi-FI" dirty="0"/>
              <a:t>, </a:t>
            </a:r>
            <a:r>
              <a:rPr lang="fi-FI" dirty="0" err="1"/>
              <a:t>helping</a:t>
            </a:r>
            <a:r>
              <a:rPr lang="fi-FI" dirty="0"/>
              <a:t> to </a:t>
            </a:r>
            <a:r>
              <a:rPr lang="fi-FI" dirty="0" err="1"/>
              <a:t>legitimize</a:t>
            </a:r>
            <a:r>
              <a:rPr lang="fi-FI" dirty="0"/>
              <a:t> </a:t>
            </a:r>
            <a:r>
              <a:rPr lang="fi-FI" dirty="0" err="1"/>
              <a:t>humanitarian</a:t>
            </a:r>
            <a:r>
              <a:rPr lang="fi-FI" dirty="0"/>
              <a:t> </a:t>
            </a:r>
            <a:r>
              <a:rPr lang="fi-FI" dirty="0" err="1"/>
              <a:t>interventions</a:t>
            </a:r>
            <a:r>
              <a:rPr lang="fi-FI" dirty="0"/>
              <a:t>, and </a:t>
            </a:r>
            <a:r>
              <a:rPr lang="fi-FI" dirty="0" err="1"/>
              <a:t>serving</a:t>
            </a:r>
            <a:r>
              <a:rPr lang="fi-FI" dirty="0"/>
              <a:t> as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machine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carries</a:t>
            </a:r>
            <a:r>
              <a:rPr lang="fi-FI" dirty="0"/>
              <a:t> out </a:t>
            </a:r>
            <a:r>
              <a:rPr lang="fi-FI" dirty="0" err="1"/>
              <a:t>interventions</a:t>
            </a:r>
            <a:r>
              <a:rPr lang="fi-FI" dirty="0"/>
              <a:t>, (as in Kosovo and </a:t>
            </a:r>
            <a:r>
              <a:rPr lang="fi-FI" dirty="0" err="1"/>
              <a:t>Afghanistan</a:t>
            </a:r>
            <a:r>
              <a:rPr lang="fi-FI" dirty="0"/>
              <a:t>). </a:t>
            </a:r>
          </a:p>
          <a:p>
            <a:r>
              <a:rPr lang="fi-FI" dirty="0">
                <a:hlinkClick r:id="rId2"/>
              </a:rPr>
              <a:t>https://www.nato.int</a:t>
            </a:r>
            <a:endParaRPr lang="fi-FI" dirty="0"/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05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1ECF4D-4C4E-C44D-B4A0-8E43B4936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Let´s investigate UN and NATO as human rights defenders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C7BBF4-F557-C64E-81F2-09A47879D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personal response based on that!</a:t>
            </a:r>
          </a:p>
          <a:p>
            <a:r>
              <a:rPr lang="en-US" dirty="0"/>
              <a:t>Create a research question regarding this political issue ( the title).</a:t>
            </a:r>
          </a:p>
        </p:txBody>
      </p:sp>
    </p:spTree>
    <p:extLst>
      <p:ext uri="{BB962C8B-B14F-4D97-AF65-F5344CB8AC3E}">
        <p14:creationId xmlns:p14="http://schemas.microsoft.com/office/powerpoint/2010/main" val="201170474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{F00CAC52-E9C9-764E-9547-CA7B9F6D5268}tf16401369</Template>
  <TotalTime>79</TotalTime>
  <Words>544</Words>
  <Application>Microsoft Macintosh PowerPoint</Application>
  <PresentationFormat>Laajakuva</PresentationFormat>
  <Paragraphs>48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 Light</vt:lpstr>
      <vt:lpstr>Rockwell</vt:lpstr>
      <vt:lpstr>Wingdings</vt:lpstr>
      <vt:lpstr>Atlas</vt:lpstr>
      <vt:lpstr>Human rights- Unit </vt:lpstr>
      <vt:lpstr>Terms</vt:lpstr>
      <vt:lpstr>Theoretical Approaches on Human rights</vt:lpstr>
      <vt:lpstr>Liberal Interventionism </vt:lpstr>
      <vt:lpstr>Humanitarian Intervention</vt:lpstr>
      <vt:lpstr>Three Generation of human rights</vt:lpstr>
      <vt:lpstr>Responsible Sovereignty</vt:lpstr>
      <vt:lpstr>Who should justify the actions of R2P?</vt:lpstr>
      <vt:lpstr>Let´s investigate UN and NATO as human rights defenders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rights- Unit </dc:title>
  <dc:creator>Soininen Susanna</dc:creator>
  <cp:lastModifiedBy>Soininen Susanna</cp:lastModifiedBy>
  <cp:revision>9</cp:revision>
  <dcterms:created xsi:type="dcterms:W3CDTF">2021-02-22T06:44:31Z</dcterms:created>
  <dcterms:modified xsi:type="dcterms:W3CDTF">2021-05-11T08:06:22Z</dcterms:modified>
</cp:coreProperties>
</file>