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40" r:id="rId2"/>
    <p:sldId id="549" r:id="rId3"/>
    <p:sldId id="535" r:id="rId4"/>
    <p:sldId id="553" r:id="rId5"/>
    <p:sldId id="554" r:id="rId6"/>
    <p:sldId id="555" r:id="rId7"/>
    <p:sldId id="556" r:id="rId8"/>
    <p:sldId id="541" r:id="rId9"/>
    <p:sldId id="542" r:id="rId10"/>
    <p:sldId id="558" r:id="rId11"/>
    <p:sldId id="557" r:id="rId1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1C5"/>
    <a:srgbClr val="93C3D7"/>
    <a:srgbClr val="98D5D7"/>
    <a:srgbClr val="ABD1F4"/>
    <a:srgbClr val="AB8ACC"/>
    <a:srgbClr val="ED3309"/>
    <a:srgbClr val="EDA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94"/>
  </p:normalViewPr>
  <p:slideViewPr>
    <p:cSldViewPr snapToGrid="0">
      <p:cViewPr varScale="1">
        <p:scale>
          <a:sx n="71" d="100"/>
          <a:sy n="71" d="100"/>
        </p:scale>
        <p:origin x="8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60F2B-56AF-E2AB-27A7-925E68A61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2F6A6E-D35A-FF8C-59C3-4586B9F05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F13EFC-9493-F1C2-FD92-D97A860A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6C5D32-0283-3540-CA18-A93FF941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5A5639-12D6-6E19-01BD-19089F8B1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33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AD627D-007C-ED25-CEF9-70F5DDD0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E935772-2E4A-17AF-7CD0-E794A6E52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3D419D-C56F-C547-B45F-94E5921E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17CA1F-8078-DD05-66D6-02850CD1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5F251C-8DBD-5658-C758-F81B6C60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26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C47A2B-4F99-49AB-5C3F-EEF0F0271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98A1C7-61DB-E156-4AC2-7AFAD7F1A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72AE28-CE79-6BCE-FE92-DC017574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878208-F92D-93A4-8C13-AD06FA712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66DA1B-2B7A-3B40-1246-32B2974A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25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B4549-C98F-73EB-1C0F-EF851162D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19FA1-85E0-E60F-2428-AC96CF79F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E04835-5C6E-5224-2233-831C10E6C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AD4B0-DDC2-FF59-F3F6-CFDABCAF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F24EF2-4E16-5F04-BE12-D60EC0FF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18FF6C-F8FC-69A8-8D56-205CF3CAE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FDA5C3-A1C7-0E9B-B37A-7B23B729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87CBA6-1EB0-4CAD-CF84-B266E035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2EB77-242E-A8B2-CBF2-0E7A332C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374F4E-EEFC-B82E-ED64-2153CE2C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66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F44DE-FE6E-C236-5FF1-0DB6B1BC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01818-599D-CAC5-AF77-E040A45AC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E63E53-7935-95AF-126D-FDEE6CFA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DF9F8C-C6B3-40C4-7FBB-9E415DA05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651CD9-F6DF-85E6-222E-E5C1447A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F55A99-5B6B-8876-8F2E-685FD78A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304CD6-9AE0-B8A1-07A2-D32B2847C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3F0AFA-18BB-6099-E5F5-E4DF92E8A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BD55C9E-5110-0324-3609-F3C40EB64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EFACB27-5A0A-D34C-B09F-3E7F34FD76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8799A2-71A5-9CA6-5E4B-F76B70B3D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7378644-3EE3-4E9D-C072-A26D56FC5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65048F-85CF-4061-5691-01286386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6B8BAEB-E59E-0C63-2A38-DD47CF60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35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654CC7-42A3-FE88-8D2C-85FEAC580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FDD665F-7323-A203-DF78-EA578BBC1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3194AB-C8CF-C592-7ECF-EB81D696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F5F321D-904B-E19F-67D0-B416DBEF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0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5F8DDF7-480C-159E-01C1-7DD1459C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9305C3D-3BA0-2EFB-4113-0E742E2D8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36F0E-9059-11CE-9387-BA55DA009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16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92AFD-71D4-EDB3-EBC2-1E9E36077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AF90C-B8F3-CDD0-DBCD-D90D3B94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29CC77-DF1D-D70F-EF56-0AADFC32F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D9EB40-D076-0402-FF6D-975DE05F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FF424D-CEF5-3F67-2A28-84048781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3953C7-16F9-2935-61A4-69A81E428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42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AD783-1542-90A2-1E05-3DFA0CAA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C28E152-C6D7-C696-DAED-E3A106880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AE6CD8-5217-672B-2F7C-94C5A3062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6B752B-531C-BD41-415E-95655781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9D4900-3407-0FB8-FEEA-8D522C47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EDF6A5-C91F-CD67-C661-3E9A8989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50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12921DF-7165-B0C8-DAE0-11DC4446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6B0485-C2B3-C6F5-B4D8-76D62AF08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CE453E-6F2D-027E-AF7F-51FA4D64C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CA64-4295-694B-93E2-DF4733CFCE7E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7D664E-57FE-BCF9-3B4C-69FAAA7E5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58DD23-369F-1CE3-39BB-D60A26E58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8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E20B2-0590-4C9E-EA13-F79A73A9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60729"/>
            <a:ext cx="9144000" cy="2053396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Forssan yhteislyseo keväällä 2026</a:t>
            </a:r>
          </a:p>
        </p:txBody>
      </p:sp>
      <p:pic>
        <p:nvPicPr>
          <p:cNvPr id="9" name="Kuva 8" descr="Kuva, joka sisältää kohteen Grafiikka, Fontti, teksti, graafinen suunnittelu&#10;&#10;Kuvaus luotu automaattisesti">
            <a:extLst>
              <a:ext uri="{FF2B5EF4-FFF2-40B4-BE49-F238E27FC236}">
                <a16:creationId xmlns:a16="http://schemas.microsoft.com/office/drawing/2014/main" id="{8F356DB6-FC63-47FE-AF77-6D4198A7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3620" y="4575776"/>
            <a:ext cx="5219700" cy="2006600"/>
          </a:xfrm>
          <a:prstGeom prst="rect">
            <a:avLst/>
          </a:prstGeom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BF93B1B4-CC27-5B6C-7566-380F0AEED989}"/>
              </a:ext>
            </a:extLst>
          </p:cNvPr>
          <p:cNvSpPr/>
          <p:nvPr/>
        </p:nvSpPr>
        <p:spPr>
          <a:xfrm>
            <a:off x="9257632" y="-236219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D928612D-DDE2-46A1-71DC-9C1999D0F9F9}"/>
              </a:ext>
            </a:extLst>
          </p:cNvPr>
          <p:cNvSpPr/>
          <p:nvPr/>
        </p:nvSpPr>
        <p:spPr>
          <a:xfrm>
            <a:off x="11039146" y="-666844"/>
            <a:ext cx="1633803" cy="1633803"/>
          </a:xfrm>
          <a:prstGeom prst="ellipse">
            <a:avLst/>
          </a:prstGeom>
          <a:solidFill>
            <a:srgbClr val="EDA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CDC30D4-5666-E369-29C1-9D8B2A2AFD54}"/>
              </a:ext>
            </a:extLst>
          </p:cNvPr>
          <p:cNvSpPr/>
          <p:nvPr/>
        </p:nvSpPr>
        <p:spPr>
          <a:xfrm>
            <a:off x="10960301" y="772621"/>
            <a:ext cx="1378844" cy="1378844"/>
          </a:xfrm>
          <a:prstGeom prst="ellipse">
            <a:avLst/>
          </a:prstGeom>
          <a:solidFill>
            <a:srgbClr val="ED330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E40DB3D4-63CF-AA71-FBC2-D7DD7B05451B}"/>
              </a:ext>
            </a:extLst>
          </p:cNvPr>
          <p:cNvSpPr/>
          <p:nvPr/>
        </p:nvSpPr>
        <p:spPr>
          <a:xfrm>
            <a:off x="11594757" y="1905435"/>
            <a:ext cx="914400" cy="914400"/>
          </a:xfrm>
          <a:prstGeom prst="ellipse">
            <a:avLst/>
          </a:prstGeom>
          <a:solidFill>
            <a:srgbClr val="AB8A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83CFB404-A4BB-F6A9-38A5-197E0625A69B}"/>
              </a:ext>
            </a:extLst>
          </p:cNvPr>
          <p:cNvSpPr/>
          <p:nvPr/>
        </p:nvSpPr>
        <p:spPr>
          <a:xfrm>
            <a:off x="9333470" y="-691146"/>
            <a:ext cx="1413375" cy="1413375"/>
          </a:xfrm>
          <a:prstGeom prst="ellipse">
            <a:avLst/>
          </a:prstGeom>
          <a:solidFill>
            <a:srgbClr val="7091C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E642AB3-A07E-4019-9DE5-70375E039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95" y="29010"/>
            <a:ext cx="51911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69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>
                <a:solidFill>
                  <a:schemeClr val="accent5">
                    <a:lumMod val="50000"/>
                  </a:schemeClr>
                </a:solidFill>
              </a:rPr>
              <a:t>Wahren</a:t>
            </a:r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-opisto Tammelassa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Tunteja Forssassa 3900, Tammelassa 580, 12,99%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Tammelan osuus 51 069e 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Forssatv.fi tuottaa Tammelan kylät ry:n koordinoiman kylien esittelysarjan.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31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Kutomo-opetuksen jatkuminen?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Teuro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Susikas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, Porras, keskusta, Riihivalkama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Tällä hetkellä 25 osallistujaa, vuokrat yht. 1800e vuosi eli n. 70e per opiskelija (sama kuin kurssimaksu)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Opettaja jäämässä eläkkeelle, ryhmät ovat pienenemässä. 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84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 20.1.26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5433085" cy="3980791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Forssa 219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Tammela 81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Jokioinen 67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Humppila 14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Muut 36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Yhteensä 417</a:t>
            </a:r>
          </a:p>
          <a:p>
            <a:pPr marL="0" indent="0">
              <a:buNone/>
            </a:pPr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Aikuisopetus 20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Kaksoistutkinto 4 </a:t>
            </a:r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Fai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+ 8 Hevosopisto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432FD5A1-3E1B-4770-8D0F-70A05265CD32}"/>
              </a:ext>
            </a:extLst>
          </p:cNvPr>
          <p:cNvSpPr txBox="1"/>
          <p:nvPr/>
        </p:nvSpPr>
        <p:spPr>
          <a:xfrm>
            <a:off x="7334054" y="2300140"/>
            <a:ext cx="4019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/>
              <a:t>Henkilökunta 28</a:t>
            </a:r>
          </a:p>
        </p:txBody>
      </p:sp>
    </p:spTree>
    <p:extLst>
      <p:ext uri="{BB962C8B-B14F-4D97-AF65-F5344CB8AC3E}">
        <p14:creationId xmlns:p14="http://schemas.microsoft.com/office/powerpoint/2010/main" val="9765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 tammikuu 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8830803" cy="3980791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Urheiluakatemia: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85 opiskelijaa (FAI jää pois, peruskoulut tilalle, ollaan osa Urheiluakatemia Tavastiaa)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Kuvataide- ja muotoilulinja: 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33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Musiikkilinja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: 6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Erasmus-hanke: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90 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S2-kieli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: 50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8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 tammikuu 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8830803" cy="3980791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Negatiivisia keskeyttämisiä ollut kaksi lukuvuotta 0.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Yo-tulokset valtakunnan keskitasoa.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Sijoittuminen jatko-opintoihin parempaa.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Oppimisen tukea lisätty elokuussa rajusti.</a:t>
            </a:r>
          </a:p>
          <a:p>
            <a:pPr marL="0" indent="0">
              <a:buNone/>
            </a:pPr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26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Opiskelijamääräennuste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8830803" cy="3980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2023: 411 – 85 tammelalaista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2024: 432 – 85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2025: 440 – 90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2026: 420 – 81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2027: 382- 76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2028: 347 – 69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2029: 333 - 66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623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Talousennuste: Tammelan osuus lukion kuluista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668" y="1810718"/>
            <a:ext cx="8830803" cy="3980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2023: 75 000e 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2024:  65 000e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2025: 35 000e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2026: 70 000e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2027: 123 000e (oppilasmäärä ed. dian mukaisesti)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2028: 145 000e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2029: 171 000e (vaikka vähennys kahdessa vuodessa 60 kurssia)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56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Talousennuste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5022FCB-7871-02C6-EEDD-3221553A6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8" name="Kuva 7" descr="Kuva, joka sisältää kohteen teksti, kuvakaappaus, numero, Fontti&#10;&#10;Kuvaus luotu automaattisesti">
            <a:extLst>
              <a:ext uri="{FF2B5EF4-FFF2-40B4-BE49-F238E27FC236}">
                <a16:creationId xmlns:a16="http://schemas.microsoft.com/office/drawing/2014/main" id="{27BD512A-9884-8EAC-D815-260CB1B12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024" y="1461247"/>
            <a:ext cx="10403541" cy="4666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3437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E20B2-0590-4C9E-EA13-F79A73A9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2497" y="1736090"/>
            <a:ext cx="9144000" cy="2053396"/>
          </a:xfrm>
        </p:spPr>
        <p:txBody>
          <a:bodyPr/>
          <a:lstStyle/>
          <a:p>
            <a:r>
              <a:rPr lang="fi-FI" b="1" dirty="0" err="1">
                <a:solidFill>
                  <a:schemeClr val="accent5">
                    <a:lumMod val="50000"/>
                  </a:schemeClr>
                </a:solidFill>
              </a:rPr>
              <a:t>Wahren</a:t>
            </a:r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-opisto</a:t>
            </a:r>
          </a:p>
        </p:txBody>
      </p:sp>
      <p:pic>
        <p:nvPicPr>
          <p:cNvPr id="9" name="Kuva 8" descr="Kuva, joka sisältää kohteen Grafiikka, Fontti, teksti, graafinen suunnittelu&#10;&#10;Kuvaus luotu automaattisesti">
            <a:extLst>
              <a:ext uri="{FF2B5EF4-FFF2-40B4-BE49-F238E27FC236}">
                <a16:creationId xmlns:a16="http://schemas.microsoft.com/office/drawing/2014/main" id="{8F356DB6-FC63-47FE-AF77-6D4198A7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3620" y="4575776"/>
            <a:ext cx="5219700" cy="2006600"/>
          </a:xfrm>
          <a:prstGeom prst="rect">
            <a:avLst/>
          </a:prstGeom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BF93B1B4-CC27-5B6C-7566-380F0AEED989}"/>
              </a:ext>
            </a:extLst>
          </p:cNvPr>
          <p:cNvSpPr/>
          <p:nvPr/>
        </p:nvSpPr>
        <p:spPr>
          <a:xfrm>
            <a:off x="9257632" y="-236219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D928612D-DDE2-46A1-71DC-9C1999D0F9F9}"/>
              </a:ext>
            </a:extLst>
          </p:cNvPr>
          <p:cNvSpPr/>
          <p:nvPr/>
        </p:nvSpPr>
        <p:spPr>
          <a:xfrm>
            <a:off x="11039146" y="-666844"/>
            <a:ext cx="1633803" cy="1633803"/>
          </a:xfrm>
          <a:prstGeom prst="ellipse">
            <a:avLst/>
          </a:prstGeom>
          <a:solidFill>
            <a:srgbClr val="EDA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CDC30D4-5666-E369-29C1-9D8B2A2AFD54}"/>
              </a:ext>
            </a:extLst>
          </p:cNvPr>
          <p:cNvSpPr/>
          <p:nvPr/>
        </p:nvSpPr>
        <p:spPr>
          <a:xfrm>
            <a:off x="10960301" y="772621"/>
            <a:ext cx="1378844" cy="1378844"/>
          </a:xfrm>
          <a:prstGeom prst="ellipse">
            <a:avLst/>
          </a:prstGeom>
          <a:solidFill>
            <a:srgbClr val="ED330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E40DB3D4-63CF-AA71-FBC2-D7DD7B05451B}"/>
              </a:ext>
            </a:extLst>
          </p:cNvPr>
          <p:cNvSpPr/>
          <p:nvPr/>
        </p:nvSpPr>
        <p:spPr>
          <a:xfrm>
            <a:off x="11594757" y="1905435"/>
            <a:ext cx="914400" cy="914400"/>
          </a:xfrm>
          <a:prstGeom prst="ellipse">
            <a:avLst/>
          </a:prstGeom>
          <a:solidFill>
            <a:srgbClr val="AB8A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83CFB404-A4BB-F6A9-38A5-197E0625A69B}"/>
              </a:ext>
            </a:extLst>
          </p:cNvPr>
          <p:cNvSpPr/>
          <p:nvPr/>
        </p:nvSpPr>
        <p:spPr>
          <a:xfrm>
            <a:off x="9333470" y="-691146"/>
            <a:ext cx="1413375" cy="1413375"/>
          </a:xfrm>
          <a:prstGeom prst="ellipse">
            <a:avLst/>
          </a:prstGeom>
          <a:solidFill>
            <a:srgbClr val="7091C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 descr="Kuva, joka sisältää kohteen Fontti, logo, Grafiikka, muotoilu&#10;&#10;Kuvaus luotu automaattisesti">
            <a:extLst>
              <a:ext uri="{FF2B5EF4-FFF2-40B4-BE49-F238E27FC236}">
                <a16:creationId xmlns:a16="http://schemas.microsoft.com/office/drawing/2014/main" id="{6E7013A3-D52F-30AF-FF64-38A18B1D5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726" y="347462"/>
            <a:ext cx="2762374" cy="173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62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>
                <a:solidFill>
                  <a:schemeClr val="accent5">
                    <a:lumMod val="50000"/>
                  </a:schemeClr>
                </a:solidFill>
              </a:rPr>
              <a:t>Wahren</a:t>
            </a:r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-opisto 2025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Kulut: 585 000 euroa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Tulot: 221 000 euroa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Kate: 364 000 euroa</a:t>
            </a:r>
          </a:p>
          <a:p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Vos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: 205 000 e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Todelliset kulut: 164 000e (v. 2020: 290 000e)</a:t>
            </a:r>
          </a:p>
          <a:p>
            <a:pPr marL="0" indent="0">
              <a:buNone/>
            </a:pPr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572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li_ppt" id="{E8D93EF5-92B1-5D4B-B1EF-1EB559FEFA92}" vid="{C3493127-23F5-2142-8DAA-6264260F8C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Elli_ppt</Template>
  <TotalTime>2569</TotalTime>
  <Words>278</Words>
  <Application>Microsoft Office PowerPoint</Application>
  <PresentationFormat>Laajakuva</PresentationFormat>
  <Paragraphs>57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Forssan yhteislyseo keväällä 2026</vt:lpstr>
      <vt:lpstr>Opiskelijat 20.1.26</vt:lpstr>
      <vt:lpstr>Opiskelijat tammikuu 2026</vt:lpstr>
      <vt:lpstr>Opiskelijat tammikuu 2026</vt:lpstr>
      <vt:lpstr>Opiskelijamääräennuste</vt:lpstr>
      <vt:lpstr>Talousennuste: Tammelan osuus lukion kuluista</vt:lpstr>
      <vt:lpstr>Talousennuste</vt:lpstr>
      <vt:lpstr>Wahren-opisto</vt:lpstr>
      <vt:lpstr>Wahren-opisto 2025</vt:lpstr>
      <vt:lpstr>Wahren-opisto Tammelassa</vt:lpstr>
      <vt:lpstr>Kutomo-opetuksen jatkuminen?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Simo Veistola</dc:creator>
  <cp:lastModifiedBy>Simo Veistola</cp:lastModifiedBy>
  <cp:revision>35</cp:revision>
  <cp:lastPrinted>2024-04-16T13:45:03Z</cp:lastPrinted>
  <dcterms:created xsi:type="dcterms:W3CDTF">2024-03-04T05:54:35Z</dcterms:created>
  <dcterms:modified xsi:type="dcterms:W3CDTF">2026-02-12T07:11:33Z</dcterms:modified>
</cp:coreProperties>
</file>