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2" r:id="rId7"/>
    <p:sldId id="274" r:id="rId8"/>
    <p:sldId id="267" r:id="rId9"/>
    <p:sldId id="268" r:id="rId10"/>
    <p:sldId id="271" r:id="rId11"/>
    <p:sldId id="272" r:id="rId12"/>
    <p:sldId id="265" r:id="rId13"/>
  </p:sldIdLst>
  <p:sldSz cx="9144000" cy="6858000" type="screen4x3"/>
  <p:notesSz cx="7099300" cy="102235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998" y="-7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3076362" cy="5111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4021296" y="0"/>
            <a:ext cx="3076362" cy="5111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993775" y="766762"/>
            <a:ext cx="5111750" cy="383381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709931" y="4856164"/>
            <a:ext cx="5679439" cy="4600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36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360"/>
              </a:spcBef>
              <a:spcAft>
                <a:spcPts val="0"/>
              </a:spcAft>
              <a:defRPr/>
            </a:lvl2pPr>
            <a:lvl3pPr marL="914400" marR="0" indent="0" algn="l" rtl="0">
              <a:spcBef>
                <a:spcPts val="360"/>
              </a:spcBef>
              <a:spcAft>
                <a:spcPts val="0"/>
              </a:spcAft>
              <a:defRPr/>
            </a:lvl3pPr>
            <a:lvl4pPr marL="1371600" marR="0" indent="0" algn="l" rtl="0">
              <a:spcBef>
                <a:spcPts val="360"/>
              </a:spcBef>
              <a:spcAft>
                <a:spcPts val="0"/>
              </a:spcAft>
              <a:defRPr/>
            </a:lvl4pPr>
            <a:lvl5pPr marL="1828800" marR="0" indent="0" algn="l" rtl="0">
              <a:spcBef>
                <a:spcPts val="360"/>
              </a:spcBef>
              <a:spcAft>
                <a:spcPts val="0"/>
              </a:spcAft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1" y="9710550"/>
            <a:ext cx="3076362" cy="5111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4021296" y="9710550"/>
            <a:ext cx="3076362" cy="511174"/>
          </a:xfrm>
          <a:prstGeom prst="rect">
            <a:avLst/>
          </a:prstGeom>
          <a:noFill/>
          <a:ln>
            <a:noFill/>
          </a:ln>
        </p:spPr>
        <p:txBody>
          <a:bodyPr lIns="98950" tIns="49475" rIns="98950" bIns="494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13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fi-FI" sz="13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930373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709931" y="4856164"/>
            <a:ext cx="5679439" cy="460057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1750" cy="38338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709931" y="4856164"/>
            <a:ext cx="5679439" cy="460057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1750" cy="38338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709931" y="4856164"/>
            <a:ext cx="5679439" cy="460057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1750" cy="38338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709931" y="4856164"/>
            <a:ext cx="5679439" cy="460057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1750" cy="38338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709931" y="4856164"/>
            <a:ext cx="5679439" cy="460057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1750" cy="38338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709931" y="4856164"/>
            <a:ext cx="5679439" cy="460057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1750" cy="38338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709931" y="4856164"/>
            <a:ext cx="5679439" cy="460057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1750" cy="38338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709931" y="4856164"/>
            <a:ext cx="5679439" cy="460057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1750" cy="38338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1750" cy="38338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709931" y="4856164"/>
            <a:ext cx="5679439" cy="4600574"/>
          </a:xfrm>
          <a:prstGeom prst="rect">
            <a:avLst/>
          </a:prstGeom>
          <a:noFill/>
          <a:ln>
            <a:noFill/>
          </a:ln>
        </p:spPr>
        <p:txBody>
          <a:bodyPr lIns="98950" tIns="49475" rIns="98950" bIns="494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dt" idx="10"/>
          </p:nvPr>
        </p:nvSpPr>
        <p:spPr>
          <a:xfrm>
            <a:off x="4021296" y="0"/>
            <a:ext cx="3076362" cy="511174"/>
          </a:xfrm>
          <a:prstGeom prst="rect">
            <a:avLst/>
          </a:prstGeom>
          <a:noFill/>
          <a:ln>
            <a:noFill/>
          </a:ln>
        </p:spPr>
        <p:txBody>
          <a:bodyPr lIns="98950" tIns="49475" rIns="98950" bIns="4947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3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1750" cy="38338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709931" y="4856164"/>
            <a:ext cx="5679439" cy="4600574"/>
          </a:xfrm>
          <a:prstGeom prst="rect">
            <a:avLst/>
          </a:prstGeom>
          <a:noFill/>
          <a:ln>
            <a:noFill/>
          </a:ln>
        </p:spPr>
        <p:txBody>
          <a:bodyPr lIns="98950" tIns="49475" rIns="98950" bIns="494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dt" idx="10"/>
          </p:nvPr>
        </p:nvSpPr>
        <p:spPr>
          <a:xfrm>
            <a:off x="4021296" y="0"/>
            <a:ext cx="3076362" cy="511174"/>
          </a:xfrm>
          <a:prstGeom prst="rect">
            <a:avLst/>
          </a:prstGeom>
          <a:noFill/>
          <a:ln>
            <a:noFill/>
          </a:ln>
        </p:spPr>
        <p:txBody>
          <a:bodyPr lIns="98950" tIns="49475" rIns="98950" bIns="4947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3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709931" y="4856164"/>
            <a:ext cx="5679439" cy="460057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1750" cy="38338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709931" y="4856164"/>
            <a:ext cx="5679439" cy="460057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1750" cy="38338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hape 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165303"/>
            <a:ext cx="9144000" cy="692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Shape 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495" y="2878974"/>
            <a:ext cx="3240359" cy="328633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685800" y="1526926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rgbClr val="3D7FCF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3419871" y="3476600"/>
            <a:ext cx="4824535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/>
          <p:nvPr/>
        </p:nvSpPr>
        <p:spPr>
          <a:xfrm>
            <a:off x="10016" y="6326985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i-FI" sz="18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Sähköisen oppimisen edelläkävijä | www.e-oppi.fi</a:t>
            </a:r>
          </a:p>
        </p:txBody>
      </p:sp>
      <p:pic>
        <p:nvPicPr>
          <p:cNvPr id="20" name="Shape 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07632" y="167605"/>
            <a:ext cx="2328863" cy="1173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Otsikko ja pystysuora teksti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i-FI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Pystysuora otsikko ja teksti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i-FI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hape 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165303"/>
            <a:ext cx="9144000" cy="69269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2483767" y="6356350"/>
            <a:ext cx="417646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i-FI" sz="12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" name="Shape 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1722" y="260647"/>
            <a:ext cx="1100757" cy="1108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san ylätunnist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Shape 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165303"/>
            <a:ext cx="9144000" cy="692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Shape 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15730" y="1707216"/>
            <a:ext cx="3140445" cy="3161943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Shape 32"/>
          <p:cNvSpPr txBox="1"/>
          <p:nvPr/>
        </p:nvSpPr>
        <p:spPr>
          <a:xfrm>
            <a:off x="465583" y="4270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3D7FCF"/>
              </a:buClr>
              <a:buSzPct val="25000"/>
              <a:buFont typeface="Calibri"/>
              <a:buNone/>
            </a:pPr>
            <a:r>
              <a:rPr lang="fi-FI" sz="4000" b="1" i="0" u="none" strike="noStrike" cap="none" baseline="0">
                <a:solidFill>
                  <a:srgbClr val="3D7FCF"/>
                </a:solidFill>
                <a:latin typeface="Calibri"/>
                <a:ea typeface="Calibri"/>
                <a:cs typeface="Calibri"/>
                <a:sym typeface="Calibri"/>
              </a:rPr>
              <a:t>Sähköä oppimiseen!</a:t>
            </a:r>
          </a:p>
        </p:txBody>
      </p:sp>
      <p:sp>
        <p:nvSpPr>
          <p:cNvPr id="33" name="Shape 33"/>
          <p:cNvSpPr txBox="1"/>
          <p:nvPr/>
        </p:nvSpPr>
        <p:spPr>
          <a:xfrm>
            <a:off x="467543" y="502230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3D7FCF"/>
              </a:buClr>
              <a:buSzPct val="25000"/>
              <a:buFont typeface="Calibri"/>
              <a:buNone/>
            </a:pPr>
            <a:r>
              <a:rPr lang="fi-FI" sz="3400" b="1" i="0" u="none" strike="noStrike" cap="none" baseline="0">
                <a:solidFill>
                  <a:srgbClr val="3D7FCF"/>
                </a:solidFill>
                <a:latin typeface="Calibri"/>
                <a:ea typeface="Calibri"/>
                <a:cs typeface="Calibri"/>
                <a:sym typeface="Calibri"/>
              </a:rPr>
              <a:t>www.oppi.fi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Kaksi sisältökohdetta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i-FI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tailu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i-FI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i-FI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i-FI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tsikollinen sisältö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i-FI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tsikollinen kuva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8" name="Shape 6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i-FI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78000">
              <a:schemeClr val="lt1"/>
            </a:gs>
            <a:gs pos="100000">
              <a:srgbClr val="C5D8F1"/>
            </a:gs>
          </a:gsLst>
          <a:lin ang="5400000" scaled="0"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marR="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marR="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i-FI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simo.veistola@e-oppi.fi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eda.net/oppimateriaalit/e-oppi/n%C3%A4ytekirjat/ylakoul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ctrTitle"/>
          </p:nvPr>
        </p:nvSpPr>
        <p:spPr>
          <a:xfrm>
            <a:off x="685800" y="2060848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fi-FI" sz="4400" b="1" i="1" u="none" strike="noStrike" cap="none" baseline="0" dirty="0" smtClean="0">
                <a:solidFill>
                  <a:srgbClr val="3D7FCF"/>
                </a:solidFill>
                <a:latin typeface="Calibri"/>
                <a:ea typeface="Calibri"/>
                <a:cs typeface="Calibri"/>
                <a:sym typeface="Calibri"/>
              </a:rPr>
              <a:t>Sähköiset, muokattavat</a:t>
            </a:r>
            <a:r>
              <a:rPr lang="fi-FI" sz="4400" b="1" i="1" u="none" strike="noStrike" cap="none" dirty="0" smtClean="0">
                <a:solidFill>
                  <a:srgbClr val="3D7FCF"/>
                </a:solidFill>
                <a:latin typeface="Calibri"/>
                <a:ea typeface="Calibri"/>
                <a:cs typeface="Calibri"/>
                <a:sym typeface="Calibri"/>
              </a:rPr>
              <a:t> ja vuorovaikutteiset kirjat</a:t>
            </a:r>
            <a:endParaRPr lang="fi-FI" sz="4400" b="1" i="1" u="none" strike="noStrike" cap="none" baseline="0" dirty="0">
              <a:solidFill>
                <a:srgbClr val="3D7FC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/>
          <p:cNvSpPr txBox="1">
            <a:spLocks noGrp="1"/>
          </p:cNvSpPr>
          <p:nvPr>
            <p:ph type="subTitle" idx="1"/>
          </p:nvPr>
        </p:nvSpPr>
        <p:spPr>
          <a:xfrm>
            <a:off x="3419871" y="3620616"/>
            <a:ext cx="5400599" cy="2328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fi-FI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Simo Veistola</a:t>
            </a:r>
            <a:endParaRPr lang="fi-FI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rPr lang="fi-FI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Rehtori, toimitusjohtaja</a:t>
            </a:r>
            <a:endParaRPr lang="fi-FI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buClr>
                <a:srgbClr val="888888"/>
              </a:buClr>
              <a:buFont typeface="Arial"/>
              <a:buNone/>
            </a:pPr>
            <a:r>
              <a:rPr lang="fi-FI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simo.veistola@e-oppi.fi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" name="Shape 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4572000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3D7FCF"/>
              </a:buClr>
              <a:buSzPct val="25000"/>
              <a:buFont typeface="Calibri"/>
              <a:buNone/>
            </a:pPr>
            <a:r>
              <a:rPr lang="fi-FI" sz="4000" b="1" dirty="0" smtClean="0">
                <a:solidFill>
                  <a:srgbClr val="3D7FCF"/>
                </a:solidFill>
                <a:latin typeface="Calibri"/>
                <a:ea typeface="Calibri"/>
                <a:cs typeface="Calibri"/>
                <a:sym typeface="Calibri"/>
              </a:rPr>
              <a:t>Kyselyt → Kurssin uudelleensuunnittelu</a:t>
            </a:r>
            <a:endParaRPr lang="fi-FI" sz="4000" b="1" i="0" u="none" strike="noStrike" cap="none" baseline="0" dirty="0">
              <a:solidFill>
                <a:srgbClr val="3D7FC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kstin paikkamerkki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05" y="1484784"/>
            <a:ext cx="7220719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8629896"/>
      </p:ext>
    </p:extLst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3D7FCF"/>
              </a:buClr>
              <a:buSzPct val="25000"/>
              <a:buFont typeface="Calibri"/>
              <a:buNone/>
            </a:pPr>
            <a:r>
              <a:rPr lang="fi-FI" sz="4000" b="1" dirty="0" err="1" smtClean="0">
                <a:solidFill>
                  <a:srgbClr val="3D7FCF"/>
                </a:solidFill>
                <a:latin typeface="Calibri"/>
                <a:ea typeface="Calibri"/>
                <a:cs typeface="Calibri"/>
                <a:sym typeface="Calibri"/>
              </a:rPr>
              <a:t>Itsearviointi</a:t>
            </a:r>
            <a:endParaRPr lang="fi-FI" sz="4000" b="1" i="0" u="none" strike="noStrike" cap="none" baseline="0" dirty="0">
              <a:solidFill>
                <a:srgbClr val="3D7FC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kstin paikkamerkki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5"/>
            <a:ext cx="8640960" cy="4464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3153640"/>
      </p:ext>
    </p:extLst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Shape 1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" y="2924943"/>
            <a:ext cx="9144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Shape 153"/>
          <p:cNvSpPr txBox="1">
            <a:spLocks noGrp="1"/>
          </p:cNvSpPr>
          <p:nvPr>
            <p:ph type="subTitle" idx="1"/>
          </p:nvPr>
        </p:nvSpPr>
        <p:spPr>
          <a:xfrm>
            <a:off x="1187624" y="764704"/>
            <a:ext cx="5400599" cy="2328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fi-FI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Simo Veistola</a:t>
            </a:r>
            <a:endParaRPr lang="fi-FI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rPr lang="fi-FI" sz="2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simo.veistola@e-oppi.fi</a:t>
            </a:r>
            <a:endParaRPr lang="fi-FI" sz="2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Clr>
                <a:srgbClr val="888888"/>
              </a:buClr>
              <a:buFont typeface="Arial"/>
              <a:buNone/>
            </a:pPr>
            <a:r>
              <a:rPr lang="fi-FI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050-4318578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buClr>
                <a:srgbClr val="000000"/>
              </a:buClr>
              <a:buFont typeface="Arial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buClr>
                <a:srgbClr val="888888"/>
              </a:buClr>
              <a:buFont typeface="Arial"/>
              <a:buNone/>
            </a:pPr>
            <a:endParaRPr sz="2800" b="0" i="0" u="none" strike="noStrike" cap="none" baseline="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3D7FCF"/>
              </a:buClr>
              <a:buSzPct val="25000"/>
              <a:buFont typeface="Calibri"/>
              <a:buNone/>
            </a:pPr>
            <a:r>
              <a:rPr lang="fi-FI" sz="4000" b="1" i="0" u="none" strike="noStrike" cap="none" baseline="0">
                <a:solidFill>
                  <a:srgbClr val="3D7FCF"/>
                </a:solidFill>
                <a:latin typeface="Calibri"/>
                <a:ea typeface="Calibri"/>
                <a:cs typeface="Calibri"/>
                <a:sym typeface="Calibri"/>
              </a:rPr>
              <a:t>e-Oppi Oy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11560" y="1916832"/>
            <a:ext cx="7754922" cy="36724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sz="24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Sähköisten oppimateriaalien kustannustalo</a:t>
            </a:r>
          </a:p>
          <a:p>
            <a:pPr marL="342900" marR="0" lvl="0" indent="-342900" algn="l" rtl="0">
              <a:spcBef>
                <a:spcPts val="4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sz="24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Perustettu v. 2011, Tj. Simo Veistola, FT, Forssan yhteislyseon rehtori, oppikirjailija</a:t>
            </a:r>
          </a:p>
          <a:p>
            <a:pPr marL="342900" marR="0" lvl="0" indent="-342900" algn="l" rtl="0">
              <a:spcBef>
                <a:spcPts val="4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sz="24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170 </a:t>
            </a:r>
            <a:r>
              <a:rPr lang="fi-FI" sz="24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oppikirjailijaa </a:t>
            </a:r>
          </a:p>
          <a:p>
            <a:pPr marL="342900" marR="0" lvl="0" indent="-342900" algn="l" rtl="0">
              <a:spcBef>
                <a:spcPts val="4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sz="24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Oppikirjoja</a:t>
            </a:r>
            <a:r>
              <a:rPr lang="fi-FI" sz="24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alakouluun, yläkouluun ja lukioon.</a:t>
            </a:r>
            <a:endParaRPr lang="fi-FI" sz="24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sz="24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Asiakkaita jo yli 100 kunnassa</a:t>
            </a:r>
          </a:p>
          <a:p>
            <a:pPr marL="342900" marR="0" lvl="0" indent="-342900" algn="l" rtl="0">
              <a:spcBef>
                <a:spcPts val="4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sz="24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Lukuisia teknologiakumppaneita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3D7FCF"/>
              </a:buClr>
              <a:buSzPct val="25000"/>
              <a:buFont typeface="Calibri"/>
              <a:buNone/>
            </a:pPr>
            <a:r>
              <a:rPr lang="fi-FI" sz="4000" b="1" i="0" u="none" strike="noStrike" cap="none" baseline="0">
                <a:solidFill>
                  <a:srgbClr val="3D7FCF"/>
                </a:solidFill>
                <a:latin typeface="Calibri"/>
                <a:ea typeface="Calibri"/>
                <a:cs typeface="Calibri"/>
                <a:sym typeface="Calibri"/>
              </a:rPr>
              <a:t>Laadukkaita oppimateriaaleja</a:t>
            </a:r>
          </a:p>
        </p:txBody>
      </p:sp>
      <p:sp>
        <p:nvSpPr>
          <p:cNvPr id="103" name="Shape 103"/>
          <p:cNvSpPr txBox="1"/>
          <p:nvPr/>
        </p:nvSpPr>
        <p:spPr>
          <a:xfrm>
            <a:off x="808245" y="1772816"/>
            <a:ext cx="6284033" cy="32008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fi-FI" sz="2300" b="1" i="0" u="none" strike="noStrike" cap="none" baseline="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KOKENEET OPPIKIRJAILIJAT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sz="23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Jorma</a:t>
            </a:r>
            <a:r>
              <a:rPr lang="fi-FI" sz="23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Riikonen, </a:t>
            </a:r>
            <a:r>
              <a:rPr lang="fi-FI" sz="23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ymp.tieteet</a:t>
            </a:r>
            <a:endParaRPr lang="fi-FI" sz="23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sz="230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Anneli</a:t>
            </a:r>
            <a:r>
              <a:rPr lang="fi-FI" sz="23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Rantamäki, kotitalous</a:t>
            </a:r>
            <a:endParaRPr lang="fi-FI" sz="23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sz="23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Maija-Riitta </a:t>
            </a:r>
            <a:r>
              <a:rPr lang="fi-FI" sz="23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Ollila, filosofia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sz="23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Jussi Jauhiainen, maantiede</a:t>
            </a:r>
            <a:endParaRPr lang="fi-FI" sz="23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sz="23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Jarkko Lampiselkä,</a:t>
            </a:r>
            <a:r>
              <a:rPr lang="fi-FI" sz="23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kemia</a:t>
            </a:r>
            <a:endParaRPr lang="fi-FI" sz="23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sz="23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Riitta </a:t>
            </a:r>
            <a:r>
              <a:rPr lang="fi-FI" sz="23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Viittala, ruotsi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sz="23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Julie ja Riitta Silk, englanti</a:t>
            </a:r>
          </a:p>
          <a:p>
            <a:pPr marL="28575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i-FI" sz="23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Jne. </a:t>
            </a:r>
            <a:endParaRPr sz="23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3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916832"/>
            <a:ext cx="2675103" cy="3800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3D7FCF"/>
              </a:buClr>
              <a:buSzPct val="25000"/>
              <a:buFont typeface="Calibri"/>
              <a:buNone/>
            </a:pPr>
            <a:r>
              <a:rPr lang="fi-FI" sz="4000" b="1" i="0" u="none" strike="noStrike" cap="none" baseline="0">
                <a:solidFill>
                  <a:srgbClr val="3D7FCF"/>
                </a:solidFill>
                <a:latin typeface="Calibri"/>
                <a:ea typeface="Calibri"/>
                <a:cs typeface="Calibri"/>
                <a:sym typeface="Calibri"/>
              </a:rPr>
              <a:t>e-Opin Peda.net-kirjat 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33375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Ovat</a:t>
            </a:r>
            <a:r>
              <a:rPr lang="fi-FI" sz="24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muokattavia</a:t>
            </a:r>
            <a:r>
              <a:rPr lang="fi-FI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ja </a:t>
            </a:r>
            <a:r>
              <a:rPr lang="fi-FI" sz="24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vuorovaikut</a:t>
            </a:r>
            <a:r>
              <a:rPr lang="fi-FI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teisia</a:t>
            </a:r>
            <a:r>
              <a:rPr lang="fi-FI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paperisen kirjan korvaavia sähköisiä oppikirjoja</a:t>
            </a:r>
          </a:p>
          <a:p>
            <a:pPr marL="457200" marR="0" lvl="1" indent="0" algn="l" rtl="0">
              <a:lnSpc>
                <a:spcPct val="90000"/>
              </a:lnSpc>
              <a:spcBef>
                <a:spcPts val="476"/>
              </a:spcBef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lnSpc>
                <a:spcPct val="90000"/>
              </a:lnSpc>
              <a:spcBef>
                <a:spcPts val="48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fi-FI" sz="2400" b="0" i="1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Opettaja </a:t>
            </a:r>
            <a:r>
              <a:rPr lang="fi-FI" sz="2400" b="0" i="1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lisää tekstiä, </a:t>
            </a:r>
            <a:r>
              <a:rPr lang="fi-FI" sz="2400" b="0" i="1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tehtäviä kuvia</a:t>
            </a:r>
            <a:r>
              <a:rPr lang="fi-FI" sz="2400" b="0" i="1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ääntä, videoita, linkkejä </a:t>
            </a:r>
            <a:endParaRPr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lnSpc>
                <a:spcPct val="90000"/>
              </a:lnSpc>
              <a:spcBef>
                <a:spcPts val="48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fi-FI" sz="2400" b="0" i="1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Oppilas tekee tehtäviä ja näkee, kuinka suoriutui</a:t>
            </a:r>
          </a:p>
          <a:p>
            <a:pPr marL="342900" marR="0" lvl="0" indent="-180975" algn="l" rtl="0">
              <a:lnSpc>
                <a:spcPct val="90000"/>
              </a:lnSpc>
              <a:spcBef>
                <a:spcPts val="510"/>
              </a:spcBef>
              <a:buClr>
                <a:schemeClr val="dk1"/>
              </a:buClr>
              <a:buFont typeface="Arial"/>
              <a:buNone/>
            </a:pPr>
            <a:endParaRPr sz="24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33375" algn="l" rtl="0">
              <a:lnSpc>
                <a:spcPct val="90000"/>
              </a:lnSpc>
              <a:spcBef>
                <a:spcPts val="51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sz="24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Toimivat verkossa kaikilla päätelaitteilla </a:t>
            </a:r>
            <a:r>
              <a:rPr lang="fi-FI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(PC, </a:t>
            </a:r>
            <a:r>
              <a:rPr lang="fi-FI" sz="2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tablet</a:t>
            </a:r>
            <a:r>
              <a:rPr lang="fi-FI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älypuhelin)</a:t>
            </a:r>
          </a:p>
          <a:p>
            <a:pPr marL="342900" marR="0" lvl="0" indent="-180975" algn="l" rtl="0">
              <a:lnSpc>
                <a:spcPct val="90000"/>
              </a:lnSpc>
              <a:spcBef>
                <a:spcPts val="510"/>
              </a:spcBef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33375" algn="l" rtl="0">
              <a:lnSpc>
                <a:spcPct val="90000"/>
              </a:lnSpc>
              <a:spcBef>
                <a:spcPts val="51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sz="24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Oppilas ostaa</a:t>
            </a:r>
            <a:r>
              <a:rPr lang="fi-FI" sz="24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osallistumisoikeuden kirjaan,  </a:t>
            </a:r>
            <a:r>
              <a:rPr lang="fi-FI" sz="24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elinikäinen</a:t>
            </a:r>
            <a:r>
              <a:rPr lang="fi-FI" sz="24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</a:t>
            </a:r>
            <a:r>
              <a:rPr lang="fi-FI" sz="24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isenssi</a:t>
            </a:r>
            <a:endParaRPr lang="fi-FI" sz="24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lnSpc>
                <a:spcPct val="90000"/>
              </a:lnSpc>
              <a:spcBef>
                <a:spcPts val="476"/>
              </a:spcBef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80975" algn="l" rtl="0">
              <a:lnSpc>
                <a:spcPct val="90000"/>
              </a:lnSpc>
              <a:spcBef>
                <a:spcPts val="510"/>
              </a:spcBef>
              <a:buClr>
                <a:schemeClr val="dk1"/>
              </a:buClr>
              <a:buFont typeface="Arial"/>
              <a:buNone/>
            </a:pPr>
            <a:endParaRPr sz="255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80975" algn="l" rtl="0">
              <a:lnSpc>
                <a:spcPct val="90000"/>
              </a:lnSpc>
              <a:spcBef>
                <a:spcPts val="510"/>
              </a:spcBef>
              <a:buClr>
                <a:schemeClr val="dk1"/>
              </a:buClr>
              <a:buFont typeface="Arial"/>
              <a:buNone/>
            </a:pPr>
            <a:endParaRPr sz="255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3D7FCF"/>
              </a:buClr>
              <a:buSzPct val="25000"/>
              <a:buFont typeface="Calibri"/>
              <a:buNone/>
            </a:pPr>
            <a:r>
              <a:rPr lang="fi-FI" sz="4000" b="1" i="0" u="none" strike="noStrike" cap="none" baseline="0" dirty="0" err="1">
                <a:solidFill>
                  <a:srgbClr val="3D7FCF"/>
                </a:solidFill>
                <a:latin typeface="Calibri"/>
                <a:ea typeface="Calibri"/>
                <a:cs typeface="Calibri"/>
                <a:sym typeface="Calibri"/>
              </a:rPr>
              <a:t>e-Opin</a:t>
            </a:r>
            <a:r>
              <a:rPr lang="fi-FI" sz="4000" b="1" i="0" u="none" strike="noStrike" cap="none" baseline="0" dirty="0">
                <a:solidFill>
                  <a:srgbClr val="3D7FC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4000" b="1" i="0" u="none" strike="noStrike" cap="none" baseline="0" dirty="0" smtClean="0">
                <a:solidFill>
                  <a:srgbClr val="3D7FCF"/>
                </a:solidFill>
                <a:latin typeface="Calibri"/>
                <a:ea typeface="Calibri"/>
                <a:cs typeface="Calibri"/>
                <a:sym typeface="Calibri"/>
              </a:rPr>
              <a:t>kirjat</a:t>
            </a:r>
            <a:endParaRPr lang="fi-FI" sz="4000" b="1" i="0" u="none" strike="noStrike" cap="none" baseline="0" dirty="0">
              <a:solidFill>
                <a:srgbClr val="3D7FC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sz="28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Motivoivat oppilasta </a:t>
            </a:r>
            <a:r>
              <a:rPr lang="fi-FI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työhön ja saavuttamaan parempia oppimistuloksia; tekniikka lähellä nuoren arkea</a:t>
            </a:r>
          </a:p>
          <a:p>
            <a:pPr marL="342900" marR="0" lvl="0" indent="-166687" algn="l" rtl="0">
              <a:spcBef>
                <a:spcPts val="555"/>
              </a:spcBef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sz="28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Säästävät opettajan aikaa</a:t>
            </a:r>
          </a:p>
          <a:p>
            <a:pPr marL="457200" marR="0" lvl="1" indent="0" algn="l" rtl="0">
              <a:spcBef>
                <a:spcPts val="52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fi-FI" sz="2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Sähköinen </a:t>
            </a:r>
            <a:r>
              <a:rPr lang="fi-FI" sz="2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dokumenttien hallinta ja opetusmateriaaleja </a:t>
            </a:r>
            <a:r>
              <a:rPr lang="fi-FI" sz="2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fi-FI" sz="26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Thinglinkkejä</a:t>
            </a:r>
            <a:r>
              <a:rPr lang="fi-FI" sz="2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e-tehtäviä</a:t>
            </a:r>
            <a:r>
              <a:rPr lang="fi-FI" sz="2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koetehtäviä ym.) </a:t>
            </a:r>
          </a:p>
          <a:p>
            <a:pPr marL="342900" marR="0" lvl="0" indent="-166687" algn="l" rtl="0">
              <a:spcBef>
                <a:spcPts val="555"/>
              </a:spcBef>
              <a:buClr>
                <a:schemeClr val="dk1"/>
              </a:buClr>
              <a:buFont typeface="Arial"/>
              <a:buNone/>
            </a:pPr>
            <a:endParaRPr sz="28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sz="28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Ovat hinnaltaan edullisia</a:t>
            </a:r>
          </a:p>
          <a:p>
            <a:pPr marL="342900" marR="0" lvl="0" indent="-166687" algn="l" rtl="0">
              <a:spcBef>
                <a:spcPts val="555"/>
              </a:spcBef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66687" algn="l" rtl="0">
              <a:spcBef>
                <a:spcPts val="555"/>
              </a:spcBef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66687" algn="l" rtl="0">
              <a:spcBef>
                <a:spcPts val="555"/>
              </a:spcBef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66687" algn="l" rtl="0">
              <a:spcBef>
                <a:spcPts val="555"/>
              </a:spcBef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66687" algn="l" rtl="0">
              <a:spcBef>
                <a:spcPts val="555"/>
              </a:spcBef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3D7FCF"/>
              </a:buClr>
              <a:buSzPct val="25000"/>
              <a:buFont typeface="Calibri"/>
              <a:buNone/>
            </a:pPr>
            <a:r>
              <a:rPr lang="fi-FI" sz="4000" b="1" i="0" u="none" strike="noStrike" cap="none" baseline="0" dirty="0" smtClean="0">
                <a:solidFill>
                  <a:srgbClr val="3D7FCF"/>
                </a:solidFill>
                <a:latin typeface="Calibri"/>
                <a:ea typeface="Calibri"/>
                <a:cs typeface="Calibri"/>
                <a:sym typeface="Calibri"/>
              </a:rPr>
              <a:t>Alakoulun</a:t>
            </a:r>
            <a:r>
              <a:rPr lang="fi-FI" sz="4000" b="1" i="0" u="none" strike="noStrike" cap="none" dirty="0" smtClean="0">
                <a:solidFill>
                  <a:srgbClr val="3D7FC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4000" b="1" i="0" u="none" strike="noStrike" cap="none" baseline="0" dirty="0" smtClean="0">
                <a:solidFill>
                  <a:srgbClr val="3D7FCF"/>
                </a:solidFill>
                <a:latin typeface="Calibri"/>
                <a:ea typeface="Calibri"/>
                <a:cs typeface="Calibri"/>
                <a:sym typeface="Calibri"/>
              </a:rPr>
              <a:t>oppikirjat</a:t>
            </a:r>
            <a:endParaRPr lang="fi-FI" sz="4000" b="1" i="0" u="none" strike="noStrike" cap="none" baseline="0" dirty="0">
              <a:solidFill>
                <a:srgbClr val="3D7FC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773747" y="1772816"/>
            <a:ext cx="3245399" cy="2620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470"/>
              </a:spcBef>
              <a:buClr>
                <a:schemeClr val="dk1"/>
              </a:buClr>
              <a:buSzPct val="97916"/>
              <a:buFont typeface="Arial"/>
              <a:buChar char="•"/>
            </a:pPr>
            <a:r>
              <a:rPr lang="fi-FI" sz="235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Alakoulun ympäristöoppi</a:t>
            </a:r>
            <a:r>
              <a:rPr lang="fi-FI" sz="235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3-4 ja 5-6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70"/>
              </a:spcBef>
              <a:buClr>
                <a:schemeClr val="dk1"/>
              </a:buClr>
              <a:buSzPct val="97916"/>
              <a:buFont typeface="Arial"/>
              <a:buChar char="•"/>
            </a:pPr>
            <a:r>
              <a:rPr lang="fi-FI" sz="235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Alakoulun matematiikka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70"/>
              </a:spcBef>
              <a:buClr>
                <a:schemeClr val="dk1"/>
              </a:buClr>
              <a:buSzPct val="97916"/>
              <a:buFont typeface="Arial"/>
              <a:buChar char="•"/>
            </a:pPr>
            <a:r>
              <a:rPr lang="fi-FI" sz="235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Alakoulun musiikki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70"/>
              </a:spcBef>
              <a:buClr>
                <a:schemeClr val="dk1"/>
              </a:buClr>
              <a:buSzPct val="97916"/>
              <a:buFont typeface="Arial"/>
              <a:buChar char="•"/>
            </a:pPr>
            <a:r>
              <a:rPr lang="fi-FI" sz="235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Alakoulun ruotsi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70"/>
              </a:spcBef>
              <a:buClr>
                <a:schemeClr val="dk1"/>
              </a:buClr>
              <a:buSzPct val="97916"/>
              <a:buFont typeface="Arial"/>
              <a:buChar char="•"/>
            </a:pPr>
            <a:endParaRPr lang="fi-FI" sz="235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95262" algn="l" rtl="0">
              <a:lnSpc>
                <a:spcPct val="80000"/>
              </a:lnSpc>
              <a:spcBef>
                <a:spcPts val="465"/>
              </a:spcBef>
              <a:buClr>
                <a:schemeClr val="dk1"/>
              </a:buClr>
              <a:buFont typeface="Arial"/>
              <a:buNone/>
            </a:pPr>
            <a:endParaRPr sz="235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65"/>
              </a:spcBef>
              <a:buClr>
                <a:schemeClr val="dk1"/>
              </a:buClr>
              <a:buFont typeface="Arial"/>
              <a:buNone/>
            </a:pPr>
            <a:endParaRPr sz="235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95262" algn="l" rtl="0">
              <a:lnSpc>
                <a:spcPct val="80000"/>
              </a:lnSpc>
              <a:spcBef>
                <a:spcPts val="465"/>
              </a:spcBef>
              <a:buClr>
                <a:schemeClr val="dk1"/>
              </a:buClr>
              <a:buFont typeface="Arial"/>
              <a:buNone/>
            </a:pPr>
            <a:endParaRPr sz="235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/>
          <p:cNvSpPr/>
          <p:nvPr/>
        </p:nvSpPr>
        <p:spPr>
          <a:xfrm>
            <a:off x="773747" y="6335535"/>
            <a:ext cx="7596503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i-FI" sz="1800" b="0" i="0" u="sng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Katso ajantasainen kirjalista ja hinnat:  https://peda.net/oppimateriaalit/e-oppi</a:t>
            </a:r>
          </a:p>
        </p:txBody>
      </p:sp>
      <p:sp>
        <p:nvSpPr>
          <p:cNvPr id="2" name="AutoShape 4" descr="GE1_kansi (1)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169" y="1747714"/>
            <a:ext cx="2933966" cy="4168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3D7FCF"/>
              </a:buClr>
              <a:buSzPct val="25000"/>
              <a:buFont typeface="Calibri"/>
              <a:buNone/>
            </a:pPr>
            <a:r>
              <a:rPr lang="fi-FI" sz="4000" b="1" i="0" u="none" strike="noStrike" cap="none" baseline="0" dirty="0" smtClean="0">
                <a:solidFill>
                  <a:srgbClr val="3D7FCF"/>
                </a:solidFill>
                <a:latin typeface="Calibri"/>
                <a:ea typeface="Calibri"/>
                <a:cs typeface="Calibri"/>
                <a:sym typeface="Calibri"/>
              </a:rPr>
              <a:t>Yläkoulun oppikirjat</a:t>
            </a:r>
            <a:endParaRPr lang="fi-FI" sz="4000" b="1" i="0" u="none" strike="noStrike" cap="none" baseline="0" dirty="0">
              <a:solidFill>
                <a:srgbClr val="3D7FC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773747" y="1772816"/>
            <a:ext cx="3245399" cy="2620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470"/>
              </a:spcBef>
              <a:buClr>
                <a:schemeClr val="dk1"/>
              </a:buClr>
              <a:buSzPct val="97916"/>
              <a:buFont typeface="Arial"/>
              <a:buChar char="•"/>
            </a:pPr>
            <a:r>
              <a:rPr lang="fi-FI" sz="235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Erittäin</a:t>
            </a:r>
            <a:r>
              <a:rPr lang="fi-FI" sz="235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laaja tarjonta.</a:t>
            </a:r>
          </a:p>
          <a:p>
            <a:pPr lvl="0" indent="-342900">
              <a:lnSpc>
                <a:spcPct val="80000"/>
              </a:lnSpc>
              <a:spcBef>
                <a:spcPts val="470"/>
              </a:spcBef>
              <a:buSzPct val="97916"/>
            </a:pPr>
            <a:r>
              <a:rPr lang="fi-FI" sz="235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E-Opin</a:t>
            </a:r>
            <a:r>
              <a:rPr lang="fi-FI" sz="235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 sivuilla</a:t>
            </a:r>
            <a:endParaRPr lang="fi-FI" sz="235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70"/>
              </a:spcBef>
              <a:buClr>
                <a:schemeClr val="dk1"/>
              </a:buClr>
              <a:buSzPct val="97916"/>
              <a:buFont typeface="Arial"/>
              <a:buChar char="•"/>
            </a:pPr>
            <a:endParaRPr lang="fi-FI" sz="235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95262" algn="l" rtl="0">
              <a:lnSpc>
                <a:spcPct val="80000"/>
              </a:lnSpc>
              <a:spcBef>
                <a:spcPts val="465"/>
              </a:spcBef>
              <a:buClr>
                <a:schemeClr val="dk1"/>
              </a:buClr>
              <a:buFont typeface="Arial"/>
              <a:buNone/>
            </a:pPr>
            <a:endParaRPr sz="235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65"/>
              </a:spcBef>
              <a:buClr>
                <a:schemeClr val="dk1"/>
              </a:buClr>
              <a:buFont typeface="Arial"/>
              <a:buNone/>
            </a:pPr>
            <a:endParaRPr sz="235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95262" algn="l" rtl="0">
              <a:lnSpc>
                <a:spcPct val="80000"/>
              </a:lnSpc>
              <a:spcBef>
                <a:spcPts val="465"/>
              </a:spcBef>
              <a:buClr>
                <a:schemeClr val="dk1"/>
              </a:buClr>
              <a:buFont typeface="Arial"/>
              <a:buNone/>
            </a:pPr>
            <a:endParaRPr sz="235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/>
          <p:cNvSpPr/>
          <p:nvPr/>
        </p:nvSpPr>
        <p:spPr>
          <a:xfrm>
            <a:off x="773747" y="6335535"/>
            <a:ext cx="7596503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i-FI" sz="1800" b="0" i="0" u="sng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Katso ajantasainen kirjalista ja hinnat:  https://peda.net/oppimateriaalit/e-oppi</a:t>
            </a:r>
          </a:p>
        </p:txBody>
      </p:sp>
      <p:sp>
        <p:nvSpPr>
          <p:cNvPr id="2" name="AutoShape 4" descr="GE1_kansi (1)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98" y="1556792"/>
            <a:ext cx="3066086" cy="4356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5920039"/>
      </p:ext>
    </p:extLst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3D7FCF"/>
              </a:buClr>
              <a:buSzPct val="25000"/>
              <a:buFont typeface="Calibri"/>
              <a:buNone/>
            </a:pPr>
            <a:r>
              <a:rPr lang="fi-FI" sz="4000" b="1" dirty="0" err="1">
                <a:solidFill>
                  <a:srgbClr val="3D7FCF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fi-FI" sz="4000" b="1" i="0" u="none" strike="noStrike" cap="none" baseline="0" dirty="0" err="1" smtClean="0">
                <a:solidFill>
                  <a:srgbClr val="3D7FCF"/>
                </a:solidFill>
                <a:latin typeface="Calibri"/>
                <a:ea typeface="Calibri"/>
                <a:cs typeface="Calibri"/>
                <a:sym typeface="Calibri"/>
              </a:rPr>
              <a:t>-Opin</a:t>
            </a:r>
            <a:r>
              <a:rPr lang="fi-FI" sz="4000" b="1" i="0" u="none" strike="noStrike" cap="none" dirty="0" smtClean="0">
                <a:solidFill>
                  <a:srgbClr val="3D7FCF"/>
                </a:solidFill>
                <a:latin typeface="Calibri"/>
                <a:ea typeface="Calibri"/>
                <a:cs typeface="Calibri"/>
                <a:sym typeface="Calibri"/>
              </a:rPr>
              <a:t> kirjat</a:t>
            </a:r>
            <a:endParaRPr lang="fi-FI" sz="4000" b="1" i="0" u="none" strike="noStrike" cap="none" baseline="0" dirty="0">
              <a:solidFill>
                <a:srgbClr val="3D7FC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indent="-342900" algn="l" rtl="0">
              <a:lnSpc>
                <a:spcPct val="80000"/>
              </a:lnSpc>
              <a:spcBef>
                <a:spcPts val="465"/>
              </a:spcBef>
              <a:buClr>
                <a:schemeClr val="dk1"/>
              </a:buClr>
              <a:buFontTx/>
              <a:buChar char="-"/>
            </a:pPr>
            <a:r>
              <a:rPr lang="fi-FI" sz="28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Laaja sisältö,</a:t>
            </a:r>
            <a:r>
              <a:rPr lang="fi-FI" sz="28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jota opettaja voi supistaa/laajentaa/muokata</a:t>
            </a:r>
          </a:p>
          <a:p>
            <a:pPr marL="0" marR="0" lvl="0" indent="0" algn="l" rtl="0">
              <a:lnSpc>
                <a:spcPct val="80000"/>
              </a:lnSpc>
              <a:spcBef>
                <a:spcPts val="465"/>
              </a:spcBef>
              <a:buClr>
                <a:schemeClr val="dk1"/>
              </a:buClr>
              <a:buNone/>
            </a:pPr>
            <a:endParaRPr lang="fi-FI" sz="2800" b="1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indent="-342900" algn="l" rtl="0">
              <a:lnSpc>
                <a:spcPct val="80000"/>
              </a:lnSpc>
              <a:spcBef>
                <a:spcPts val="465"/>
              </a:spcBef>
              <a:buClr>
                <a:schemeClr val="dk1"/>
              </a:buClr>
              <a:buFontTx/>
              <a:buChar char="-"/>
            </a:pPr>
            <a:r>
              <a:rPr lang="fi-FI" sz="28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Reaaliaikaista aineistoa</a:t>
            </a:r>
          </a:p>
          <a:p>
            <a:pPr marR="0" lvl="0" indent="-342900" algn="l" rtl="0">
              <a:lnSpc>
                <a:spcPct val="80000"/>
              </a:lnSpc>
              <a:spcBef>
                <a:spcPts val="465"/>
              </a:spcBef>
              <a:buClr>
                <a:schemeClr val="dk1"/>
              </a:buClr>
              <a:buFontTx/>
              <a:buChar char="-"/>
            </a:pPr>
            <a:r>
              <a:rPr lang="fi-FI" sz="2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Suuri määrä opetuksellisesti tärkeitä videolinkkejä</a:t>
            </a:r>
          </a:p>
          <a:p>
            <a:pPr marR="0" lvl="0" indent="-342900" algn="l" rtl="0">
              <a:lnSpc>
                <a:spcPct val="80000"/>
              </a:lnSpc>
              <a:spcBef>
                <a:spcPts val="465"/>
              </a:spcBef>
              <a:buClr>
                <a:schemeClr val="dk1"/>
              </a:buClr>
              <a:buFontTx/>
              <a:buChar char="-"/>
            </a:pPr>
            <a:r>
              <a:rPr lang="fi-FI" sz="28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Termien</a:t>
            </a:r>
            <a:r>
              <a:rPr lang="fi-FI" sz="28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hyperselitykset</a:t>
            </a:r>
          </a:p>
          <a:p>
            <a:pPr marR="0" lvl="0" indent="-342900" algn="l" rtl="0">
              <a:lnSpc>
                <a:spcPct val="80000"/>
              </a:lnSpc>
              <a:spcBef>
                <a:spcPts val="465"/>
              </a:spcBef>
              <a:buClr>
                <a:schemeClr val="dk1"/>
              </a:buClr>
              <a:buFontTx/>
              <a:buChar char="-"/>
            </a:pPr>
            <a:endParaRPr lang="fi-FI" sz="2800" b="1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indent="-342900" algn="l" rtl="0">
              <a:lnSpc>
                <a:spcPct val="80000"/>
              </a:lnSpc>
              <a:spcBef>
                <a:spcPts val="465"/>
              </a:spcBef>
              <a:buClr>
                <a:schemeClr val="dk1"/>
              </a:buClr>
              <a:buFontTx/>
              <a:buChar char="-"/>
            </a:pPr>
            <a:r>
              <a:rPr lang="fi-FI" sz="28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Kirjoja käytetään päätelaitteella </a:t>
            </a:r>
            <a:r>
              <a:rPr lang="fi-FI" sz="28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 on opiskelijoilla mukana!</a:t>
            </a:r>
            <a:endParaRPr sz="28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65"/>
              </a:spcBef>
              <a:buClr>
                <a:schemeClr val="dk1"/>
              </a:buClr>
              <a:buFont typeface="Arial"/>
              <a:buNone/>
            </a:pPr>
            <a:endParaRPr sz="28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65"/>
              </a:spcBef>
              <a:buClr>
                <a:schemeClr val="dk1"/>
              </a:buClr>
              <a:buFont typeface="Arial"/>
              <a:buNone/>
            </a:pPr>
            <a:endParaRPr sz="235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65"/>
              </a:spcBef>
              <a:buClr>
                <a:schemeClr val="dk1"/>
              </a:buClr>
              <a:buFont typeface="Arial"/>
              <a:buNone/>
            </a:pPr>
            <a:endParaRPr sz="235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65"/>
              </a:spcBef>
              <a:buClr>
                <a:schemeClr val="dk1"/>
              </a:buClr>
              <a:buFont typeface="Arial"/>
              <a:buNone/>
            </a:pPr>
            <a:endParaRPr sz="235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2518589"/>
      </p:ext>
    </p:extLst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3D7FCF"/>
              </a:buClr>
              <a:buSzPct val="25000"/>
              <a:buFont typeface="Calibri"/>
              <a:buNone/>
            </a:pPr>
            <a:r>
              <a:rPr lang="fi-FI" sz="4000" b="1" dirty="0" err="1">
                <a:solidFill>
                  <a:srgbClr val="3D7FCF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fi-FI" sz="4000" b="1" i="0" u="none" strike="noStrike" cap="none" baseline="0" dirty="0" err="1" smtClean="0">
                <a:solidFill>
                  <a:srgbClr val="3D7FCF"/>
                </a:solidFill>
                <a:latin typeface="Calibri"/>
                <a:ea typeface="Calibri"/>
                <a:cs typeface="Calibri"/>
                <a:sym typeface="Calibri"/>
              </a:rPr>
              <a:t>-Opin</a:t>
            </a:r>
            <a:r>
              <a:rPr lang="fi-FI" sz="4000" b="1" i="0" u="none" strike="noStrike" cap="none" dirty="0" smtClean="0">
                <a:solidFill>
                  <a:srgbClr val="3D7FCF"/>
                </a:solidFill>
                <a:latin typeface="Calibri"/>
                <a:ea typeface="Calibri"/>
                <a:cs typeface="Calibri"/>
                <a:sym typeface="Calibri"/>
              </a:rPr>
              <a:t> kirjat</a:t>
            </a:r>
            <a:endParaRPr lang="fi-FI" sz="4000" b="1" i="0" u="none" strike="noStrike" cap="none" baseline="0" dirty="0">
              <a:solidFill>
                <a:srgbClr val="3D7FC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indent="-342900" algn="l" rtl="0">
              <a:lnSpc>
                <a:spcPct val="80000"/>
              </a:lnSpc>
              <a:spcBef>
                <a:spcPts val="465"/>
              </a:spcBef>
              <a:buClr>
                <a:schemeClr val="dk1"/>
              </a:buClr>
              <a:buFontTx/>
              <a:buChar char="-"/>
            </a:pPr>
            <a:r>
              <a:rPr lang="fi-FI" sz="3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Tehtävät jotka helpottavat oppimista!</a:t>
            </a:r>
          </a:p>
          <a:p>
            <a:pPr marR="0" lvl="0" indent="-342900" algn="l" rtl="0">
              <a:lnSpc>
                <a:spcPct val="80000"/>
              </a:lnSpc>
              <a:spcBef>
                <a:spcPts val="465"/>
              </a:spcBef>
              <a:buClr>
                <a:schemeClr val="dk1"/>
              </a:buClr>
              <a:buFontTx/>
              <a:buChar char="-"/>
            </a:pPr>
            <a:r>
              <a:rPr lang="fi-FI" sz="32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Opettaja</a:t>
            </a:r>
            <a:r>
              <a:rPr lang="fi-FI" sz="32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näkee vastaukset.</a:t>
            </a:r>
          </a:p>
          <a:p>
            <a:pPr marR="0" lvl="0" indent="-342900" algn="l" rtl="0">
              <a:lnSpc>
                <a:spcPct val="80000"/>
              </a:lnSpc>
              <a:spcBef>
                <a:spcPts val="465"/>
              </a:spcBef>
              <a:buClr>
                <a:schemeClr val="dk1"/>
              </a:buClr>
              <a:buFontTx/>
              <a:buChar char="-"/>
            </a:pPr>
            <a:r>
              <a:rPr lang="fi-FI" sz="3200" b="1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Opettaja voi</a:t>
            </a:r>
            <a:r>
              <a:rPr lang="fi-FI" sz="3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lisätä/muokata tehtäviä.</a:t>
            </a:r>
          </a:p>
          <a:p>
            <a:pPr marR="0" lvl="0" indent="-342900" algn="l" rtl="0">
              <a:lnSpc>
                <a:spcPct val="80000"/>
              </a:lnSpc>
              <a:spcBef>
                <a:spcPts val="465"/>
              </a:spcBef>
              <a:buClr>
                <a:schemeClr val="dk1"/>
              </a:buClr>
              <a:buFontTx/>
              <a:buChar char="-"/>
            </a:pPr>
            <a:r>
              <a:rPr lang="fi-FI" sz="3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Peda.net on Suomen paras alusta, e-Oppi on tutkinut!</a:t>
            </a:r>
          </a:p>
          <a:p>
            <a:pPr lvl="1" indent="-342900">
              <a:lnSpc>
                <a:spcPct val="80000"/>
              </a:lnSpc>
              <a:spcBef>
                <a:spcPts val="465"/>
              </a:spcBef>
              <a:buFontTx/>
              <a:buChar char="-"/>
            </a:pPr>
            <a:r>
              <a:rPr lang="fi-FI" sz="3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Helppo muokattavuus</a:t>
            </a:r>
          </a:p>
          <a:p>
            <a:pPr lvl="1" indent="-342900">
              <a:lnSpc>
                <a:spcPct val="80000"/>
              </a:lnSpc>
              <a:spcBef>
                <a:spcPts val="465"/>
              </a:spcBef>
              <a:buFontTx/>
              <a:buChar char="-"/>
            </a:pPr>
            <a:r>
              <a:rPr lang="fi-FI" sz="3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Vuorovaikutteisuus</a:t>
            </a:r>
          </a:p>
          <a:p>
            <a:pPr lvl="1" indent="-342900">
              <a:lnSpc>
                <a:spcPct val="80000"/>
              </a:lnSpc>
              <a:spcBef>
                <a:spcPts val="465"/>
              </a:spcBef>
              <a:buFontTx/>
              <a:buChar char="-"/>
            </a:pPr>
            <a:endParaRPr lang="fi-FI" sz="235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indent="-342900" algn="l" rtl="0">
              <a:lnSpc>
                <a:spcPct val="80000"/>
              </a:lnSpc>
              <a:spcBef>
                <a:spcPts val="465"/>
              </a:spcBef>
              <a:buClr>
                <a:schemeClr val="dk1"/>
              </a:buClr>
              <a:buFontTx/>
              <a:buChar char="-"/>
            </a:pPr>
            <a:endParaRPr sz="235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65"/>
              </a:spcBef>
              <a:buClr>
                <a:schemeClr val="dk1"/>
              </a:buClr>
              <a:buFont typeface="Arial"/>
              <a:buNone/>
            </a:pPr>
            <a:endParaRPr sz="235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65"/>
              </a:spcBef>
              <a:buClr>
                <a:schemeClr val="dk1"/>
              </a:buClr>
              <a:buFont typeface="Arial"/>
              <a:buNone/>
            </a:pPr>
            <a:endParaRPr sz="235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65"/>
              </a:spcBef>
              <a:buClr>
                <a:schemeClr val="dk1"/>
              </a:buClr>
              <a:buFont typeface="Arial"/>
              <a:buNone/>
            </a:pPr>
            <a:endParaRPr sz="235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0886497"/>
      </p:ext>
    </p:extLst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Mukautettu suunnittelumalli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273</Words>
  <Application>Microsoft Office PowerPoint</Application>
  <PresentationFormat>Näytössä katseltava diaesitys (4:3)</PresentationFormat>
  <Paragraphs>80</Paragraphs>
  <Slides>12</Slides>
  <Notes>12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3" baseType="lpstr">
      <vt:lpstr>Mukautettu suunnittelumalli</vt:lpstr>
      <vt:lpstr>Sähköiset, muokattavat ja vuorovaikutteiset kirjat</vt:lpstr>
      <vt:lpstr>e-Oppi Oy</vt:lpstr>
      <vt:lpstr>Laadukkaita oppimateriaaleja</vt:lpstr>
      <vt:lpstr>e-Opin Peda.net-kirjat </vt:lpstr>
      <vt:lpstr>e-Opin kirjat</vt:lpstr>
      <vt:lpstr>Alakoulun oppikirjat</vt:lpstr>
      <vt:lpstr>Yläkoulun oppikirjat</vt:lpstr>
      <vt:lpstr>e-Opin kirjat</vt:lpstr>
      <vt:lpstr>e-Opin kirjat</vt:lpstr>
      <vt:lpstr>Kyselyt → Kurssin uudelleensuunnittelu</vt:lpstr>
      <vt:lpstr>Itsearviointi</vt:lpstr>
      <vt:lpstr>PowerPoint-esitys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e-Oppiminen</dc:title>
  <dc:creator>Käyttäjä</dc:creator>
  <cp:lastModifiedBy>Käyttäjä</cp:lastModifiedBy>
  <cp:revision>11</cp:revision>
  <dcterms:modified xsi:type="dcterms:W3CDTF">2017-03-24T03:03:28Z</dcterms:modified>
</cp:coreProperties>
</file>