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10" r:id="rId4"/>
    <p:sldId id="316" r:id="rId5"/>
    <p:sldId id="305" r:id="rId6"/>
    <p:sldId id="321" r:id="rId7"/>
    <p:sldId id="322" r:id="rId8"/>
    <p:sldId id="318" r:id="rId9"/>
    <p:sldId id="320" r:id="rId10"/>
    <p:sldId id="328" r:id="rId11"/>
    <p:sldId id="329" r:id="rId12"/>
    <p:sldId id="323" r:id="rId13"/>
    <p:sldId id="324" r:id="rId14"/>
    <p:sldId id="330" r:id="rId15"/>
    <p:sldId id="327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FAA"/>
    <a:srgbClr val="49A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1" autoAdjust="0"/>
  </p:normalViewPr>
  <p:slideViewPr>
    <p:cSldViewPr snapToGrid="0" snapToObjects="1">
      <p:cViewPr>
        <p:scale>
          <a:sx n="114" d="100"/>
          <a:sy n="114" d="100"/>
        </p:scale>
        <p:origin x="-9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B9387-CC98-4AD3-935C-4AB18782661B}" type="datetimeFigureOut">
              <a:rPr lang="fi-FI" smtClean="0"/>
              <a:t>29.3.2017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7FDF0-9C9B-4923-92FC-8AFCB18293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128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2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2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2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2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28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2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2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2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2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2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PÄÄotsikko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88069"/>
            <a:ext cx="7772400" cy="125073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r>
              <a:rPr lang="en-US" dirty="0"/>
              <a:t> tai </a:t>
            </a:r>
            <a:r>
              <a:rPr lang="en-US" dirty="0" err="1"/>
              <a:t>lisäinformaatiota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445172"/>
            <a:ext cx="8229600" cy="503620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755010"/>
            <a:ext cx="2057400" cy="567381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755010"/>
            <a:ext cx="6019800" cy="567381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304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/>
              <a:t>Väliotsikko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06462"/>
            <a:ext cx="7772400" cy="70192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Tarvittaessa lisätietoja, esim. luvun pääotsikko </a:t>
            </a:r>
          </a:p>
          <a:p>
            <a:pPr lvl="0"/>
            <a:r>
              <a:rPr lang="fi-FI" dirty="0"/>
              <a:t>materiaalien jäsentelyn selkeyttämiseksi </a:t>
            </a:r>
          </a:p>
        </p:txBody>
      </p:sp>
    </p:spTree>
    <p:extLst>
      <p:ext uri="{BB962C8B-B14F-4D97-AF65-F5344CB8AC3E}">
        <p14:creationId xmlns:p14="http://schemas.microsoft.com/office/powerpoint/2010/main" val="20100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Otsikko 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vertailun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8069"/>
            <a:ext cx="3008313" cy="65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578069"/>
            <a:ext cx="5111750" cy="5548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Sisältöä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322552"/>
            <a:ext cx="3008313" cy="4803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Sisältöä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993290"/>
            <a:ext cx="5486400" cy="419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20446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Kuvaslide</a:t>
            </a:r>
            <a:r>
              <a:rPr lang="en-US" dirty="0"/>
              <a:t>: </a:t>
            </a:r>
            <a:r>
              <a:rPr lang="en-US" dirty="0" err="1"/>
              <a:t>raahaa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ruutuun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61725"/>
            <a:ext cx="5486400" cy="939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2893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5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6346"/>
            <a:ext cx="8229600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toisen</a:t>
            </a:r>
            <a:r>
              <a:rPr lang="en-US" dirty="0"/>
              <a:t> </a:t>
            </a:r>
            <a:r>
              <a:rPr lang="en-US" dirty="0" err="1"/>
              <a:t>kerran</a:t>
            </a:r>
            <a:endParaRPr lang="en-US" dirty="0"/>
          </a:p>
          <a:p>
            <a:pPr lvl="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75C4-CD47-F640-B909-B9B2DCAAA96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imo.veistola@e-oppi.f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-oppi.f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Kasvua – millä eväillä?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65433"/>
            <a:ext cx="7772400" cy="1250730"/>
          </a:xfrm>
        </p:spPr>
        <p:txBody>
          <a:bodyPr>
            <a:normAutofit/>
          </a:bodyPr>
          <a:lstStyle/>
          <a:p>
            <a:r>
              <a:rPr lang="en-US" dirty="0" smtClean="0"/>
              <a:t>Simo Veistola</a:t>
            </a:r>
            <a:endParaRPr lang="en-US" dirty="0"/>
          </a:p>
          <a:p>
            <a:r>
              <a:rPr lang="en-US" dirty="0" smtClean="0"/>
              <a:t>FT, MBA, </a:t>
            </a:r>
            <a:r>
              <a:rPr lang="en-US" dirty="0" err="1" smtClean="0"/>
              <a:t>toimitusjohtaja</a:t>
            </a:r>
            <a:r>
              <a:rPr lang="en-US" dirty="0" smtClean="0"/>
              <a:t>, </a:t>
            </a:r>
            <a:r>
              <a:rPr lang="en-US" dirty="0"/>
              <a:t>e-Oppi</a:t>
            </a:r>
          </a:p>
        </p:txBody>
      </p:sp>
    </p:spTree>
    <p:extLst>
      <p:ext uri="{BB962C8B-B14F-4D97-AF65-F5344CB8AC3E}">
        <p14:creationId xmlns:p14="http://schemas.microsoft.com/office/powerpoint/2010/main" val="305140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Heti pieniä askeleita</a:t>
            </a:r>
            <a:endParaRPr lang="fi-FI" sz="3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3512"/>
            <a:ext cx="9144000" cy="130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4" y="1347513"/>
            <a:ext cx="3283774" cy="420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17" y="1261241"/>
            <a:ext cx="3816991" cy="364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4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Mitä jäi käteen?</a:t>
            </a:r>
            <a:endParaRPr lang="fi-FI" sz="3600" dirty="0" smtClean="0"/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467544" y="1919423"/>
            <a:ext cx="8229600" cy="4968552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fi-FI" sz="4000" b="1" dirty="0" smtClean="0"/>
              <a:t>Keskitytään siihen mitä </a:t>
            </a:r>
            <a:r>
              <a:rPr lang="fi-FI" sz="4000" b="1" dirty="0"/>
              <a:t>osataan</a:t>
            </a:r>
          </a:p>
          <a:p>
            <a:pPr lvl="1">
              <a:buFontTx/>
              <a:buChar char="-"/>
            </a:pPr>
            <a:r>
              <a:rPr lang="fi-FI" sz="4000" b="1" dirty="0"/>
              <a:t>Tehdään </a:t>
            </a:r>
            <a:r>
              <a:rPr lang="fi-FI" sz="4000" b="1" dirty="0" smtClean="0"/>
              <a:t>sitä mitä </a:t>
            </a:r>
            <a:r>
              <a:rPr lang="fi-FI" sz="4000" b="1" dirty="0"/>
              <a:t>asiakkaat tulevat </a:t>
            </a:r>
            <a:r>
              <a:rPr lang="fi-FI" sz="4000" b="1" dirty="0" smtClean="0"/>
              <a:t>haluamaan</a:t>
            </a:r>
          </a:p>
          <a:p>
            <a:pPr lvl="1">
              <a:buFontTx/>
              <a:buChar char="-"/>
            </a:pPr>
            <a:r>
              <a:rPr lang="fi-FI" sz="4000" b="1" dirty="0" smtClean="0"/>
              <a:t>Tiedon hakeminen (mm. HAMK, Aalto)</a:t>
            </a:r>
            <a:endParaRPr lang="fi-FI" sz="4000" b="1" dirty="0"/>
          </a:p>
          <a:p>
            <a:pPr lvl="1">
              <a:buFontTx/>
              <a:buChar char="-"/>
            </a:pPr>
            <a:r>
              <a:rPr lang="fi-FI" sz="4000" b="1" dirty="0" smtClean="0"/>
              <a:t>Kv. </a:t>
            </a:r>
            <a:r>
              <a:rPr lang="fi-FI" sz="4000" b="1" dirty="0"/>
              <a:t>vasta kun konsepti valmis</a:t>
            </a:r>
          </a:p>
          <a:p>
            <a:pPr lvl="1">
              <a:buFontTx/>
              <a:buChar char="-"/>
            </a:pPr>
            <a:endParaRPr lang="fi-FI" sz="1000" dirty="0"/>
          </a:p>
          <a:p>
            <a:pPr marL="457200" lvl="1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8590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Mitä jäi käteen?</a:t>
            </a:r>
            <a:endParaRPr lang="fi-FI" sz="3600" dirty="0" smtClean="0"/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467544" y="1919423"/>
            <a:ext cx="8229600" cy="496855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sz="4000" b="1" dirty="0" smtClean="0"/>
              <a:t>+ Verkostoitumisen </a:t>
            </a:r>
            <a:r>
              <a:rPr lang="fi-FI" sz="4000" b="1" dirty="0"/>
              <a:t>ajatus</a:t>
            </a:r>
          </a:p>
          <a:p>
            <a:pPr marL="457200" lvl="1" indent="0">
              <a:buNone/>
            </a:pPr>
            <a:r>
              <a:rPr lang="fi-FI" sz="4000" b="1" dirty="0" smtClean="0"/>
              <a:t>+ Kontaktit </a:t>
            </a:r>
            <a:r>
              <a:rPr lang="fi-FI" sz="4000" b="1" dirty="0"/>
              <a:t>markkinointiin, kouluttamiseen, rahoitukseen</a:t>
            </a:r>
          </a:p>
          <a:p>
            <a:pPr marL="457200" lvl="1" indent="0">
              <a:buNone/>
            </a:pPr>
            <a:r>
              <a:rPr lang="fi-FI" sz="4000" b="1" dirty="0" smtClean="0"/>
              <a:t>+ Halu </a:t>
            </a:r>
            <a:r>
              <a:rPr lang="fi-FI" sz="4000" b="1" dirty="0"/>
              <a:t>jatkaa verkostoitumista</a:t>
            </a:r>
          </a:p>
          <a:p>
            <a:pPr lvl="1">
              <a:buFontTx/>
              <a:buChar char="-"/>
            </a:pPr>
            <a:endParaRPr lang="fi-FI" sz="1000" dirty="0"/>
          </a:p>
          <a:p>
            <a:pPr marL="457200" lvl="1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9262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Innostu kasvusta!</a:t>
            </a:r>
            <a:endParaRPr lang="fi-FI" sz="3600" dirty="0" smtClean="0"/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467544" y="1919423"/>
            <a:ext cx="8229600" cy="496855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sz="4000" b="1" dirty="0" smtClean="0"/>
              <a:t>+ Konseptin testaaminen → ei epäilyksiä</a:t>
            </a:r>
          </a:p>
          <a:p>
            <a:pPr marL="457200" lvl="1" indent="0">
              <a:buNone/>
            </a:pPr>
            <a:r>
              <a:rPr lang="fi-FI" sz="4000" b="1" dirty="0" smtClean="0"/>
              <a:t>- Kasvun esteiden kaatamisen keinoja → </a:t>
            </a:r>
            <a:r>
              <a:rPr lang="fi-FI" sz="4000" b="1" dirty="0" err="1" smtClean="0"/>
              <a:t>KasvuOpen</a:t>
            </a:r>
            <a:r>
              <a:rPr lang="fi-FI" sz="4000" b="1" dirty="0" smtClean="0"/>
              <a:t> on iso kädenojennus </a:t>
            </a:r>
            <a:r>
              <a:rPr lang="fi-FI" sz="4000" b="1" dirty="0" err="1" smtClean="0"/>
              <a:t>startupeille</a:t>
            </a:r>
            <a:r>
              <a:rPr lang="fi-FI" sz="4000" b="1" dirty="0" smtClean="0"/>
              <a:t>!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8726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Kiitos!</a:t>
            </a:r>
            <a:endParaRPr lang="fi-FI" sz="3600" dirty="0" smtClean="0"/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457200" y="1357360"/>
            <a:ext cx="8229600" cy="496855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i-FI" sz="4000" b="1" dirty="0"/>
          </a:p>
          <a:p>
            <a:pPr lvl="1">
              <a:buFontTx/>
              <a:buChar char="-"/>
            </a:pPr>
            <a:endParaRPr lang="fi-FI" sz="1000" dirty="0"/>
          </a:p>
          <a:p>
            <a:pPr marL="457200" lvl="1" indent="0">
              <a:buNone/>
            </a:pPr>
            <a:r>
              <a:rPr lang="fi-FI" sz="1800" dirty="0" err="1" smtClean="0">
                <a:hlinkClick r:id="rId3"/>
              </a:rPr>
              <a:t>Simo.veistola@e-oppi.fi</a:t>
            </a:r>
            <a:endParaRPr lang="fi-FI" sz="1800" dirty="0" smtClean="0"/>
          </a:p>
          <a:p>
            <a:pPr marL="457200" lvl="1" indent="0">
              <a:buNone/>
            </a:pPr>
            <a:r>
              <a:rPr lang="fi-FI" sz="1800" dirty="0" smtClean="0"/>
              <a:t>p. 050-4318578</a:t>
            </a:r>
            <a:endParaRPr lang="fi-FI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5321"/>
            <a:ext cx="9144000" cy="33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e-Oppi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Perustettu </a:t>
            </a:r>
            <a:r>
              <a:rPr lang="fi-FI" b="1" dirty="0" smtClean="0"/>
              <a:t>v. 2011</a:t>
            </a:r>
            <a:endParaRPr lang="fi-FI" b="1" dirty="0"/>
          </a:p>
          <a:p>
            <a:r>
              <a:rPr lang="fi-FI" b="1" dirty="0"/>
              <a:t>170 oppikirjailijaa</a:t>
            </a:r>
          </a:p>
          <a:p>
            <a:r>
              <a:rPr lang="fi-FI" b="1" dirty="0"/>
              <a:t>Laaja kustannusohjelma</a:t>
            </a:r>
          </a:p>
          <a:p>
            <a:r>
              <a:rPr lang="fi-FI" b="1" dirty="0"/>
              <a:t>Kaikille luokka-asteille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085" y="4319336"/>
            <a:ext cx="10258068" cy="194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8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Oppimateriaalien markkinat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0328"/>
            <a:ext cx="26638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039" y="4548943"/>
            <a:ext cx="1660194" cy="14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uoli oikealle 4"/>
          <p:cNvSpPr/>
          <p:nvPr/>
        </p:nvSpPr>
        <p:spPr>
          <a:xfrm>
            <a:off x="2793534" y="3772991"/>
            <a:ext cx="855677" cy="6711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3834595" y="2135786"/>
            <a:ext cx="2734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latin typeface="+mj-lt"/>
              </a:rPr>
              <a:t>Laadukas kustantaminen Markkinointi</a:t>
            </a:r>
          </a:p>
          <a:p>
            <a:r>
              <a:rPr lang="fi-FI" b="1" dirty="0" smtClean="0">
                <a:latin typeface="+mj-lt"/>
              </a:rPr>
              <a:t>Myynti</a:t>
            </a:r>
          </a:p>
          <a:p>
            <a:r>
              <a:rPr lang="fi-FI" b="1" dirty="0" smtClean="0">
                <a:latin typeface="+mj-lt"/>
              </a:rPr>
              <a:t>Koulutus</a:t>
            </a:r>
          </a:p>
          <a:p>
            <a:r>
              <a:rPr lang="fi-FI" b="1" dirty="0" smtClean="0">
                <a:latin typeface="+mj-lt"/>
              </a:rPr>
              <a:t>Koulujen </a:t>
            </a:r>
            <a:r>
              <a:rPr lang="fi-FI" b="1" dirty="0" err="1" smtClean="0">
                <a:latin typeface="+mj-lt"/>
              </a:rPr>
              <a:t>infra</a:t>
            </a:r>
            <a:r>
              <a:rPr lang="fi-FI" b="1" dirty="0" smtClean="0">
                <a:latin typeface="+mj-lt"/>
              </a:rPr>
              <a:t> </a:t>
            </a:r>
          </a:p>
          <a:p>
            <a:r>
              <a:rPr lang="fi-FI" b="1" dirty="0" smtClean="0">
                <a:latin typeface="+mj-lt"/>
              </a:rPr>
              <a:t>Jne.</a:t>
            </a:r>
          </a:p>
          <a:p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62" y="2348876"/>
            <a:ext cx="3014070" cy="175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46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E-Opin</a:t>
            </a:r>
            <a:r>
              <a:rPr lang="fi-FI" dirty="0" smtClean="0"/>
              <a:t> e-oppikirjat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Muokattavia</a:t>
            </a:r>
          </a:p>
          <a:p>
            <a:r>
              <a:rPr lang="fi-FI" dirty="0"/>
              <a:t>Yhteisöllisiä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				ainutlaatuisia maailmassa, vaatii 					opettajalta paljon!</a:t>
            </a:r>
            <a:endParaRPr lang="fi-FI" dirty="0"/>
          </a:p>
        </p:txBody>
      </p:sp>
      <p:sp>
        <p:nvSpPr>
          <p:cNvPr id="4" name="Nuoli oikealle 3"/>
          <p:cNvSpPr/>
          <p:nvPr/>
        </p:nvSpPr>
        <p:spPr>
          <a:xfrm>
            <a:off x="915241" y="3378876"/>
            <a:ext cx="1027231" cy="6245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65" y="4561352"/>
            <a:ext cx="3128253" cy="201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57" y="4534542"/>
            <a:ext cx="3661869" cy="203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99" y="1427620"/>
            <a:ext cx="3928364" cy="11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21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Miksi </a:t>
            </a:r>
            <a:r>
              <a:rPr lang="fi-FI" sz="3600" dirty="0" err="1" smtClean="0"/>
              <a:t>KasvuOpeniin</a:t>
            </a:r>
            <a:r>
              <a:rPr lang="fi-FI" sz="3600" dirty="0" smtClean="0"/>
              <a:t>?</a:t>
            </a:r>
            <a:endParaRPr lang="fi-FI" sz="3600" dirty="0" smtClean="0"/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467544" y="1919423"/>
            <a:ext cx="8229600" cy="4968552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fi-FI" sz="4000" b="1" dirty="0" smtClean="0"/>
              <a:t>optimismi</a:t>
            </a:r>
          </a:p>
          <a:p>
            <a:pPr lvl="1">
              <a:buFontTx/>
              <a:buChar char="-"/>
            </a:pPr>
            <a:r>
              <a:rPr lang="fi-FI" sz="4000" b="1" dirty="0" smtClean="0"/>
              <a:t>unelma</a:t>
            </a:r>
          </a:p>
          <a:p>
            <a:pPr lvl="1">
              <a:buFontTx/>
              <a:buChar char="-"/>
            </a:pPr>
            <a:r>
              <a:rPr lang="fi-FI" sz="4000" b="1" dirty="0" smtClean="0"/>
              <a:t>halu kasvaa</a:t>
            </a:r>
          </a:p>
          <a:p>
            <a:pPr lvl="1">
              <a:buFontTx/>
              <a:buChar char="-"/>
            </a:pPr>
            <a:r>
              <a:rPr lang="fi-FI" sz="4000" b="1" dirty="0" smtClean="0"/>
              <a:t>tarve muuttaa toimialaa jotta voi menestyä</a:t>
            </a:r>
          </a:p>
        </p:txBody>
      </p:sp>
    </p:spTree>
    <p:extLst>
      <p:ext uri="{BB962C8B-B14F-4D97-AF65-F5344CB8AC3E}">
        <p14:creationId xmlns:p14="http://schemas.microsoft.com/office/powerpoint/2010/main" val="26452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Mitä </a:t>
            </a:r>
            <a:r>
              <a:rPr lang="fi-FI" sz="3600" dirty="0" err="1" smtClean="0"/>
              <a:t>KasvuOpenista</a:t>
            </a:r>
            <a:r>
              <a:rPr lang="fi-FI" sz="3600" dirty="0" smtClean="0"/>
              <a:t>?</a:t>
            </a:r>
            <a:endParaRPr lang="fi-FI" sz="3600" dirty="0" smtClean="0"/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467544" y="1919423"/>
            <a:ext cx="8229600" cy="4968552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fi-FI" sz="4000" b="1" dirty="0" smtClean="0"/>
              <a:t>tieto-taitoa ja</a:t>
            </a:r>
          </a:p>
          <a:p>
            <a:pPr lvl="1">
              <a:buFontTx/>
              <a:buChar char="-"/>
            </a:pPr>
            <a:r>
              <a:rPr lang="fi-FI" sz="4000" b="1" dirty="0" smtClean="0"/>
              <a:t>verkostoitumista </a:t>
            </a:r>
          </a:p>
          <a:p>
            <a:pPr marL="457200" lvl="1" indent="0">
              <a:buNone/>
            </a:pPr>
            <a:r>
              <a:rPr lang="fi-FI" sz="4000" b="1" dirty="0" smtClean="0"/>
              <a:t>kasvuun alalla, jossa asiakasrajapinta poikkeuksellinen &amp; kasvu vaatii muutosta asiakkaissa</a:t>
            </a:r>
            <a:endParaRPr lang="fi-FI" sz="1800" dirty="0"/>
          </a:p>
          <a:p>
            <a:pPr marL="457200" lvl="1" indent="0">
              <a:buNone/>
            </a:pPr>
            <a:endParaRPr lang="fi-FI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5303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 smtClean="0"/>
              <a:t>E-Opin</a:t>
            </a:r>
            <a:r>
              <a:rPr lang="fi-FI" sz="3600" dirty="0" smtClean="0"/>
              <a:t> ydinosaaminen</a:t>
            </a:r>
            <a:endParaRPr lang="fi-FI" sz="3600" dirty="0" smtClean="0"/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467544" y="1919423"/>
            <a:ext cx="8229600" cy="4968552"/>
          </a:xfrm>
        </p:spPr>
        <p:txBody>
          <a:bodyPr/>
          <a:lstStyle/>
          <a:p>
            <a:pPr marL="457200" lvl="1" indent="0">
              <a:buNone/>
            </a:pPr>
            <a:r>
              <a:rPr lang="fi-FI" sz="4000" b="1" dirty="0" smtClean="0"/>
              <a:t>+ Koulumaailman osaamista</a:t>
            </a:r>
          </a:p>
          <a:p>
            <a:pPr marL="457200" lvl="1" indent="0">
              <a:buNone/>
            </a:pPr>
            <a:r>
              <a:rPr lang="fi-FI" sz="4000" b="1" dirty="0" smtClean="0"/>
              <a:t>+ Oppikirjaosaamista</a:t>
            </a:r>
          </a:p>
          <a:p>
            <a:pPr marL="457200" lvl="1" indent="0">
              <a:buNone/>
            </a:pPr>
            <a:r>
              <a:rPr lang="fi-FI" sz="4000" b="1" dirty="0" smtClean="0"/>
              <a:t>+ Tutkimusosaamista</a:t>
            </a:r>
            <a:endParaRPr lang="fi-FI" sz="1800" dirty="0" smtClean="0"/>
          </a:p>
          <a:p>
            <a:endParaRPr lang="fi-FI" sz="1800" dirty="0" smtClean="0"/>
          </a:p>
        </p:txBody>
      </p:sp>
    </p:spTree>
    <p:extLst>
      <p:ext uri="{BB962C8B-B14F-4D97-AF65-F5344CB8AC3E}">
        <p14:creationId xmlns:p14="http://schemas.microsoft.com/office/powerpoint/2010/main" val="5459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Miksi </a:t>
            </a:r>
            <a:r>
              <a:rPr lang="fi-FI" sz="3600" dirty="0" err="1" smtClean="0"/>
              <a:t>KasvuOpeniin</a:t>
            </a:r>
            <a:r>
              <a:rPr lang="fi-FI" sz="3600" dirty="0" smtClean="0"/>
              <a:t>?</a:t>
            </a:r>
            <a:endParaRPr lang="fi-FI" sz="3600" dirty="0" smtClean="0"/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467544" y="1919423"/>
            <a:ext cx="8229600" cy="4968552"/>
          </a:xfrm>
        </p:spPr>
        <p:txBody>
          <a:bodyPr/>
          <a:lstStyle/>
          <a:p>
            <a:pPr marL="457200" lvl="1" indent="0">
              <a:buNone/>
            </a:pPr>
            <a:r>
              <a:rPr lang="fi-FI" sz="4000" b="1" dirty="0" smtClean="0"/>
              <a:t>- Ei asiakaslähtöisyyttä</a:t>
            </a:r>
          </a:p>
          <a:p>
            <a:pPr marL="457200" lvl="1" indent="0">
              <a:buNone/>
            </a:pPr>
            <a:r>
              <a:rPr lang="fi-FI" sz="4000" b="1" dirty="0" smtClean="0"/>
              <a:t>- Ei markkina- eikä myyntiosaamista</a:t>
            </a:r>
            <a:endParaRPr lang="fi-FI" sz="4000" b="1" dirty="0" smtClean="0"/>
          </a:p>
          <a:p>
            <a:pPr marL="457200" lvl="1" indent="0">
              <a:buNone/>
            </a:pPr>
            <a:r>
              <a:rPr lang="fi-FI" sz="4000" b="1" dirty="0" smtClean="0"/>
              <a:t>- </a:t>
            </a:r>
            <a:r>
              <a:rPr lang="fi-FI" sz="4000" b="1" dirty="0" err="1" smtClean="0"/>
              <a:t>Kv-osaamista</a:t>
            </a:r>
            <a:r>
              <a:rPr lang="fi-FI" sz="4000" b="1" dirty="0" smtClean="0"/>
              <a:t> vain pääomasijoittajilla</a:t>
            </a:r>
            <a:endParaRPr lang="fi-FI" sz="1800" dirty="0" smtClean="0"/>
          </a:p>
        </p:txBody>
      </p:sp>
    </p:spTree>
    <p:extLst>
      <p:ext uri="{BB962C8B-B14F-4D97-AF65-F5344CB8AC3E}">
        <p14:creationId xmlns:p14="http://schemas.microsoft.com/office/powerpoint/2010/main" val="3992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 smtClean="0"/>
              <a:t>KasvuOpenin</a:t>
            </a:r>
            <a:r>
              <a:rPr lang="fi-FI" sz="3600" dirty="0" smtClean="0"/>
              <a:t> aikana</a:t>
            </a:r>
            <a:endParaRPr lang="fi-FI" sz="3600" dirty="0" smtClean="0"/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446572" y="1659364"/>
            <a:ext cx="8229600" cy="4968552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fi-FI" sz="4000" b="1" dirty="0" smtClean="0"/>
              <a:t>Valmistautumista</a:t>
            </a:r>
          </a:p>
          <a:p>
            <a:pPr lvl="1">
              <a:buFontTx/>
              <a:buChar char="-"/>
            </a:pPr>
            <a:r>
              <a:rPr lang="fi-FI" sz="4000" b="1" dirty="0" smtClean="0"/>
              <a:t>Suunnitelmien tekemistä</a:t>
            </a:r>
          </a:p>
          <a:p>
            <a:pPr lvl="1">
              <a:buFontTx/>
              <a:buChar char="-"/>
            </a:pPr>
            <a:r>
              <a:rPr lang="fi-FI" sz="4000" b="1" dirty="0" smtClean="0"/>
              <a:t>Tiukkoja päiviä</a:t>
            </a:r>
            <a:endParaRPr lang="fi-FI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3512"/>
            <a:ext cx="9144000" cy="130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27" y="4066104"/>
            <a:ext cx="6754098" cy="121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2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oppi-pp-master-v1.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e-oppi-pp-master-v1.0</Template>
  <TotalTime>2243</TotalTime>
  <Words>188</Words>
  <Application>Microsoft Office PowerPoint</Application>
  <PresentationFormat>Näytössä katseltava diaesitys (4:3)</PresentationFormat>
  <Paragraphs>68</Paragraphs>
  <Slides>14</Slides>
  <Notes>10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16" baseType="lpstr">
      <vt:lpstr>e-oppi-pp-master-v1.0</vt:lpstr>
      <vt:lpstr>Custom Design</vt:lpstr>
      <vt:lpstr>Kasvua – millä eväillä?</vt:lpstr>
      <vt:lpstr>e-Oppi</vt:lpstr>
      <vt:lpstr>Oppimateriaalien markkinat</vt:lpstr>
      <vt:lpstr>E-Opin e-oppikirjat</vt:lpstr>
      <vt:lpstr>Miksi KasvuOpeniin?</vt:lpstr>
      <vt:lpstr>Mitä KasvuOpenista?</vt:lpstr>
      <vt:lpstr>E-Opin ydinosaaminen</vt:lpstr>
      <vt:lpstr>Miksi KasvuOpeniin?</vt:lpstr>
      <vt:lpstr>KasvuOpenin aikana</vt:lpstr>
      <vt:lpstr>Heti pieniä askeleita</vt:lpstr>
      <vt:lpstr>Mitä jäi käteen?</vt:lpstr>
      <vt:lpstr>Mitä jäi käteen?</vt:lpstr>
      <vt:lpstr>Innostu kasvusta!</vt:lpstr>
      <vt:lpstr>Kiitos!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Hypekäyrä suunnittelun tukena</dc:title>
  <dc:creator>johannespernaa</dc:creator>
  <cp:lastModifiedBy>Käyttäjä</cp:lastModifiedBy>
  <cp:revision>99</cp:revision>
  <cp:lastPrinted>2015-04-13T07:19:56Z</cp:lastPrinted>
  <dcterms:created xsi:type="dcterms:W3CDTF">2015-04-10T12:45:12Z</dcterms:created>
  <dcterms:modified xsi:type="dcterms:W3CDTF">2017-03-29T02:51:39Z</dcterms:modified>
</cp:coreProperties>
</file>