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70" r:id="rId4"/>
    <p:sldId id="284" r:id="rId5"/>
    <p:sldId id="285" r:id="rId6"/>
    <p:sldId id="286" r:id="rId7"/>
    <p:sldId id="258" r:id="rId8"/>
    <p:sldId id="271" r:id="rId9"/>
    <p:sldId id="273" r:id="rId10"/>
    <p:sldId id="274" r:id="rId11"/>
    <p:sldId id="275" r:id="rId12"/>
    <p:sldId id="277" r:id="rId13"/>
    <p:sldId id="278" r:id="rId14"/>
    <p:sldId id="280" r:id="rId15"/>
    <p:sldId id="281" r:id="rId16"/>
    <p:sldId id="282" r:id="rId17"/>
    <p:sldId id="283" r:id="rId18"/>
    <p:sldId id="259" r:id="rId19"/>
    <p:sldId id="260" r:id="rId20"/>
    <p:sldId id="261" r:id="rId21"/>
    <p:sldId id="268" r:id="rId22"/>
    <p:sldId id="265" r:id="rId23"/>
  </p:sldIdLst>
  <p:sldSz cx="9144000" cy="6858000" type="screen4x3"/>
  <p:notesSz cx="7099300" cy="102235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362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021296" y="0"/>
            <a:ext cx="3076362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93775" y="766762"/>
            <a:ext cx="5111750" cy="38338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9710550"/>
            <a:ext cx="3076362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021296" y="9710550"/>
            <a:ext cx="3076362" cy="511174"/>
          </a:xfrm>
          <a:prstGeom prst="rect">
            <a:avLst/>
          </a:prstGeom>
          <a:noFill/>
          <a:ln>
            <a:noFill/>
          </a:ln>
        </p:spPr>
        <p:txBody>
          <a:bodyPr lIns="98950" tIns="49475" rIns="98950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3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93037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9931" y="4856164"/>
            <a:ext cx="5679439" cy="4600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65303"/>
            <a:ext cx="9144000" cy="69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" y="2878974"/>
            <a:ext cx="3240359" cy="328633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52692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3D7FCF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3419871" y="3476600"/>
            <a:ext cx="482453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10016" y="6326985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Sähköisen oppimisen edelläkävijä | www.e-oppi.fi</a:t>
            </a: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7632" y="167605"/>
            <a:ext cx="2328863" cy="117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65303"/>
            <a:ext cx="9144000" cy="69269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483767" y="6356350"/>
            <a:ext cx="41764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1722" y="260647"/>
            <a:ext cx="1100757" cy="1108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65303"/>
            <a:ext cx="9144000" cy="69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5730" y="1707216"/>
            <a:ext cx="3140445" cy="316194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/>
        </p:nvSpPr>
        <p:spPr>
          <a:xfrm>
            <a:off x="465583" y="427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Sähköä oppimiseen!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467543" y="502230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3400" b="1" i="0" u="none" strike="noStrike" cap="none" baseline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www.oppi.fi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8000">
              <a:schemeClr val="lt1"/>
            </a:gs>
            <a:gs pos="100000">
              <a:srgbClr val="C5D8F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oppimateriaalit/e-oppi/ylakoulu/Kotitalous-lv15-16/9-ruoanvalmistus/9-7-kal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oppimateriaalit/e-oppi/alakoulu/yl5n/eurooppa7/kertaustehtavat_ja_arvioint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imo.veistola@e-oppi.f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395536" y="2060848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1" i="1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OPS ja </a:t>
            </a:r>
            <a:r>
              <a:rPr lang="fi-FI" sz="4400" b="1" i="1" u="none" strike="noStrike" cap="none" baseline="0" dirty="0" err="1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digitalisaatio</a:t>
            </a:r>
            <a:r>
              <a:rPr lang="fi-FI" sz="4400" b="1" i="1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 nyt</a:t>
            </a:r>
            <a:endParaRPr lang="fi-FI" sz="4400" b="1" i="1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3419871" y="3620616"/>
            <a:ext cx="5400599" cy="232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Simo Veistola</a:t>
            </a:r>
            <a:endParaRPr lang="fi-FI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fi-FI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Rehtori, toimitusjohtaja</a:t>
            </a:r>
            <a:endParaRPr lang="fi-FI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buClr>
                <a:srgbClr val="888888"/>
              </a:buClr>
              <a:buFont typeface="Arial"/>
              <a:buNone/>
            </a:pPr>
            <a:r>
              <a:rPr lang="fi-FI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simo.veistola@e-oppi.fi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572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3) Ilmiöpohjaisuus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772816"/>
            <a:ext cx="5131907" cy="320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Ei olla määritelty.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Tarkoitettaneen</a:t>
            </a:r>
            <a:r>
              <a:rPr lang="fi-FI" sz="23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laaja-alaista ongelmalähtöistä oppimista, jossa tutkitaan laajaa, todellista ilmiötä.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019846" cy="406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967211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3) Ilmiöpohjaisuus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772816"/>
            <a:ext cx="5131907" cy="320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8" y="1593458"/>
            <a:ext cx="5136976" cy="355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82410"/>
            <a:ext cx="2904484" cy="191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5342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dirty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) Ilmiöpohjaisuus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772816"/>
            <a:ext cx="5131907" cy="320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fi-FI" sz="23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aaja projekti.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Vaatii ja lisää taitoja! </a:t>
            </a: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Muuttaa oppilasta!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Vie energiaa, aikaa jne.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44" y="3342254"/>
            <a:ext cx="3962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919142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4) Ongelmalähtöisyys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772816"/>
            <a:ext cx="5131907" cy="320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Voi lähteä pienestäkin asiasta: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AutoNum type="arabicParenR"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Miksi Liisalla on reikiä hampaissa?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AutoNum type="arabicParenR"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Miksi Kalle ei saanut lomamatkallaan etelässä ruisleipää?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AutoNum type="arabicParenR"/>
            </a:pPr>
            <a:endParaRPr lang="fi-FI" sz="2300" b="1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4754383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5) Oppiaineiden integraatio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772816"/>
            <a:ext cx="5779979" cy="3456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Tärkeä, vaikea asia!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Oppilaat eivät osaa yhdistää samaa asiaa eri oppiaineisiin! Kyse oppiainejaosta.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Oppimateriaalit ja oppiainerajat pitää integroida enemmän </a:t>
            </a: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ilmiöpohjaisuuden yksi etu.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  <a:hlinkClick r:id="rId3"/>
              </a:rPr>
              <a:t>Kotitalous ja biologia</a:t>
            </a:r>
            <a:endParaRPr lang="fi-FI" sz="2300" b="1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58976123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dirty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) Elinikäinen oppiminen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412776"/>
            <a:ext cx="5779979" cy="3456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Peda.net – Jyväskylän yliopiston oppimisalusta ja elinikäisen oppimisen portfolio</a:t>
            </a:r>
            <a:endParaRPr lang="fi-FI"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450618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6) Elinikäinen oppiminen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412776"/>
            <a:ext cx="5779979" cy="3456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Oppimisen omistajuus parantaisi oppimistuloksia dramaattisella tavalla!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Tehdään moniste ja moniste rypyssä reppuun on tehotonta!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Miten oppilas saadaan ymmärtämään elinikäisen oppimisen merkitys?</a:t>
            </a:r>
            <a:endParaRPr lang="fi-FI"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727222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dirty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fi-FI" sz="4000" b="1" i="0" u="none" strike="noStrike" cap="none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 Itse- ja vertaisarviointi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412776"/>
            <a:ext cx="5779979" cy="3456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 tärkeää!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Tähän voidaan oppia!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Peda.net antaa paljon mahdollisuuksia!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  <a:hlinkClick r:id="rId3"/>
              </a:rPr>
              <a:t>Itsearviointi</a:t>
            </a: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  <a:hlinkClick r:id="rId3"/>
              </a:rPr>
              <a:t> ja testaustavat</a:t>
            </a:r>
            <a:endParaRPr lang="fi-FI"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40539444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e-Opin Peda.net-kirjat 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3375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Ovat</a:t>
            </a:r>
            <a:r>
              <a:rPr lang="fi-FI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muokattavia</a:t>
            </a:r>
            <a:r>
              <a:rPr lang="fi-FI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fi-FI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vuorovaikut</a:t>
            </a:r>
            <a:r>
              <a:rPr lang="fi-FI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teisia</a:t>
            </a:r>
            <a:r>
              <a:rPr lang="fi-FI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paperisen kirjan korvaavia sähköisiä oppikirjoja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Opettaja lisää </a:t>
            </a:r>
            <a:r>
              <a:rPr lang="fi-FI" sz="24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tekstiä, kuvia, ääntä, videoita, linkkejä 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408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24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Oppilas tekee tehtäviä ja </a:t>
            </a:r>
            <a:r>
              <a:rPr lang="fi-FI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näkee </a:t>
            </a:r>
            <a:r>
              <a:rPr lang="fi-FI" sz="24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kuinka suoriutui</a:t>
            </a:r>
          </a:p>
          <a:p>
            <a:pPr marL="342900" marR="0" lvl="0" indent="-180975" algn="l" rtl="0">
              <a:lnSpc>
                <a:spcPct val="90000"/>
              </a:lnSpc>
              <a:spcBef>
                <a:spcPts val="51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3375" algn="l" rtl="0">
              <a:lnSpc>
                <a:spcPct val="90000"/>
              </a:lnSpc>
              <a:spcBef>
                <a:spcPts val="51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Toimivat verkossa kaikilla päätelaitteilla </a:t>
            </a:r>
            <a:r>
              <a:rPr lang="fi-FI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(PC, </a:t>
            </a:r>
            <a:r>
              <a:rPr lang="fi-FI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tablet</a:t>
            </a:r>
            <a:r>
              <a:rPr lang="fi-FI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älypuhelin)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80975" algn="l" rtl="0">
              <a:lnSpc>
                <a:spcPct val="90000"/>
              </a:lnSpc>
              <a:spcBef>
                <a:spcPts val="510"/>
              </a:spcBef>
              <a:buClr>
                <a:schemeClr val="dk1"/>
              </a:buClr>
              <a:buFont typeface="Arial"/>
              <a:buNone/>
            </a:pPr>
            <a:endParaRPr sz="25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80975" algn="l" rtl="0">
              <a:lnSpc>
                <a:spcPct val="90000"/>
              </a:lnSpc>
              <a:spcBef>
                <a:spcPts val="510"/>
              </a:spcBef>
              <a:buClr>
                <a:schemeClr val="dk1"/>
              </a:buClr>
              <a:buFont typeface="Arial"/>
              <a:buNone/>
            </a:pPr>
            <a:endParaRPr sz="25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e-Opin Peda.net-kirjat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Motivoivat oppilasta </a:t>
            </a:r>
            <a:r>
              <a:rPr lang="fi-FI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työhön ja saavuttamaan parempia oppimistuloksia; tekniikka lähellä nuoren arkea</a:t>
            </a:r>
          </a:p>
          <a:p>
            <a:pPr marL="342900" marR="0" lvl="0" indent="-166687" algn="l" rtl="0">
              <a:spcBef>
                <a:spcPts val="555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Säästävät opettajan aikaa</a:t>
            </a:r>
          </a:p>
          <a:p>
            <a:pPr marL="457200" marR="0" lvl="1" indent="0" algn="l" rtl="0">
              <a:spcBef>
                <a:spcPts val="52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2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Sähköinen </a:t>
            </a:r>
            <a:r>
              <a:rPr lang="fi-FI" sz="2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dokumenttien hallinta ja opetusmateriaaleja (</a:t>
            </a:r>
            <a:r>
              <a:rPr lang="fi-FI" sz="26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slideja</a:t>
            </a:r>
            <a:r>
              <a:rPr lang="fi-FI" sz="2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tehtäviä, koetehtäviä ym.) </a:t>
            </a:r>
          </a:p>
          <a:p>
            <a:pPr marL="342900" marR="0" lvl="0" indent="-166687" algn="l" rtl="0">
              <a:spcBef>
                <a:spcPts val="555"/>
              </a:spcBef>
              <a:buClr>
                <a:schemeClr val="dk1"/>
              </a:buClr>
              <a:buFont typeface="Arial"/>
              <a:buNone/>
            </a:pPr>
            <a:endParaRPr sz="2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Ovat hinnaltaan edullisia</a:t>
            </a:r>
          </a:p>
          <a:p>
            <a:pPr marL="342900" marR="0" lvl="0" indent="-166687" algn="l" rtl="0">
              <a:spcBef>
                <a:spcPts val="555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6687" algn="l" rtl="0">
              <a:spcBef>
                <a:spcPts val="555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6687" algn="l" rtl="0">
              <a:spcBef>
                <a:spcPts val="555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6687" algn="l" rtl="0">
              <a:spcBef>
                <a:spcPts val="555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6687" algn="l" rtl="0">
              <a:spcBef>
                <a:spcPts val="555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e-Oppi Oy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67010" y="1268759"/>
            <a:ext cx="7754922" cy="36724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Sähköisten oppimateriaalien kustannustalo</a:t>
            </a: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Perustettu v. 2011, Tj. Simo Veistola, FT, Forssan yhteislyseon rehtori, oppikirjailija</a:t>
            </a: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150 oppikirjailijaa </a:t>
            </a: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 lukiokirjaa</a:t>
            </a: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Asiakkaita jo yli 100 kunnassa</a:t>
            </a: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Lukuisia teknologiakumppaneita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6282" y="4663255"/>
            <a:ext cx="2120517" cy="135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2803" y="3933055"/>
            <a:ext cx="1909530" cy="52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583" y="4725564"/>
            <a:ext cx="4320480" cy="112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Peda.net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67010" y="1417637"/>
            <a:ext cx="8569486" cy="48216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Jyväskylän yliopiston Koulutuksen tutkimuslaitoksen kehittämä verkkoympäristö</a:t>
            </a: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e-Oppi tarjoaa </a:t>
            </a:r>
            <a:r>
              <a:rPr lang="fi-FI" sz="23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Peda.net-ympäristössä</a:t>
            </a: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742950" marR="0" lvl="1" indent="-28575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sähköiset oppikirjat </a:t>
            </a:r>
          </a:p>
          <a:p>
            <a:pPr marL="742950" marR="0" lvl="1" indent="-28575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3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Oppimisympäristön</a:t>
            </a:r>
          </a:p>
          <a:p>
            <a:pPr marL="742950" marR="0" lvl="1" indent="-28575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3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pilvipalvelutallennustilan</a:t>
            </a:r>
            <a:endParaRPr lang="fi-FI"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Kustannukset: </a:t>
            </a:r>
          </a:p>
          <a:p>
            <a:pPr marL="742950" marR="0" lvl="1" indent="-28575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Kurssipohjien ja kirjojen käyttäminen </a:t>
            </a:r>
            <a:r>
              <a:rPr lang="fi-FI" sz="23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Peda.net-alustassa</a:t>
            </a: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sisältyy </a:t>
            </a:r>
            <a:r>
              <a:rPr lang="fi-FI" sz="23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e-Opin</a:t>
            </a: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tuotteiden hintaan. Yksittäinen opettaja voi ottaa </a:t>
            </a:r>
            <a:r>
              <a:rPr lang="fi-FI" sz="23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Peda.netin</a:t>
            </a:r>
            <a:r>
              <a:rPr lang="fi-FI" sz="23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käyttöön.</a:t>
            </a:r>
          </a:p>
          <a:p>
            <a:pPr marL="742950" marR="0" lvl="1" indent="-139700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</a:pPr>
            <a:endParaRPr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6850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</a:pPr>
            <a:endParaRPr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128" y="5229200"/>
            <a:ext cx="3312367" cy="861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dirty="0" err="1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i-FI" sz="4000" b="1" i="0" u="none" strike="noStrike" cap="none" baseline="0" dirty="0" err="1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-Opin</a:t>
            </a:r>
            <a:r>
              <a:rPr lang="fi-FI" sz="4000" b="1" i="0" u="none" strike="noStrike" cap="none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 kirjat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r>
              <a:rPr lang="fi-FI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Tehtävät jotka helpottavat </a:t>
            </a:r>
            <a:r>
              <a:rPr lang="fi-FI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oppimista</a:t>
            </a:r>
          </a:p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r>
              <a:rPr lang="fi-FI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Opettaja</a:t>
            </a:r>
            <a:r>
              <a:rPr lang="fi-FI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näkee vastaukset.</a:t>
            </a:r>
          </a:p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r>
              <a:rPr lang="fi-FI" sz="3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Opettaja voi</a:t>
            </a:r>
            <a:r>
              <a:rPr lang="fi-FI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lisätä/muokata tehtäviä.</a:t>
            </a:r>
          </a:p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r>
              <a:rPr lang="fi-FI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Peda.net on Suomen paras alusta, e-Oppi on tutkinut!</a:t>
            </a:r>
          </a:p>
          <a:p>
            <a:pPr lvl="1" indent="-342900">
              <a:lnSpc>
                <a:spcPct val="80000"/>
              </a:lnSpc>
              <a:spcBef>
                <a:spcPts val="465"/>
              </a:spcBef>
              <a:buFontTx/>
              <a:buChar char="-"/>
            </a:pPr>
            <a:r>
              <a:rPr lang="fi-FI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Helppo muokattavuus</a:t>
            </a:r>
          </a:p>
          <a:p>
            <a:pPr lvl="1" indent="-342900">
              <a:lnSpc>
                <a:spcPct val="80000"/>
              </a:lnSpc>
              <a:spcBef>
                <a:spcPts val="465"/>
              </a:spcBef>
              <a:buFontTx/>
              <a:buChar char="-"/>
            </a:pPr>
            <a:r>
              <a:rPr lang="fi-FI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Vuorovaikutteisuus</a:t>
            </a:r>
          </a:p>
          <a:p>
            <a:pPr lvl="1" indent="-342900">
              <a:lnSpc>
                <a:spcPct val="80000"/>
              </a:lnSpc>
              <a:spcBef>
                <a:spcPts val="465"/>
              </a:spcBef>
              <a:buFontTx/>
              <a:buChar char="-"/>
            </a:pPr>
            <a:endParaRPr lang="fi-FI" sz="235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indent="-34290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Tx/>
              <a:buChar char="-"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65"/>
              </a:spcBef>
              <a:buClr>
                <a:schemeClr val="dk1"/>
              </a:buClr>
              <a:buFont typeface="Arial"/>
              <a:buNone/>
            </a:pPr>
            <a:endParaRPr sz="2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886497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" y="2924943"/>
            <a:ext cx="9144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subTitle" idx="1"/>
          </p:nvPr>
        </p:nvSpPr>
        <p:spPr>
          <a:xfrm>
            <a:off x="1187624" y="764704"/>
            <a:ext cx="5400599" cy="232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Simo Veistola</a:t>
            </a:r>
            <a:endParaRPr lang="fi-FI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fi-FI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simo.veistola@e-oppi.fi</a:t>
            </a:r>
            <a:endParaRPr lang="fi-FI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r>
              <a:rPr lang="fi-FI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050-4318578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buClr>
                <a:srgbClr val="000000"/>
              </a:buClr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buClr>
                <a:srgbClr val="888888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Tarkasteltavia</a:t>
            </a:r>
            <a:r>
              <a:rPr lang="fi-FI" sz="4000" b="1" i="0" u="none" strike="noStrike" cap="none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 asioita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772816"/>
            <a:ext cx="7045574" cy="320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32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1) Muutosjohtaminen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32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2) Oppiaineiden oppisisältö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32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3) Ilmiöpohjaisuus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fi-FI" sz="32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Ongelmalähtöisyys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i-FI" sz="32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Oppiaineiden integraatio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fi-FI" sz="32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Elinikäinen oppiminen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fi-FI" sz="32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Itse- ja vertaisarviointi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040792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1) Muutosjohtaminen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772816"/>
            <a:ext cx="7045574" cy="36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32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OPS:n</a:t>
            </a:r>
            <a:r>
              <a:rPr lang="fi-FI" sz="32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jalkauttaminen (implementaatio)</a:t>
            </a:r>
            <a:r>
              <a:rPr lang="fi-FI" sz="32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on muutosjohtamista.</a:t>
            </a:r>
            <a:endParaRPr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39700">
              <a:buClr>
                <a:schemeClr val="dk1"/>
              </a:buClr>
            </a:pPr>
            <a:r>
              <a:rPr lang="fi-FI" sz="2400" dirty="0" smtClean="0"/>
              <a:t>  1. Tavoitteen </a:t>
            </a:r>
            <a:r>
              <a:rPr lang="fi-FI" sz="2400" dirty="0"/>
              <a:t>asettaminen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2. Muutosedellytysten tunnistaminen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>3</a:t>
            </a:r>
            <a:r>
              <a:rPr lang="fi-FI" sz="2400" dirty="0"/>
              <a:t>. Muutoksen toteutustavan </a:t>
            </a:r>
            <a:r>
              <a:rPr lang="fi-FI" sz="2400" dirty="0" smtClean="0"/>
              <a:t>suunnittelu</a:t>
            </a:r>
          </a:p>
          <a:p>
            <a:pPr marL="285750" lvl="0" indent="-139700">
              <a:buClr>
                <a:schemeClr val="dk1"/>
              </a:buClr>
            </a:pPr>
            <a:r>
              <a:rPr lang="fi-FI" sz="2400" dirty="0"/>
              <a:t> </a:t>
            </a:r>
            <a:r>
              <a:rPr lang="fi-FI" sz="2400" dirty="0" smtClean="0"/>
              <a:t> 4</a:t>
            </a:r>
            <a:r>
              <a:rPr lang="fi-FI" sz="2400" dirty="0"/>
              <a:t>. </a:t>
            </a:r>
            <a:r>
              <a:rPr lang="fi-FI" sz="2400" dirty="0" smtClean="0"/>
              <a:t>Toimeenpano: laatiminen, toteutus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5. Muutoksen seuranta ja arviointi</a:t>
            </a:r>
            <a:endParaRPr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813973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1) Muutosjohtaminen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772816"/>
            <a:ext cx="7045574" cy="36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</a:pPr>
            <a:r>
              <a:rPr lang="fi-FI" sz="2400" dirty="0" smtClean="0"/>
              <a:t>     1) Tavoitteen asettaminen: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AutoNum type="arabicPeriod"/>
            </a:pPr>
            <a:r>
              <a:rPr lang="fi-FI" sz="2400" dirty="0" smtClean="0"/>
              <a:t>- muutospaineet, seurauksien ennakointi ja niistä keskusteleminen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AutoNum type="arabicPeriod"/>
            </a:pPr>
            <a:endParaRPr lang="fi-FI" sz="2400" dirty="0" smtClean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AutoNum type="arabicPeriod"/>
            </a:pPr>
            <a:r>
              <a:rPr lang="fi-FI" sz="2400" dirty="0" smtClean="0"/>
              <a:t>2) </a:t>
            </a:r>
            <a:r>
              <a:rPr lang="fi-FI" sz="2400" dirty="0"/>
              <a:t>Muutosedellytysten </a:t>
            </a:r>
            <a:r>
              <a:rPr lang="fi-FI" sz="2400" dirty="0" smtClean="0"/>
              <a:t>tunnistaminen</a:t>
            </a:r>
          </a:p>
          <a:p>
            <a:pPr marL="457200" indent="-457200">
              <a:buClr>
                <a:schemeClr val="dk2"/>
              </a:buClr>
              <a:buSzPct val="25000"/>
              <a:buFont typeface="Calibri"/>
              <a:buAutoNum type="arabicPeriod"/>
            </a:pPr>
            <a:r>
              <a:rPr lang="fi-FI" sz="2400" dirty="0" smtClean="0"/>
              <a:t>- opettajien ”tunnistaminen”</a:t>
            </a:r>
            <a:endParaRPr lang="fi-FI"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AutoNum type="arabicPeriod"/>
            </a:pPr>
            <a:endParaRPr lang="fi-FI" sz="2400" dirty="0" smtClean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AutoNum type="arabicPeriod"/>
            </a:pPr>
            <a:r>
              <a:rPr lang="fi-FI" sz="2400" dirty="0" smtClean="0"/>
              <a:t>3) Toteutustavan valinta</a:t>
            </a:r>
            <a:r>
              <a:rPr lang="fi-FI" sz="2400" dirty="0"/>
              <a:t/>
            </a:r>
            <a:br>
              <a:rPr lang="fi-FI" sz="2400" dirty="0"/>
            </a:b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13671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1) Muutosjohtaminen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772816"/>
            <a:ext cx="7045574" cy="36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</a:pPr>
            <a:r>
              <a:rPr lang="fi-FI" sz="2400" dirty="0" smtClean="0"/>
              <a:t>4</a:t>
            </a:r>
            <a:r>
              <a:rPr lang="fi-FI" sz="2400" dirty="0"/>
              <a:t>. </a:t>
            </a:r>
            <a:r>
              <a:rPr lang="fi-FI" sz="2400" dirty="0" smtClean="0"/>
              <a:t>Toimeenpano: laatiminen, toteutus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</a:pPr>
            <a:r>
              <a:rPr lang="fi-FI" sz="2400" dirty="0"/>
              <a:t> </a:t>
            </a:r>
            <a:r>
              <a:rPr lang="fi-FI" sz="2400" dirty="0" smtClean="0"/>
              <a:t>- kuuleminen, keskustelu, ryhmätyö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</a:pPr>
            <a:r>
              <a:rPr lang="fi-FI" sz="2400" dirty="0"/>
              <a:t> </a:t>
            </a:r>
            <a:r>
              <a:rPr lang="fi-FI" sz="2400" dirty="0" smtClean="0"/>
              <a:t>- johdon rooli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</a:pPr>
            <a:r>
              <a:rPr lang="fi-FI" sz="2400" dirty="0"/>
              <a:t> </a:t>
            </a:r>
            <a:r>
              <a:rPr lang="fi-FI" sz="2400" dirty="0" smtClean="0"/>
              <a:t>- rehtori on pedagoginen johtaja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</a:pPr>
            <a:r>
              <a:rPr lang="fi-FI" sz="2400" dirty="0"/>
              <a:t> </a:t>
            </a:r>
            <a:r>
              <a:rPr lang="fi-FI" sz="2400" dirty="0" smtClean="0"/>
              <a:t>- muutosta ei tapahdu jos rehtori ei sitä aja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</a:pP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5. Muutoksen seuranta ja arviointi</a:t>
            </a:r>
            <a:endParaRPr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370704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Opetussuunnitelma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772816"/>
            <a:ext cx="4051787" cy="320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Perusteet </a:t>
            </a: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 laadittu perustuen oppimiskäsitykseen, jonka mukaan oppilas on aktiivinen toimija.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ongelmien ratkaisu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vuorovaikutus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oma tapa oppia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motivaatio, kiinnostuksen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kohteet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88640"/>
            <a:ext cx="2802052" cy="404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2) Oppiaineiden oppisisältö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772816"/>
            <a:ext cx="5131907" cy="320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Oltava</a:t>
            </a:r>
            <a:r>
              <a:rPr lang="fi-FI" sz="23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oppimateriaali, jossa oppiaineen perusta: oppiaineen ”kieli”, tapa ajatella, teoria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Materiaalin </a:t>
            </a:r>
            <a:r>
              <a:rPr lang="fi-FI" sz="2300" b="1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itsekokoaminen</a:t>
            </a:r>
            <a:r>
              <a:rPr lang="fi-FI" sz="23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on vaikeaa.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Paikallinen </a:t>
            </a:r>
            <a:r>
              <a:rPr lang="fi-FI" sz="2300" b="1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ops</a:t>
            </a:r>
            <a:r>
              <a:rPr lang="fi-FI" sz="23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tuo vaihtelua.</a:t>
            </a:r>
            <a:endParaRPr sz="23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30" y="1916832"/>
            <a:ext cx="2584146" cy="374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30027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D7FCF"/>
              </a:buClr>
              <a:buSzPct val="25000"/>
              <a:buFont typeface="Calibri"/>
              <a:buNone/>
            </a:pPr>
            <a:r>
              <a:rPr lang="fi-FI" sz="4000" b="1" i="0" u="none" strike="noStrike" cap="none" baseline="0" dirty="0" smtClean="0">
                <a:solidFill>
                  <a:srgbClr val="3D7FCF"/>
                </a:solidFill>
                <a:latin typeface="Calibri"/>
                <a:ea typeface="Calibri"/>
                <a:cs typeface="Calibri"/>
                <a:sym typeface="Calibri"/>
              </a:rPr>
              <a:t>2) Oppiaineiden oppisisältö</a:t>
            </a:r>
            <a:endParaRPr lang="fi-FI" sz="4000" b="1" i="0" u="none" strike="noStrike" cap="none" baseline="0" dirty="0">
              <a:solidFill>
                <a:srgbClr val="3D7F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08245" y="1772816"/>
            <a:ext cx="5131907" cy="320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Hyvä</a:t>
            </a:r>
            <a:r>
              <a:rPr lang="fi-FI" sz="23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jos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 olisi perusasiat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3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 lisämateriaalia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 väylät reaaliaikaisiin tietoihin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fi-FI" sz="23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fi-FI" sz="23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Asia olisi ymmärrettävissä monin eri tavoin: ei vain tekstiä!</a:t>
            </a:r>
            <a:endParaRPr sz="2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30" y="1916832"/>
            <a:ext cx="2584146" cy="374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72501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ukautettu suunnittelumalli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546</Words>
  <Application>Microsoft Office PowerPoint</Application>
  <PresentationFormat>Näytössä katseltava diaesitys (4:3)</PresentationFormat>
  <Paragraphs>140</Paragraphs>
  <Slides>22</Slides>
  <Notes>22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3" baseType="lpstr">
      <vt:lpstr>Mukautettu suunnittelumalli</vt:lpstr>
      <vt:lpstr>OPS ja digitalisaatio nyt</vt:lpstr>
      <vt:lpstr>e-Oppi Oy</vt:lpstr>
      <vt:lpstr>Tarkasteltavia asioita</vt:lpstr>
      <vt:lpstr>1) Muutosjohtaminen</vt:lpstr>
      <vt:lpstr>1) Muutosjohtaminen</vt:lpstr>
      <vt:lpstr>1) Muutosjohtaminen</vt:lpstr>
      <vt:lpstr>Opetussuunnitelma</vt:lpstr>
      <vt:lpstr>2) Oppiaineiden oppisisältö</vt:lpstr>
      <vt:lpstr>2) Oppiaineiden oppisisältö</vt:lpstr>
      <vt:lpstr>3) Ilmiöpohjaisuus</vt:lpstr>
      <vt:lpstr>3) Ilmiöpohjaisuus</vt:lpstr>
      <vt:lpstr>3) Ilmiöpohjaisuus</vt:lpstr>
      <vt:lpstr>4) Ongelmalähtöisyys</vt:lpstr>
      <vt:lpstr>5) Oppiaineiden integraatio</vt:lpstr>
      <vt:lpstr>6) Elinikäinen oppiminen</vt:lpstr>
      <vt:lpstr>6) Elinikäinen oppiminen</vt:lpstr>
      <vt:lpstr>7) Itse- ja vertaisarviointi</vt:lpstr>
      <vt:lpstr>e-Opin Peda.net-kirjat </vt:lpstr>
      <vt:lpstr>e-Opin Peda.net-kirjat</vt:lpstr>
      <vt:lpstr>Peda.net</vt:lpstr>
      <vt:lpstr>e-Opin kirjat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e-Oppiminen</dc:title>
  <dc:creator>Käyttäjä</dc:creator>
  <cp:lastModifiedBy>Käyttäjä</cp:lastModifiedBy>
  <cp:revision>16</cp:revision>
  <dcterms:modified xsi:type="dcterms:W3CDTF">2016-03-30T02:22:26Z</dcterms:modified>
</cp:coreProperties>
</file>