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8" r:id="rId6"/>
    <p:sldId id="260" r:id="rId7"/>
    <p:sldId id="267" r:id="rId8"/>
    <p:sldId id="269" r:id="rId9"/>
    <p:sldId id="264" r:id="rId10"/>
    <p:sldId id="265" r:id="rId11"/>
    <p:sldId id="266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52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6E6BF-67FD-2143-8121-266B1EB5A929}" type="datetimeFigureOut">
              <a:rPr lang="fi-FI" smtClean="0"/>
              <a:t>12.2.19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4270C-2F8C-C442-9AC0-D4CC54CC53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7232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4270C-2F8C-C442-9AC0-D4CC54CC5319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3091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it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97025"/>
            <a:ext cx="7583488" cy="1679575"/>
          </a:xfrm>
        </p:spPr>
        <p:txBody>
          <a:bodyPr anchor="b" anchorCtr="0"/>
          <a:lstStyle>
            <a:lvl1pPr>
              <a:defRPr sz="54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276600"/>
            <a:ext cx="7583487" cy="175260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7892" y="838200"/>
            <a:ext cx="3474720" cy="45720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25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kuvateksti, vaihtoeh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3" y="1371600"/>
            <a:ext cx="7583488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2743200"/>
            <a:ext cx="4114800" cy="28194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65760" indent="-365760">
              <a:defRPr/>
            </a:lvl1pPr>
            <a:lvl2pPr marL="731520" indent="-365760">
              <a:defRPr/>
            </a:lvl2pPr>
            <a:lvl3pPr marL="1097280" indent="-365760">
              <a:defRPr/>
            </a:lvl3pPr>
            <a:lvl4pPr marL="1463040" indent="-365760">
              <a:defRPr/>
            </a:lvl4pPr>
            <a:lvl5pPr marL="1828800" indent="-365760">
              <a:defRPr/>
            </a:lvl5pPr>
            <a:lvl6pPr marL="2194560" indent="-365760">
              <a:defRPr/>
            </a:lvl6pPr>
            <a:lvl7pPr marL="2560320" indent="-365760">
              <a:defRPr/>
            </a:lvl7pPr>
            <a:lvl8pPr marL="2926080" indent="-365760">
              <a:defRPr/>
            </a:lvl8pPr>
            <a:lvl9pPr marL="3291840" indent="-365760"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Vertic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838200"/>
            <a:ext cx="1676400" cy="5053013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0"/>
            <a:ext cx="6019800" cy="505301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kodia, jossa o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Tex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812" y="3254188"/>
            <a:ext cx="7580376" cy="168536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400" b="1" kern="120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457200"/>
            <a:ext cx="4114800" cy="2743200"/>
          </a:xfrm>
          <a:prstGeom prst="roundRect">
            <a:avLst>
              <a:gd name="adj" fmla="val 10888"/>
            </a:avLst>
          </a:prstGeom>
          <a:solidFill>
            <a:schemeClr val="bg1">
              <a:lumMod val="75000"/>
            </a:schemeClr>
          </a:solidFill>
          <a:effectLst>
            <a:reflection blurRad="6350" stA="20000" endA="300" endPos="38500" dist="50800" dir="5400000" sy="-10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1812" y="4953000"/>
            <a:ext cx="7580376" cy="9144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450" y="1627188"/>
            <a:ext cx="7580376" cy="1682496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4400" b="1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6450" y="3309411"/>
            <a:ext cx="7580376" cy="1755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Wingdings" pitchFamily="2" charset="2"/>
              <a:buNone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6788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29584" cy="4288536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defRPr sz="1800"/>
            </a:lvl6pPr>
            <a:lvl7pPr marL="1603375" indent="-231775">
              <a:defRPr sz="1800"/>
            </a:lvl7pPr>
            <a:lvl8pPr marL="1828800" indent="-231775">
              <a:defRPr sz="1800"/>
            </a:lvl8pPr>
            <a:lvl9pPr marL="2060575" indent="-231775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6216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6216" y="2174875"/>
            <a:ext cx="3529584" cy="3716338"/>
          </a:xfrm>
        </p:spPr>
        <p:txBody>
          <a:bodyPr>
            <a:normAutofit/>
          </a:bodyPr>
          <a:lstStyle>
            <a:lvl1pPr marL="231775" indent="-231775">
              <a:defRPr sz="1800"/>
            </a:lvl1pPr>
            <a:lvl2pPr marL="457200" indent="-231775">
              <a:defRPr sz="1800"/>
            </a:lvl2pPr>
            <a:lvl3pPr marL="688975" indent="-231775">
              <a:defRPr sz="1800"/>
            </a:lvl3pPr>
            <a:lvl4pPr marL="914400" indent="-231775">
              <a:defRPr sz="1800"/>
            </a:lvl4pPr>
            <a:lvl5pPr marL="1146175" indent="-231775">
              <a:defRPr sz="1800"/>
            </a:lvl5pPr>
            <a:lvl6pPr marL="1371600" indent="-231775">
              <a:tabLst/>
              <a:defRPr sz="1800"/>
            </a:lvl6pPr>
            <a:lvl7pPr marL="1603375" indent="-231775">
              <a:tabLst/>
              <a:defRPr sz="1800"/>
            </a:lvl7pPr>
            <a:lvl8pPr marL="1828800" indent="-231775">
              <a:tabLst/>
              <a:defRPr sz="1800"/>
            </a:lvl8pPr>
            <a:lvl9pPr marL="2060575" indent="-231775">
              <a:tabLst/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72988"/>
            <a:ext cx="3529584" cy="879475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529584" cy="3716338"/>
          </a:xfrm>
        </p:spPr>
        <p:txBody>
          <a:bodyPr>
            <a:noAutofit/>
          </a:bodyPr>
          <a:lstStyle>
            <a:lvl1pPr marL="2317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89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9144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1461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13716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16033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1828800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060575" indent="-231775" algn="l" defTabSz="914400" rtl="0" eaLnBrk="1" latinLnBrk="0" hangingPunct="1">
              <a:buSzPct val="90000"/>
              <a:buFont typeface="Wingdings" pitchFamily="2" charset="2"/>
              <a:defRPr lang="en-US" sz="1800" kern="1200" dirty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Bla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787" y="838200"/>
            <a:ext cx="3474720" cy="161925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3000" b="1" kern="1200" dirty="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892" y="838200"/>
            <a:ext cx="3474720" cy="4572000"/>
          </a:xfrm>
        </p:spPr>
        <p:txBody>
          <a:bodyPr>
            <a:normAutofit/>
          </a:bodyPr>
          <a:lstStyle>
            <a:lvl1pPr marL="282575" indent="-282575">
              <a:defRPr sz="2400"/>
            </a:lvl1pPr>
            <a:lvl2pPr marL="573088" indent="-282575">
              <a:defRPr sz="2200"/>
            </a:lvl2pPr>
            <a:lvl3pPr marL="855663" indent="-282575">
              <a:defRPr sz="20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6787" y="2474258"/>
            <a:ext cx="3474720" cy="2743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lang="en-US" sz="1800" kern="1200" smtClean="0">
                <a:solidFill>
                  <a:schemeClr val="bg1"/>
                </a:solidFill>
                <a:effectLst>
                  <a:outerShdw blurRad="101600" dist="12700" dir="3600000" algn="tl" rotWithShape="0">
                    <a:prstClr val="black">
                      <a:alpha val="3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spcAft>
                <a:spcPts val="0"/>
              </a:spcAft>
              <a:buSzPct val="90000"/>
              <a:buFont typeface="Wingdings" pitchFamily="2" charset="2"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Text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675" y="1600200"/>
            <a:ext cx="7232650" cy="42910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12.2.19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172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</p:sldLayoutIdLst>
  <p:txStyles>
    <p:titleStyle>
      <a:lvl1pPr algn="ctr" defTabSz="914400" rtl="0" eaLnBrk="1" latinLnBrk="0" hangingPunct="1">
        <a:lnSpc>
          <a:spcPct val="95000"/>
        </a:lnSpc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spcAft>
          <a:spcPts val="0"/>
        </a:spcAft>
        <a:buSzPct val="90000"/>
        <a:buFont typeface="Wingdings" pitchFamily="2" charset="2"/>
        <a:buChar char=""/>
        <a:defRPr sz="24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22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20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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000"/>
        </a:spcBef>
        <a:spcAft>
          <a:spcPts val="0"/>
        </a:spcAft>
        <a:buSzPct val="90000"/>
        <a:buFont typeface="Wingdings" pitchFamily="2" charset="2"/>
        <a:buChar char=""/>
        <a:defRPr sz="1800" kern="120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{"/>
        <a:defRPr lang="en-US" sz="1800" kern="1200" baseline="0" dirty="0" smtClean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000"/>
        </a:spcBef>
        <a:buSzPct val="90000"/>
        <a:buFont typeface="Wingdings" pitchFamily="2" charset="2"/>
        <a:buChar char="|"/>
        <a:defRPr lang="en-US" sz="1800" kern="1200" dirty="0">
          <a:solidFill>
            <a:schemeClr val="bg1"/>
          </a:solidFill>
          <a:effectLst>
            <a:outerShdw blurRad="101600" dist="12700" dir="3600000" algn="tl" rotWithShape="0">
              <a:prstClr val="black">
                <a:alpha val="3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koodaustunti.fi/" TargetMode="External"/><Relationship Id="rId3" Type="http://schemas.openxmlformats.org/officeDocument/2006/relationships/hyperlink" Target="http://koodiaapine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Ohjelmointi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Mitä </a:t>
            </a:r>
            <a:r>
              <a:rPr lang="fi-FI" dirty="0" smtClean="0"/>
              <a:t>se on</a:t>
            </a:r>
            <a:r>
              <a:rPr lang="fi-FI" dirty="0" smtClean="0"/>
              <a:t>?</a:t>
            </a:r>
            <a:endParaRPr lang="fi-FI" dirty="0" smtClean="0"/>
          </a:p>
          <a:p>
            <a:r>
              <a:rPr lang="fi-FI" dirty="0" smtClean="0"/>
              <a:t>Miksi ohjelmoinnin perusteita opetellaan koulussa</a:t>
            </a:r>
            <a:r>
              <a:rPr lang="fi-FI" dirty="0" smtClean="0"/>
              <a:t>?</a:t>
            </a:r>
          </a:p>
          <a:p>
            <a:r>
              <a:rPr lang="fi-FI" sz="1400" dirty="0" smtClean="0"/>
              <a:t>Seija </a:t>
            </a:r>
            <a:r>
              <a:rPr lang="fi-FI" sz="1400" dirty="0" err="1" smtClean="0"/>
              <a:t>Kohvakka</a:t>
            </a:r>
            <a:r>
              <a:rPr lang="fi-FI" sz="1400" dirty="0" smtClean="0"/>
              <a:t> 12.2.2019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2592321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55675" y="378280"/>
            <a:ext cx="7232650" cy="5512934"/>
          </a:xfrm>
        </p:spPr>
        <p:txBody>
          <a:bodyPr>
            <a:normAutofit/>
          </a:bodyPr>
          <a:lstStyle/>
          <a:p>
            <a:pPr fontAlgn="base"/>
            <a:r>
              <a:rPr lang="fi-FI" dirty="0">
                <a:effectLst/>
              </a:rPr>
              <a:t>”Tietokone ei ole pelkkä kone. Se on ongelmanratkaisun ja itseilmaisun työkalu. Se on yksi tärkeimmistä ihmiskunnan historian keksinnöistä, ja sen avulla voidaan ratkaista energian riittävyyden tai nälänhädän kaltaisia globaaleja ongelmia.”</a:t>
            </a:r>
          </a:p>
          <a:p>
            <a:pPr fontAlgn="base"/>
            <a:r>
              <a:rPr lang="fi-FI" dirty="0" smtClean="0">
                <a:effectLst/>
              </a:rPr>
              <a:t>”</a:t>
            </a:r>
            <a:r>
              <a:rPr lang="fi-FI" dirty="0">
                <a:effectLst/>
              </a:rPr>
              <a:t>Olisi ihanaa nähdä </a:t>
            </a:r>
            <a:r>
              <a:rPr lang="fi-FI" dirty="0" err="1">
                <a:effectLst/>
              </a:rPr>
              <a:t>lähihoitaja-koodereita</a:t>
            </a:r>
            <a:r>
              <a:rPr lang="fi-FI" dirty="0">
                <a:effectLst/>
              </a:rPr>
              <a:t>. Heillä olisi luultavasti paljon syvempi ymmärrys oman alansa ongelmista ja niiden kontekstista. He myös pystyisivät paremmin hahmottamaan, missä tietokone on tarpeellinen ja missä ihminen on ylivertainen koneeseen nähden.</a:t>
            </a:r>
            <a:r>
              <a:rPr lang="fi-FI" dirty="0" smtClean="0">
                <a:effectLst/>
              </a:rPr>
              <a:t>” (Linda Liukas)</a:t>
            </a:r>
            <a:endParaRPr lang="fi-FI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13856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55675" y="729540"/>
            <a:ext cx="7232650" cy="5161674"/>
          </a:xfrm>
        </p:spPr>
        <p:txBody>
          <a:bodyPr>
            <a:normAutofit/>
          </a:bodyPr>
          <a:lstStyle/>
          <a:p>
            <a:r>
              <a:rPr lang="fi-FI" sz="3500" dirty="0">
                <a:effectLst/>
              </a:rPr>
              <a:t>Linda Liukas on ”</a:t>
            </a:r>
            <a:r>
              <a:rPr lang="fi-FI" sz="3500" dirty="0" err="1">
                <a:effectLst/>
              </a:rPr>
              <a:t>satavarma</a:t>
            </a:r>
            <a:r>
              <a:rPr lang="fi-FI" sz="3500" dirty="0">
                <a:effectLst/>
              </a:rPr>
              <a:t>” siitä, että </a:t>
            </a:r>
            <a:r>
              <a:rPr lang="fi-FI" sz="3500" dirty="0" smtClean="0">
                <a:effectLst/>
              </a:rPr>
              <a:t>”hupparipoika” </a:t>
            </a:r>
            <a:r>
              <a:rPr lang="fi-FI" sz="3500" dirty="0">
                <a:effectLst/>
              </a:rPr>
              <a:t>luulee koneen ratkaisevan myös sellaisia asioita, mitä se ei oikeasti ratkaise</a:t>
            </a:r>
            <a:r>
              <a:rPr lang="fi-FI" sz="3500" dirty="0" smtClean="0">
                <a:effectLst/>
              </a:rPr>
              <a:t>.</a:t>
            </a:r>
          </a:p>
          <a:p>
            <a:r>
              <a:rPr lang="fi-FI" sz="4000" dirty="0" smtClean="0">
                <a:effectLst/>
              </a:rPr>
              <a:t>Tähän meidän pitää vanhempina ja opettajina vaikuttaa!</a:t>
            </a:r>
            <a:r>
              <a:rPr lang="fi-FI" sz="4000" dirty="0" smtClean="0">
                <a:effectLst/>
              </a:rPr>
              <a:t>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2307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Vanhemmat ohjelmoimaan!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4000" dirty="0" smtClean="0"/>
              <a:t>Piirrä ruutupaperille ruudukko ja piirrä sinne lähtöpaikka ja maali. Anna parille ohjeita, kuinka hänen on kuljettava päästäkseen maaliin.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2138258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Ohjelmointia laitteilla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4000" dirty="0" smtClean="0"/>
              <a:t>Kokeillaan </a:t>
            </a:r>
            <a:r>
              <a:rPr lang="fi-FI" sz="4000" dirty="0" err="1" smtClean="0"/>
              <a:t>Angry</a:t>
            </a:r>
            <a:r>
              <a:rPr lang="fi-FI" sz="4000" dirty="0" smtClean="0"/>
              <a:t> </a:t>
            </a:r>
            <a:r>
              <a:rPr lang="fi-FI" sz="4000" dirty="0" err="1" smtClean="0"/>
              <a:t>Birds-</a:t>
            </a:r>
            <a:r>
              <a:rPr lang="fi-FI" sz="4000" dirty="0" smtClean="0"/>
              <a:t> </a:t>
            </a:r>
            <a:r>
              <a:rPr lang="fi-FI" sz="4000" dirty="0" smtClean="0"/>
              <a:t>ohjelmointia: </a:t>
            </a:r>
            <a:r>
              <a:rPr lang="fi-FI" sz="4000" dirty="0" smtClean="0">
                <a:hlinkClick r:id="rId2"/>
              </a:rPr>
              <a:t>http</a:t>
            </a:r>
            <a:r>
              <a:rPr lang="fi-FI" sz="4000" dirty="0">
                <a:hlinkClick r:id="rId2"/>
              </a:rPr>
              <a:t>://koodaustunti.fi</a:t>
            </a:r>
            <a:r>
              <a:rPr lang="fi-FI" sz="4000" dirty="0" smtClean="0">
                <a:hlinkClick r:id="rId2"/>
              </a:rPr>
              <a:t>/</a:t>
            </a:r>
            <a:endParaRPr lang="fi-FI" sz="4000" dirty="0" smtClean="0"/>
          </a:p>
          <a:p>
            <a:r>
              <a:rPr lang="fi-FI" sz="4000" dirty="0" smtClean="0"/>
              <a:t>Jaetaan </a:t>
            </a:r>
            <a:r>
              <a:rPr lang="fi-FI" sz="4000" dirty="0" smtClean="0"/>
              <a:t>kokemuksia</a:t>
            </a:r>
          </a:p>
          <a:p>
            <a:r>
              <a:rPr lang="fi-FI" sz="4000" dirty="0" smtClean="0"/>
              <a:t>Tutustu koodaamiseen:</a:t>
            </a:r>
            <a:endParaRPr lang="fi-FI" sz="4000" dirty="0" smtClean="0"/>
          </a:p>
          <a:p>
            <a:r>
              <a:rPr lang="fi-FI" sz="4000" dirty="0">
                <a:hlinkClick r:id="rId3"/>
              </a:rPr>
              <a:t>http://</a:t>
            </a:r>
            <a:r>
              <a:rPr lang="fi-FI" sz="4000" dirty="0" smtClean="0">
                <a:hlinkClick r:id="rId3"/>
              </a:rPr>
              <a:t>koodiaapinen</a:t>
            </a:r>
            <a:r>
              <a:rPr lang="fi-FI" sz="4000" dirty="0" smtClean="0"/>
              <a:t>.</a:t>
            </a:r>
          </a:p>
          <a:p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428561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79463" y="89647"/>
            <a:ext cx="7583488" cy="1272008"/>
          </a:xfrm>
        </p:spPr>
        <p:txBody>
          <a:bodyPr/>
          <a:lstStyle/>
          <a:p>
            <a:r>
              <a:rPr lang="fi-FI" dirty="0" smtClean="0"/>
              <a:t>Mitä se on sinun mielestäsi?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Vastaa kysymykseen osoitteessa </a:t>
            </a:r>
            <a:r>
              <a:rPr lang="fi-FI" sz="3600" dirty="0" err="1" smtClean="0"/>
              <a:t>mentimeter.com</a:t>
            </a:r>
            <a:endParaRPr lang="fi-FI" sz="3600" dirty="0" smtClean="0"/>
          </a:p>
          <a:p>
            <a:r>
              <a:rPr lang="fi-FI" sz="3600" dirty="0" smtClean="0"/>
              <a:t>1. Mitä ohjelmointi on?</a:t>
            </a:r>
          </a:p>
          <a:p>
            <a:r>
              <a:rPr lang="fi-FI" sz="3600" dirty="0" smtClean="0"/>
              <a:t>2. Miksi koulussa kannattaa opettaa ohjelmoinnin perusteita?</a:t>
            </a:r>
          </a:p>
        </p:txBody>
      </p:sp>
    </p:spTree>
    <p:extLst>
      <p:ext uri="{BB962C8B-B14F-4D97-AF65-F5344CB8AC3E}">
        <p14:creationId xmlns:p14="http://schemas.microsoft.com/office/powerpoint/2010/main" val="3660772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oppilaat vastasivat?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Tähän tulee </a:t>
            </a:r>
            <a:r>
              <a:rPr lang="fi-FI" sz="4000" dirty="0" err="1" smtClean="0"/>
              <a:t>Mentimeterin</a:t>
            </a:r>
            <a:r>
              <a:rPr lang="fi-FI" sz="4000" dirty="0" smtClean="0"/>
              <a:t> kuvapilvi oppilaiden vastauksista</a:t>
            </a:r>
          </a:p>
        </p:txBody>
      </p:sp>
    </p:spTree>
    <p:extLst>
      <p:ext uri="{BB962C8B-B14F-4D97-AF65-F5344CB8AC3E}">
        <p14:creationId xmlns:p14="http://schemas.microsoft.com/office/powerpoint/2010/main" val="1248119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Vanhempien vastaukset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4000" dirty="0"/>
              <a:t>Katsotaan vanhempien vastaukset ja etsitään </a:t>
            </a:r>
            <a:r>
              <a:rPr lang="fi-FI" sz="4000" dirty="0" smtClean="0"/>
              <a:t>yhtäläisyyksiä oppilaiden vastausten </a:t>
            </a:r>
            <a:r>
              <a:rPr lang="fi-FI" sz="4000" dirty="0" smtClean="0"/>
              <a:t>kanssa</a:t>
            </a:r>
          </a:p>
          <a:p>
            <a:endParaRPr lang="fi-FI" sz="4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4948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Ohjelmointi 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55675" y="1094308"/>
            <a:ext cx="7232650" cy="4796905"/>
          </a:xfrm>
        </p:spPr>
        <p:txBody>
          <a:bodyPr>
            <a:noAutofit/>
          </a:bodyPr>
          <a:lstStyle/>
          <a:p>
            <a:r>
              <a:rPr lang="fi-FI" sz="3200" dirty="0" smtClean="0"/>
              <a:t>Oppilaiden opettamista ratkaisemaan ongelmia ja jakamaan niitä pienempiin osiin</a:t>
            </a:r>
          </a:p>
          <a:p>
            <a:r>
              <a:rPr lang="fi-FI" sz="3200" dirty="0" smtClean="0"/>
              <a:t>Selkeiden ja tarkkojen ohjeiden antamista</a:t>
            </a:r>
          </a:p>
          <a:p>
            <a:r>
              <a:rPr lang="fi-FI" sz="3200" dirty="0" smtClean="0"/>
              <a:t>Etsiminen, lajittelu ja matkiminen ovat arkipäivän ohjelmointia eikä niissä tarvita älylaitteita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676717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55675" y="1627220"/>
            <a:ext cx="7232650" cy="4291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b="1" dirty="0" smtClean="0"/>
              <a:t>Ohjelmointi vuosiluokkien 3-6 opetussuunnitelmassa</a:t>
            </a:r>
            <a:endParaRPr lang="fi-FI" sz="4800" b="1" dirty="0"/>
          </a:p>
        </p:txBody>
      </p:sp>
    </p:spTree>
    <p:extLst>
      <p:ext uri="{BB962C8B-B14F-4D97-AF65-F5344CB8AC3E}">
        <p14:creationId xmlns:p14="http://schemas.microsoft.com/office/powerpoint/2010/main" val="1883785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7256" y="256689"/>
            <a:ext cx="8525843" cy="5674190"/>
          </a:xfrm>
        </p:spPr>
        <p:txBody>
          <a:bodyPr>
            <a:normAutofit fontScale="92500" lnSpcReduction="20000"/>
          </a:bodyPr>
          <a:lstStyle/>
          <a:p>
            <a:endParaRPr lang="fi-FI" dirty="0" smtClean="0"/>
          </a:p>
          <a:p>
            <a:r>
              <a:rPr lang="fi-FI" sz="2600" dirty="0" smtClean="0"/>
              <a:t>Laaja-alainen osaaminen (L5): ”Ohjelmointia kokeillessaan oppilaat saavat kokemuksia siitä, miten teknologian toiminta riippuu ihmisen tekemistä ratkaisuista.” (OPS 2014, 157.)</a:t>
            </a:r>
          </a:p>
          <a:p>
            <a:r>
              <a:rPr lang="fi-FI" sz="2600" dirty="0" smtClean="0"/>
              <a:t>Matematiikan tavoitteet: Sisältö (S1): Ajattelun taidot: ”Kehitetään oppilaiden taitoja löytää yhtäläisyyksiä , eroja ja säännönmukaisuuksia. Syvennetään taitoa vertailla, luokitella ja asettaa järjestykseen, etsiä vaihtoehtoja systemaattisesti, havaita syy- ja seuraussuhteita sekä yhteyksiä matematiikassa. Suunnitellaan ja toteutetaan ohjelmia graafisessa ohjelmointiympäristössä.” (OPS 2014, 235.)</a:t>
            </a:r>
          </a:p>
          <a:p>
            <a:r>
              <a:rPr lang="fi-FI" sz="2600" dirty="0" smtClean="0"/>
              <a:t>Käsityön tavoitteet, sisältö (S3): Kokeilu: ”Harjoitellaan ohjelmoimalla aikaan saatuja toimintoja</a:t>
            </a:r>
            <a:r>
              <a:rPr lang="fi-FI" dirty="0" smtClean="0"/>
              <a:t>, kuten robotiikka ja automaatio.” (OPS 2014, 271)</a:t>
            </a:r>
          </a:p>
          <a:p>
            <a:endParaRPr lang="fi-FI" dirty="0" smtClean="0"/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9296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Linda Liukas: Maailma on </a:t>
            </a:r>
            <a:r>
              <a:rPr lang="fi-FI" dirty="0" err="1" smtClean="0"/>
              <a:t>koodareiden</a:t>
            </a:r>
            <a:r>
              <a:rPr lang="fi-FI" dirty="0" smtClean="0"/>
              <a:t> käsissä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>
                <a:effectLst/>
              </a:rPr>
              <a:t>Linda </a:t>
            </a:r>
            <a:r>
              <a:rPr lang="fi-FI" dirty="0">
                <a:effectLst/>
              </a:rPr>
              <a:t>Liukas on lastenkirjailija ja ohjelmoinnin perusteiden opettaja, joka on julkaissut vuonna 2015 lapsille </a:t>
            </a:r>
            <a:r>
              <a:rPr lang="fi-FI" dirty="0" err="1">
                <a:effectLst/>
              </a:rPr>
              <a:t>Hello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Ruby-</a:t>
            </a:r>
            <a:r>
              <a:rPr lang="fi-FI" dirty="0">
                <a:effectLst/>
              </a:rPr>
              <a:t> ohjelmointikirjan. </a:t>
            </a:r>
            <a:r>
              <a:rPr lang="fi-FI" dirty="0" smtClean="0">
                <a:effectLst/>
              </a:rPr>
              <a:t>(</a:t>
            </a:r>
            <a:r>
              <a:rPr lang="fi-FI" dirty="0" err="1" smtClean="0">
                <a:effectLst/>
              </a:rPr>
              <a:t>Wikipedia</a:t>
            </a:r>
            <a:r>
              <a:rPr lang="fi-FI" dirty="0" smtClean="0">
                <a:effectLst/>
              </a:rPr>
              <a:t> )</a:t>
            </a:r>
          </a:p>
          <a:p>
            <a:r>
              <a:rPr lang="fi-FI" dirty="0">
                <a:effectLst/>
              </a:rPr>
              <a:t>Koodaamistaito on tärkeää siksi, että maailma on </a:t>
            </a:r>
            <a:r>
              <a:rPr lang="fi-FI" dirty="0" err="1">
                <a:effectLst/>
              </a:rPr>
              <a:t>koodareiden</a:t>
            </a:r>
            <a:r>
              <a:rPr lang="fi-FI" dirty="0">
                <a:effectLst/>
              </a:rPr>
              <a:t> käsissä.</a:t>
            </a:r>
            <a:endParaRPr lang="fi-FI" sz="9600" dirty="0">
              <a:effectLst/>
            </a:endParaRPr>
          </a:p>
          <a:p>
            <a:r>
              <a:rPr lang="fi-FI" dirty="0">
                <a:effectLst/>
              </a:rPr>
              <a:t>Koodaaminen ei vaadi matemaattista lahjakkuutta. Siinä on kyse samasta logiikasta kuin villasukan kutomisessa, </a:t>
            </a:r>
            <a:r>
              <a:rPr lang="fi-FI" dirty="0" err="1">
                <a:effectLst/>
              </a:rPr>
              <a:t>sudokun</a:t>
            </a:r>
            <a:r>
              <a:rPr lang="fi-FI" dirty="0">
                <a:effectLst/>
              </a:rPr>
              <a:t> ratkaisemisessa tai lauseen-jäsentämisessä.</a:t>
            </a:r>
          </a:p>
          <a:p>
            <a:endParaRPr lang="fi-FI" dirty="0" smtClean="0">
              <a:effectLst/>
            </a:endParaRP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2792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55675" y="526889"/>
            <a:ext cx="7232650" cy="6187568"/>
          </a:xfrm>
        </p:spPr>
        <p:txBody>
          <a:bodyPr>
            <a:normAutofit fontScale="40000" lnSpcReduction="20000"/>
          </a:bodyPr>
          <a:lstStyle/>
          <a:p>
            <a:pPr fontAlgn="base"/>
            <a:r>
              <a:rPr lang="fi-FI" sz="7600" dirty="0" smtClean="0">
                <a:effectLst/>
              </a:rPr>
              <a:t>”</a:t>
            </a:r>
            <a:r>
              <a:rPr lang="fi-FI" sz="7600" dirty="0">
                <a:effectLst/>
              </a:rPr>
              <a:t>Teknologian kehitys ei pysähdy. Ne ihmiset, jotka ovat kiinnostuneita teknologiasta, määrittävät mihin suuntaan maailma </a:t>
            </a:r>
            <a:r>
              <a:rPr lang="fi-FI" sz="7600" dirty="0" smtClean="0">
                <a:effectLst/>
              </a:rPr>
              <a:t>menee.”</a:t>
            </a:r>
            <a:endParaRPr lang="fi-FI" sz="7600" dirty="0">
              <a:effectLst/>
            </a:endParaRPr>
          </a:p>
          <a:p>
            <a:pPr fontAlgn="base"/>
            <a:r>
              <a:rPr lang="fi-FI" sz="7600" dirty="0">
                <a:effectLst/>
              </a:rPr>
              <a:t>Liukasta ärsyttää, että teknologiaa käsitellään kuin se olisi muusta maailmasta irrallinen asia, jota voivat ymmärtää vain alaan vihkiytynet asiantuntijat.</a:t>
            </a:r>
          </a:p>
          <a:p>
            <a:pPr fontAlgn="base"/>
            <a:r>
              <a:rPr lang="fi-FI" sz="7600" dirty="0">
                <a:effectLst/>
              </a:rPr>
              <a:t>Tämä on erityisen huono ajatusvirhe nykyisin, kun teknologia ja tietokoneet limittyvät kaikkeen</a:t>
            </a:r>
            <a:r>
              <a:rPr lang="fi-FI" sz="7600" dirty="0" smtClean="0">
                <a:effectLst/>
              </a:rPr>
              <a:t>.</a:t>
            </a:r>
            <a:r>
              <a:rPr lang="fi-FI" sz="7600" dirty="0">
                <a:effectLst/>
              </a:rPr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6049791"/>
      </p:ext>
    </p:extLst>
  </p:cSld>
  <p:clrMapOvr>
    <a:masterClrMapping/>
  </p:clrMapOvr>
</p:sld>
</file>

<file path=ppt/theme/theme1.xml><?xml version="1.0" encoding="utf-8"?>
<a:theme xmlns:a="http://schemas.openxmlformats.org/drawingml/2006/main" name="Kesä">
  <a:themeElements>
    <a:clrScheme name="Summer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Summer">
      <a:fillStyleLst>
        <a:solidFill>
          <a:schemeClr val="phClr"/>
        </a:solidFill>
        <a:solidFill>
          <a:schemeClr val="phClr">
            <a:tint val="90000"/>
            <a:satMod val="135000"/>
          </a:schemeClr>
        </a:solidFill>
        <a:solidFill>
          <a:schemeClr val="phClr">
            <a:shade val="80000"/>
            <a:satMod val="110000"/>
          </a:schemeClr>
        </a:solidFill>
      </a:fillStyleLst>
      <a:lnStyleLst>
        <a:ln w="9525" cap="flat" cmpd="sng" algn="ctr">
          <a:solidFill>
            <a:schemeClr val="phClr">
              <a:satMod val="135000"/>
            </a:schemeClr>
          </a:solidFill>
          <a:prstDash val="solid"/>
        </a:ln>
        <a:ln w="25400" cap="flat" cmpd="sng" algn="ctr">
          <a:solidFill>
            <a:schemeClr val="phClr">
              <a:satMod val="150000"/>
            </a:schemeClr>
          </a:solidFill>
          <a:prstDash val="solid"/>
        </a:ln>
        <a:ln w="38100" cap="flat" cmpd="sng" algn="ctr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sx="101000" sy="101000" algn="ctr" rotWithShape="0">
              <a:srgbClr val="000000">
                <a:alpha val="50000"/>
              </a:srgbClr>
            </a:outerShdw>
            <a:reflection blurRad="12700" stA="20000" endPos="35000" dist="63500" dir="5400000" sy="-100000" rotWithShape="0"/>
          </a:effectLst>
        </a:effectStyle>
        <a:effectStyle>
          <a:effectLst>
            <a:outerShdw blurRad="127000" sx="103000" sy="103000" algn="ctr" rotWithShape="0">
              <a:srgbClr val="FFFFFF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12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/>
            </a:gs>
            <a:gs pos="100000">
              <a:schemeClr val="tx2"/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Kesä.thmx</Template>
  <TotalTime>138</TotalTime>
  <Words>498</Words>
  <Application>Microsoft Macintosh PowerPoint</Application>
  <PresentationFormat>Näytössä katseltava diaesitys (4:3)</PresentationFormat>
  <Paragraphs>42</Paragraphs>
  <Slides>13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4" baseType="lpstr">
      <vt:lpstr>Kesä</vt:lpstr>
      <vt:lpstr>Ohjelmointi</vt:lpstr>
      <vt:lpstr>Mitä se on sinun mielestäsi?</vt:lpstr>
      <vt:lpstr>Mitä oppilaat vastasivat?</vt:lpstr>
      <vt:lpstr>Vanhempien vastaukset</vt:lpstr>
      <vt:lpstr>Ohjelmointi on</vt:lpstr>
      <vt:lpstr>PowerPoint-esitys</vt:lpstr>
      <vt:lpstr>PowerPoint-esitys</vt:lpstr>
      <vt:lpstr>Linda Liukas: Maailma on koodareiden käsissä</vt:lpstr>
      <vt:lpstr>PowerPoint-esitys</vt:lpstr>
      <vt:lpstr>PowerPoint-esitys</vt:lpstr>
      <vt:lpstr>PowerPoint-esitys</vt:lpstr>
      <vt:lpstr>Vanhemmat ohjelmoimaan!</vt:lpstr>
      <vt:lpstr>Ohjelmointia laitteilla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Ohjelmointi</dc:title>
  <dc:creator>Äiti</dc:creator>
  <cp:lastModifiedBy>Äiti</cp:lastModifiedBy>
  <cp:revision>17</cp:revision>
  <dcterms:created xsi:type="dcterms:W3CDTF">2019-02-10T17:32:18Z</dcterms:created>
  <dcterms:modified xsi:type="dcterms:W3CDTF">2019-02-12T20:20:07Z</dcterms:modified>
</cp:coreProperties>
</file>