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98" r:id="rId2"/>
    <p:sldId id="257" r:id="rId3"/>
    <p:sldId id="259" r:id="rId4"/>
    <p:sldId id="271" r:id="rId5"/>
    <p:sldId id="275" r:id="rId6"/>
    <p:sldId id="299" r:id="rId7"/>
    <p:sldId id="300" r:id="rId8"/>
    <p:sldId id="301" r:id="rId9"/>
    <p:sldId id="302" r:id="rId10"/>
    <p:sldId id="305" r:id="rId11"/>
    <p:sldId id="277" r:id="rId12"/>
    <p:sldId id="278" r:id="rId13"/>
    <p:sldId id="306" r:id="rId14"/>
    <p:sldId id="307" r:id="rId15"/>
    <p:sldId id="308" r:id="rId16"/>
    <p:sldId id="289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58" d="100"/>
          <a:sy n="58" d="100"/>
        </p:scale>
        <p:origin x="147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001C8-4F0E-4741-8B4E-C0EFB5F1D582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CEC8C-F3E8-4BC6-B4B0-190BEC4BE2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30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67ef8cf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67ef8cf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fi-FI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27" name="Shape 10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/>
        </p:spPr>
      </p:sp>
    </p:spTree>
    <p:extLst>
      <p:ext uri="{BB962C8B-B14F-4D97-AF65-F5344CB8AC3E}">
        <p14:creationId xmlns:p14="http://schemas.microsoft.com/office/powerpoint/2010/main" val="2623308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1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fi-FI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651" name="Shape 11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/>
        </p:spPr>
      </p:sp>
    </p:spTree>
    <p:extLst>
      <p:ext uri="{BB962C8B-B14F-4D97-AF65-F5344CB8AC3E}">
        <p14:creationId xmlns:p14="http://schemas.microsoft.com/office/powerpoint/2010/main" val="3331641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67ef8cfd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67ef8cfd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fi-FI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459" name="Shape 9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/>
        </p:spPr>
      </p:sp>
    </p:spTree>
    <p:extLst>
      <p:ext uri="{BB962C8B-B14F-4D97-AF65-F5344CB8AC3E}">
        <p14:creationId xmlns:p14="http://schemas.microsoft.com/office/powerpoint/2010/main" val="260287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9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fi-FI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79" name="Shape 9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/>
        </p:spPr>
      </p:sp>
    </p:spTree>
    <p:extLst>
      <p:ext uri="{BB962C8B-B14F-4D97-AF65-F5344CB8AC3E}">
        <p14:creationId xmlns:p14="http://schemas.microsoft.com/office/powerpoint/2010/main" val="325797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729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1103-B401-4A7F-8B34-AE54D4BE08C5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214-0438-4EC8-8E2B-BDA52A3B5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10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1103-B401-4A7F-8B34-AE54D4BE08C5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214-0438-4EC8-8E2B-BDA52A3B5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43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1103-B401-4A7F-8B34-AE54D4BE08C5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214-0438-4EC8-8E2B-BDA52A3B5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381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altLang="fi" smtClean="0"/>
              <a:pPr/>
              <a:t>‹#›</a:t>
            </a:fld>
            <a:endParaRPr lang="fi" altLang="fi"/>
          </a:p>
        </p:txBody>
      </p:sp>
    </p:spTree>
    <p:extLst>
      <p:ext uri="{BB962C8B-B14F-4D97-AF65-F5344CB8AC3E}">
        <p14:creationId xmlns:p14="http://schemas.microsoft.com/office/powerpoint/2010/main" val="3965206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6858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028700" lvl="2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marL="1371600" lvl="3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marL="1714500" lvl="4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marL="2057400" lvl="5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2400300" lvl="6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2743200" lvl="7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3086100" lvl="8" indent="-2286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6858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028700" lvl="2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marL="1371600" lvl="3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marL="1714500" lvl="4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marL="2057400" lvl="5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2400300" lvl="6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2743200" lvl="7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3086100" lvl="8" indent="-2286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415555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1103-B401-4A7F-8B34-AE54D4BE08C5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214-0438-4EC8-8E2B-BDA52A3B5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097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1103-B401-4A7F-8B34-AE54D4BE08C5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214-0438-4EC8-8E2B-BDA52A3B5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381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1103-B401-4A7F-8B34-AE54D4BE08C5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214-0438-4EC8-8E2B-BDA52A3B5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06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1103-B401-4A7F-8B34-AE54D4BE08C5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214-0438-4EC8-8E2B-BDA52A3B5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79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1103-B401-4A7F-8B34-AE54D4BE08C5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214-0438-4EC8-8E2B-BDA52A3B5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327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1103-B401-4A7F-8B34-AE54D4BE08C5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214-0438-4EC8-8E2B-BDA52A3B5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96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1103-B401-4A7F-8B34-AE54D4BE08C5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214-0438-4EC8-8E2B-BDA52A3B5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53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1103-B401-4A7F-8B34-AE54D4BE08C5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5214-0438-4EC8-8E2B-BDA52A3B5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00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39000">
              <a:schemeClr val="accent4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A1103-B401-4A7F-8B34-AE54D4BE08C5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5214-0438-4EC8-8E2B-BDA52A3B5F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771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442CB949-B614-48A1-8D6E-FBA02038DA7B}"/>
              </a:ext>
            </a:extLst>
          </p:cNvPr>
          <p:cNvSpPr txBox="1"/>
          <p:nvPr/>
        </p:nvSpPr>
        <p:spPr>
          <a:xfrm>
            <a:off x="971600" y="260648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/>
              <a:t>TIEDE EDELLYTTÄÄ KRIITTISTÄ AJATTELUA</a:t>
            </a:r>
          </a:p>
          <a:p>
            <a:pPr algn="ctr"/>
            <a:r>
              <a:rPr lang="fi-FI" sz="3600" b="1" dirty="0"/>
              <a:t>(LUKU 3) </a:t>
            </a:r>
          </a:p>
        </p:txBody>
      </p:sp>
    </p:spTree>
    <p:extLst>
      <p:ext uri="{BB962C8B-B14F-4D97-AF65-F5344CB8AC3E}">
        <p14:creationId xmlns:p14="http://schemas.microsoft.com/office/powerpoint/2010/main" val="339525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0" y="908720"/>
            <a:ext cx="8998797" cy="39147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rtlCol="0" anchor="t" anchorCtr="0">
            <a:noAutofit/>
          </a:bodyPr>
          <a:lstStyle/>
          <a:p>
            <a:pPr indent="-342891">
              <a:buClr>
                <a:schemeClr val="dk1"/>
              </a:buClr>
            </a:pPr>
            <a:r>
              <a:rPr lang="fi" sz="2400" b="1" i="1" dirty="0">
                <a:solidFill>
                  <a:srgbClr val="FF0000"/>
                </a:solidFill>
              </a:rPr>
              <a:t>Korrelatiivisessa tutkimuksessa </a:t>
            </a:r>
            <a:r>
              <a:rPr lang="fi" sz="2400" dirty="0">
                <a:solidFill>
                  <a:schemeClr val="dk1"/>
                </a:solidFill>
              </a:rPr>
              <a:t>muuttujien välille lasketaan tilastollinen korrelaatio, joka kertoo, ovatko muuttujat tilastollisesti </a:t>
            </a:r>
            <a:r>
              <a:rPr lang="fi" sz="2400" b="1" i="1" dirty="0">
                <a:solidFill>
                  <a:srgbClr val="FF0000"/>
                </a:solidFill>
              </a:rPr>
              <a:t>yhteydessä toisiinsa</a:t>
            </a:r>
            <a:r>
              <a:rPr lang="fi" sz="2400" dirty="0">
                <a:solidFill>
                  <a:schemeClr val="dk1"/>
                </a:solidFill>
              </a:rPr>
              <a:t>.</a:t>
            </a:r>
            <a:endParaRPr sz="2400" dirty="0"/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fi" sz="2400" dirty="0">
                <a:solidFill>
                  <a:schemeClr val="dk1"/>
                </a:solidFill>
              </a:rPr>
              <a:t>Korrelaatiokertoimen arvo voi vaihdella välillä -1 ja +1.</a:t>
            </a:r>
            <a:endParaRPr sz="2400" dirty="0"/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fi" sz="2400" dirty="0">
                <a:solidFill>
                  <a:schemeClr val="dk1"/>
                </a:solidFill>
              </a:rPr>
              <a:t>Korrelaatio ei todista syy-seuraussuhdetta.</a:t>
            </a:r>
            <a:endParaRPr sz="2400" dirty="0"/>
          </a:p>
          <a:p>
            <a:pPr indent="-342891">
              <a:buClr>
                <a:schemeClr val="dk1"/>
              </a:buClr>
            </a:pPr>
            <a:r>
              <a:rPr lang="fi" sz="2400" b="1" i="1" dirty="0">
                <a:solidFill>
                  <a:srgbClr val="FF0000"/>
                </a:solidFill>
              </a:rPr>
              <a:t>Syy-seuraussuhdetta muuttujien välillä voidaan kartoittaa kokeellisella tutkimusotteella</a:t>
            </a:r>
            <a:r>
              <a:rPr lang="fi" sz="2400" dirty="0">
                <a:solidFill>
                  <a:schemeClr val="dk1"/>
                </a:solidFill>
              </a:rPr>
              <a:t>.</a:t>
            </a:r>
            <a:endParaRPr sz="2400" dirty="0"/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fi" sz="2400" dirty="0">
                <a:solidFill>
                  <a:schemeClr val="dk1"/>
                </a:solidFill>
              </a:rPr>
              <a:t>Yhtä muuttujaa muutellaan ja tarkkaillaan, miten se vaikuttaa toiseen muuttujaan.</a:t>
            </a:r>
            <a:endParaRPr sz="2400" dirty="0"/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fi" sz="2400" dirty="0">
                <a:solidFill>
                  <a:schemeClr val="dk1"/>
                </a:solidFill>
              </a:rPr>
              <a:t>Koehenkilöt jaetaan koeryhmään ja kontrolliryhmään.</a:t>
            </a:r>
            <a:endParaRPr sz="2400" dirty="0">
              <a:solidFill>
                <a:srgbClr val="000000"/>
              </a:solidFill>
            </a:endParaRPr>
          </a:p>
          <a:p>
            <a:pPr indent="-342891">
              <a:buClr>
                <a:srgbClr val="000000"/>
              </a:buClr>
            </a:pPr>
            <a:r>
              <a:rPr lang="fi" sz="2400" b="1" i="1" dirty="0">
                <a:solidFill>
                  <a:srgbClr val="FF0000"/>
                </a:solidFill>
              </a:rPr>
              <a:t>Tapaustutkimuksessa</a:t>
            </a:r>
            <a:r>
              <a:rPr lang="fi" sz="2400" dirty="0">
                <a:solidFill>
                  <a:srgbClr val="000000"/>
                </a:solidFill>
              </a:rPr>
              <a:t> tutkitaan yhtä ihmistä tai yksittäistä ihmisryhmää.</a:t>
            </a:r>
            <a:endParaRPr sz="2400" dirty="0"/>
          </a:p>
          <a:p>
            <a:pPr indent="-342891">
              <a:buClr>
                <a:srgbClr val="000000"/>
              </a:buClr>
            </a:pPr>
            <a:r>
              <a:rPr lang="fi" sz="2400" b="1" i="1" dirty="0">
                <a:solidFill>
                  <a:srgbClr val="FF0000"/>
                </a:solidFill>
              </a:rPr>
              <a:t>Kuvailevaa tutkimusotetta </a:t>
            </a:r>
            <a:r>
              <a:rPr lang="fi" sz="2400" dirty="0">
                <a:solidFill>
                  <a:srgbClr val="000000"/>
                </a:solidFill>
              </a:rPr>
              <a:t>käytetään, kun halutaan selvittää ilmiön yleisyyttä ja esiintyvyyttä ilman, että yritetään selittää, mistä ilmiö johtuu.</a:t>
            </a:r>
            <a:endParaRPr sz="2400" dirty="0"/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fi" sz="2400" dirty="0">
                <a:solidFill>
                  <a:srgbClr val="000000"/>
                </a:solidFill>
              </a:rPr>
              <a:t>Tarjoaa usein pohjustavaa tietoa, joka johdattaa tarkempien tutkimuskysymysten muotoiluun ja jatkotutkimuksiin.</a:t>
            </a:r>
            <a:endParaRPr sz="2400" dirty="0">
              <a:solidFill>
                <a:srgbClr val="000000"/>
              </a:solidFill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1259632" y="260648"/>
            <a:ext cx="827960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fi-FI" sz="3200" b="1" dirty="0"/>
              <a:t>PSYKOLOGIAN TUTKIMUSOTTEITA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83681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06"/>
          <p:cNvSpPr txBox="1">
            <a:spLocks noGrp="1"/>
          </p:cNvSpPr>
          <p:nvPr>
            <p:ph type="title"/>
          </p:nvPr>
        </p:nvSpPr>
        <p:spPr>
          <a:xfrm>
            <a:off x="1475656" y="111998"/>
            <a:ext cx="8229600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E36C09"/>
              </a:buClr>
              <a:buSzPct val="25000"/>
              <a:buFont typeface="Calibri" panose="020F0502020204030204" pitchFamily="34" charset="0"/>
              <a:buNone/>
            </a:pPr>
            <a:r>
              <a:rPr lang="fi-FI" sz="32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KORRELATIIVINEN TUTKIMUSOTE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idx="1"/>
          </p:nvPr>
        </p:nvSpPr>
        <p:spPr>
          <a:xfrm>
            <a:off x="590437" y="1339398"/>
            <a:ext cx="8352928" cy="911746"/>
          </a:xfrm>
        </p:spPr>
        <p:txBody>
          <a:bodyPr tIns="45700" bIns="45700">
            <a:noAutofit/>
          </a:bodyPr>
          <a:lstStyle/>
          <a:p>
            <a:pPr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defRPr/>
            </a:pPr>
            <a:r>
              <a:rPr lang="fi-FI" sz="2800" dirty="0">
                <a:solidFill>
                  <a:srgbClr val="0F243E"/>
                </a:solidFill>
              </a:rPr>
              <a:t>selvitetään, onko asioiden välillä tilastollinen yhteys</a:t>
            </a:r>
            <a:endParaRPr sz="2800" dirty="0">
              <a:solidFill>
                <a:srgbClr val="0F243E"/>
              </a:solidFill>
            </a:endParaRPr>
          </a:p>
        </p:txBody>
      </p:sp>
      <p:pic>
        <p:nvPicPr>
          <p:cNvPr id="16388" name="Shape 10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11386"/>
            <a:ext cx="2541350" cy="31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Shape 109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79571"/>
            <a:ext cx="2415580" cy="316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Shape 110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11386"/>
            <a:ext cx="2499426" cy="316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467544" y="5682031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Esimerkiksi: jäätelönmyynti ja hukkumiskuolemien määrä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624671" y="557579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Esimerkiksi: tekstiviestien määrä tunnilla ja koearvosana</a:t>
            </a:r>
          </a:p>
        </p:txBody>
      </p:sp>
    </p:spTree>
    <p:extLst>
      <p:ext uri="{BB962C8B-B14F-4D97-AF65-F5344CB8AC3E}">
        <p14:creationId xmlns:p14="http://schemas.microsoft.com/office/powerpoint/2010/main" val="1268589242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15"/>
          <p:cNvSpPr txBox="1">
            <a:spLocks noGrp="1"/>
          </p:cNvSpPr>
          <p:nvPr>
            <p:ph type="title"/>
          </p:nvPr>
        </p:nvSpPr>
        <p:spPr>
          <a:xfrm>
            <a:off x="1979712" y="-30202"/>
            <a:ext cx="5544616" cy="130651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E36C09"/>
              </a:buClr>
              <a:buSzPct val="25000"/>
              <a:buFont typeface="Calibri" panose="020F0502020204030204" pitchFamily="34" charset="0"/>
              <a:buNone/>
            </a:pPr>
            <a:r>
              <a:rPr lang="fi-FI" sz="3200" b="1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KOKEELLINEN TUTKIMUSOTE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idx="1"/>
          </p:nvPr>
        </p:nvSpPr>
        <p:spPr>
          <a:xfrm>
            <a:off x="251520" y="1124743"/>
            <a:ext cx="9145016" cy="783445"/>
          </a:xfrm>
        </p:spPr>
        <p:txBody>
          <a:bodyPr tIns="45700" bIns="45700">
            <a:noAutofit/>
          </a:bodyPr>
          <a:lstStyle/>
          <a:p>
            <a:pPr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defRPr/>
            </a:pPr>
            <a:r>
              <a:rPr lang="fi-FI" sz="2600" dirty="0">
                <a:solidFill>
                  <a:srgbClr val="0F243E"/>
                </a:solidFill>
              </a:rPr>
              <a:t>tutkitaan onko muuttujien välillä </a:t>
            </a:r>
            <a:r>
              <a:rPr lang="fi-FI" sz="2600" b="1" i="1" dirty="0">
                <a:solidFill>
                  <a:srgbClr val="FF0000"/>
                </a:solidFill>
              </a:rPr>
              <a:t>syy-seuraussuhdetta</a:t>
            </a:r>
            <a:r>
              <a:rPr lang="fi-FI" sz="2600" dirty="0">
                <a:solidFill>
                  <a:srgbClr val="0F243E"/>
                </a:solidFill>
              </a:rPr>
              <a:t> esim. vaikuttaako alkoholi reaktionopeuteen</a:t>
            </a:r>
          </a:p>
          <a:p>
            <a:pPr indent="-342900" eaLnBrk="1" fontAlgn="auto" hangingPunct="1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E36C09"/>
              </a:buClr>
              <a:buSzPct val="25000"/>
              <a:buFont typeface="Arial"/>
              <a:buNone/>
              <a:defRPr/>
            </a:pPr>
            <a:endParaRPr sz="2950" dirty="0">
              <a:solidFill>
                <a:srgbClr val="0F243E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3099541" y="280594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Calibri" panose="020F0502020204030204" pitchFamily="34" charset="0"/>
              </a:rPr>
              <a:t>Esim. univelka, tarkkaavaisuushäiriö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5868144" y="3079781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Riippuva muuttuja</a:t>
            </a:r>
            <a:r>
              <a:rPr lang="fi-FI" sz="2000" b="1" dirty="0">
                <a:latin typeface="Calibri" panose="020F0502020204030204" pitchFamily="34" charset="0"/>
              </a:rPr>
              <a:t>:</a:t>
            </a:r>
            <a:br>
              <a:rPr lang="fi-FI" sz="2000" b="1" dirty="0">
                <a:latin typeface="Calibri" panose="020F0502020204030204" pitchFamily="34" charset="0"/>
              </a:rPr>
            </a:br>
            <a:r>
              <a:rPr lang="fi-FI" sz="2000" b="1" dirty="0">
                <a:latin typeface="Calibri" panose="020F0502020204030204" pitchFamily="34" charset="0"/>
              </a:rPr>
              <a:t>tutkitaan, miten muuttuu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71500" y="2879727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Riippumaton muuttuja</a:t>
            </a:r>
            <a:r>
              <a:rPr lang="fi-FI" sz="2000" b="1" dirty="0">
                <a:latin typeface="Calibri" panose="020F0502020204030204" pitchFamily="34" charset="0"/>
              </a:rPr>
              <a:t>: tämän tasoa muutetaan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139249" y="3793805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Häiriömuuttuja</a:t>
            </a:r>
            <a:r>
              <a:rPr lang="fi-FI" sz="2000" b="1" dirty="0">
                <a:latin typeface="Calibri" panose="020F0502020204030204" pitchFamily="34" charset="0"/>
              </a:rPr>
              <a:t>(t):</a:t>
            </a:r>
          </a:p>
          <a:p>
            <a:r>
              <a:rPr lang="fi-FI" sz="2000" b="1" dirty="0">
                <a:latin typeface="Calibri" panose="020F0502020204030204" pitchFamily="34" charset="0"/>
              </a:rPr>
              <a:t>Tekijöitä, jotka voivat vaikuttaa tuloksiin ja vääristää niitä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5580112" y="2040600"/>
            <a:ext cx="356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Calibri" panose="020F0502020204030204" pitchFamily="34" charset="0"/>
              </a:rPr>
              <a:t>Suoriutuminen reaktionopeutta </a:t>
            </a:r>
            <a:r>
              <a:rPr lang="fi-FI" sz="2000" b="1" dirty="0" err="1">
                <a:latin typeface="Calibri" panose="020F0502020204030204" pitchFamily="34" charset="0"/>
              </a:rPr>
              <a:t>mittaavassatehtävässä</a:t>
            </a:r>
            <a:endParaRPr lang="fi-FI" sz="2000" b="1" dirty="0">
              <a:latin typeface="Calibri" panose="020F050202020403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322394" y="5117244"/>
            <a:ext cx="836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Calibri" panose="020F0502020204030204" pitchFamily="34" charset="0"/>
              </a:rPr>
              <a:t>Tutkittavat jaettava kahteen ryhmään: </a:t>
            </a:r>
          </a:p>
          <a:p>
            <a:r>
              <a:rPr lang="fi-FI" sz="20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koeryhmään</a:t>
            </a:r>
            <a:r>
              <a:rPr lang="fi-FI" sz="2000" b="1" dirty="0">
                <a:latin typeface="Calibri" panose="020F0502020204030204" pitchFamily="34" charset="0"/>
              </a:rPr>
              <a:t> (annetaan alkoholia)</a:t>
            </a:r>
          </a:p>
          <a:p>
            <a:r>
              <a:rPr lang="fi-FI" sz="20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Kontrolliryhmään</a:t>
            </a:r>
            <a:r>
              <a:rPr lang="fi-FI" sz="2000" b="1" dirty="0">
                <a:latin typeface="Calibri" panose="020F0502020204030204" pitchFamily="34" charset="0"/>
              </a:rPr>
              <a:t>: </a:t>
            </a:r>
            <a:r>
              <a:rPr lang="fi-FI" sz="2000" b="1" dirty="0" err="1">
                <a:latin typeface="Calibri" panose="020F0502020204030204" pitchFamily="34" charset="0"/>
              </a:rPr>
              <a:t>samanikäisiä</a:t>
            </a:r>
            <a:r>
              <a:rPr lang="fi-FI" sz="2000" b="1" dirty="0">
                <a:latin typeface="Calibri" panose="020F0502020204030204" pitchFamily="34" charset="0"/>
              </a:rPr>
              <a:t> ja yhtä monta kuin koe ryhmässä, mutta esim. annetaan </a:t>
            </a:r>
            <a:r>
              <a:rPr lang="fi-FI" sz="2000" b="1" dirty="0" err="1">
                <a:latin typeface="Calibri" panose="020F0502020204030204" pitchFamily="34" charset="0"/>
              </a:rPr>
              <a:t>placeboa</a:t>
            </a:r>
            <a:r>
              <a:rPr lang="fi-FI" sz="2000" b="1" dirty="0">
                <a:latin typeface="Calibri" panose="020F0502020204030204" pitchFamily="34" charset="0"/>
              </a:rPr>
              <a:t> (sokerivettä esim.)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278960" y="211019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Calibri" panose="020F0502020204030204" pitchFamily="34" charset="0"/>
              </a:rPr>
              <a:t>Alkoholin määrä</a:t>
            </a:r>
          </a:p>
        </p:txBody>
      </p:sp>
      <p:sp>
        <p:nvSpPr>
          <p:cNvPr id="3" name="Nuoli oikealle 2"/>
          <p:cNvSpPr/>
          <p:nvPr/>
        </p:nvSpPr>
        <p:spPr>
          <a:xfrm>
            <a:off x="2267744" y="2216925"/>
            <a:ext cx="3312368" cy="32666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Ylänuoli 3"/>
          <p:cNvSpPr/>
          <p:nvPr/>
        </p:nvSpPr>
        <p:spPr>
          <a:xfrm>
            <a:off x="3779912" y="2380255"/>
            <a:ext cx="723785" cy="4195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" name="Suora yhdysviiva 12"/>
          <p:cNvCxnSpPr/>
          <p:nvPr/>
        </p:nvCxnSpPr>
        <p:spPr>
          <a:xfrm>
            <a:off x="1043608" y="2466934"/>
            <a:ext cx="0" cy="435785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4095866" y="3436450"/>
            <a:ext cx="0" cy="435785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/>
        </p:nvCxnSpPr>
        <p:spPr>
          <a:xfrm>
            <a:off x="6804248" y="2724100"/>
            <a:ext cx="0" cy="435785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61640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35496" y="404664"/>
            <a:ext cx="8786213" cy="1261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fi" sz="3200" b="1" dirty="0">
                <a:latin typeface="+mn-lt"/>
              </a:rPr>
              <a:t>Tieteessä käytetään luotettavia tiedonkeruumenetelmiä</a:t>
            </a:r>
            <a:endParaRPr sz="3200" b="1" dirty="0">
              <a:latin typeface="+mn-lt"/>
            </a:endParaRPr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 t="17778"/>
          <a:stretch/>
        </p:blipFill>
        <p:spPr>
          <a:xfrm>
            <a:off x="1259632" y="1772816"/>
            <a:ext cx="7056784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11700" y="476672"/>
            <a:ext cx="8520600" cy="10765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rtlCol="0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fi" sz="3200" b="1" dirty="0">
                <a:latin typeface="+mn-lt"/>
              </a:rPr>
              <a:t>Eettiset periaatteet ohjaavat psykologista tutkimusta</a:t>
            </a:r>
            <a:endParaRPr sz="3200" b="1" dirty="0">
              <a:latin typeface="+mn-l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0" y="1700808"/>
            <a:ext cx="8520600" cy="29980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rtlCol="0" anchor="t" anchorCtr="0">
            <a:noAutofit/>
          </a:bodyPr>
          <a:lstStyle/>
          <a:p>
            <a:pPr indent="-342891">
              <a:buClr>
                <a:srgbClr val="000000"/>
              </a:buClr>
            </a:pPr>
            <a:r>
              <a:rPr lang="fi" sz="2400" b="1" dirty="0">
                <a:solidFill>
                  <a:srgbClr val="000000"/>
                </a:solidFill>
              </a:rPr>
              <a:t>Nykyään vaaditaan yleisesti, että tutkimus on käynyt läpi </a:t>
            </a:r>
            <a:r>
              <a:rPr lang="fi" sz="2400" b="1" i="1" dirty="0">
                <a:solidFill>
                  <a:srgbClr val="FF0000"/>
                </a:solidFill>
              </a:rPr>
              <a:t>eettisen ennakkoarvioinnin</a:t>
            </a:r>
            <a:r>
              <a:rPr lang="fi" sz="2400" b="1" dirty="0">
                <a:solidFill>
                  <a:srgbClr val="000000"/>
                </a:solidFill>
              </a:rPr>
              <a:t>.</a:t>
            </a:r>
            <a:endParaRPr sz="2400" b="1" dirty="0">
              <a:solidFill>
                <a:srgbClr val="000000"/>
              </a:solidFill>
            </a:endParaRPr>
          </a:p>
          <a:p>
            <a:pPr indent="-342891">
              <a:buClr>
                <a:srgbClr val="000000"/>
              </a:buClr>
            </a:pPr>
            <a:r>
              <a:rPr lang="fi" sz="2400" b="1" dirty="0">
                <a:solidFill>
                  <a:srgbClr val="000000"/>
                </a:solidFill>
              </a:rPr>
              <a:t>Psykologisen tutkimuksen eettisiä vaatimuksia:</a:t>
            </a:r>
            <a:endParaRPr sz="2400" b="1" dirty="0">
              <a:solidFill>
                <a:srgbClr val="000000"/>
              </a:solidFill>
            </a:endParaRPr>
          </a:p>
          <a:p>
            <a:pPr marL="828661" lvl="1" indent="-257175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fi" sz="2400" b="1" dirty="0">
                <a:solidFill>
                  <a:srgbClr val="000000"/>
                </a:solidFill>
              </a:rPr>
              <a:t>Tutkittaville ei saa aiheuttaa fyysistä tai psyykkistä vahinkoa.</a:t>
            </a:r>
            <a:endParaRPr sz="2400" b="1" dirty="0">
              <a:solidFill>
                <a:srgbClr val="000000"/>
              </a:solidFill>
            </a:endParaRPr>
          </a:p>
          <a:p>
            <a:pPr marL="828661" lvl="1" indent="-257175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fi" sz="2400" b="1" dirty="0">
                <a:solidFill>
                  <a:srgbClr val="000000"/>
                </a:solidFill>
              </a:rPr>
              <a:t>Tutkimuksen tarkoitus kerrotaan tutkittaville.</a:t>
            </a:r>
            <a:endParaRPr sz="2400" b="1" dirty="0">
              <a:solidFill>
                <a:srgbClr val="000000"/>
              </a:solidFill>
            </a:endParaRPr>
          </a:p>
          <a:p>
            <a:pPr marL="828661" lvl="1" indent="-257175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fi" sz="2400" b="1" dirty="0">
                <a:solidFill>
                  <a:srgbClr val="000000"/>
                </a:solidFill>
              </a:rPr>
              <a:t>Osallistuminen on vapaaehtoista ja sen voi lopettaa milloin haluaa.</a:t>
            </a:r>
            <a:endParaRPr sz="2400" b="1" dirty="0">
              <a:solidFill>
                <a:srgbClr val="000000"/>
              </a:solidFill>
            </a:endParaRPr>
          </a:p>
          <a:p>
            <a:pPr marL="828661" lvl="1" indent="-257175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fi" sz="2400" b="1" dirty="0">
                <a:solidFill>
                  <a:srgbClr val="000000"/>
                </a:solidFill>
              </a:rPr>
              <a:t>Tutkimuksessa noudatetaan huolellisuutta, tarkkuutta ja rehellisyyttä.</a:t>
            </a:r>
            <a:endParaRPr sz="2400" b="1" dirty="0">
              <a:solidFill>
                <a:srgbClr val="000000"/>
              </a:solidFill>
            </a:endParaRPr>
          </a:p>
          <a:p>
            <a:pPr marL="828661" lvl="1" indent="-257175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fi" sz="2400" b="1" dirty="0">
                <a:solidFill>
                  <a:srgbClr val="000000"/>
                </a:solidFill>
              </a:rPr>
              <a:t>Tulokset julkaistaan avoimesti ja vastuullisesti.</a:t>
            </a:r>
            <a:endParaRPr sz="2400" b="1" dirty="0">
              <a:solidFill>
                <a:srgbClr val="000000"/>
              </a:solidFill>
            </a:endParaRPr>
          </a:p>
          <a:p>
            <a:pPr marL="828661" lvl="1" indent="-257175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fi" sz="2400" b="1" dirty="0">
                <a:solidFill>
                  <a:srgbClr val="000000"/>
                </a:solidFill>
              </a:rPr>
              <a:t>Muiden tutkijoiden tekemään työhön viitataan asianmukaisella tavalla. </a:t>
            </a:r>
            <a:endParaRPr sz="2400" b="1" dirty="0">
              <a:solidFill>
                <a:srgbClr val="000000"/>
              </a:solidFill>
            </a:endParaRPr>
          </a:p>
          <a:p>
            <a:pPr marL="828661" lvl="1" indent="-257175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fi" sz="2400" b="1" dirty="0">
                <a:solidFill>
                  <a:srgbClr val="000000"/>
                </a:solidFill>
              </a:rPr>
              <a:t>Rahoituslähteet mainitaan. </a:t>
            </a:r>
            <a:endParaRPr sz="2400" b="1" dirty="0">
              <a:solidFill>
                <a:srgbClr val="000000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F1EEA77-C2FD-4F93-9903-01FF1039A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3" y="0"/>
            <a:ext cx="8968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81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7504" y="22527"/>
            <a:ext cx="921702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TUTKIMUSSUUNNITELMA</a:t>
            </a:r>
            <a:r>
              <a:rPr lang="fi-FI" sz="2800" dirty="0"/>
              <a:t> </a:t>
            </a:r>
          </a:p>
          <a:p>
            <a:endParaRPr lang="fi-FI" sz="2000" dirty="0"/>
          </a:p>
          <a:p>
            <a:pPr marL="342900" indent="-342900">
              <a:buAutoNum type="arabicPeriod"/>
            </a:pPr>
            <a:r>
              <a:rPr lang="fi-FI" sz="2400" dirty="0"/>
              <a:t>Mikä on tutkimusongelma? Mitä haluat saada selville? Mikä on hypoteesisi?</a:t>
            </a:r>
          </a:p>
          <a:p>
            <a:pPr marL="342900" indent="-342900">
              <a:buAutoNum type="arabicPeriod"/>
            </a:pPr>
            <a:r>
              <a:rPr lang="fi-FI" sz="2400" dirty="0"/>
              <a:t>Mihin havaintoihin/oletuksiin hypoteesisi perustuu? Miksi oletat tulosten olevan sellaisia kuin ovat? (HUOM! Kirjallisuutta ei tarvitse lukea! Viitteitä ei tarvita)</a:t>
            </a:r>
          </a:p>
          <a:p>
            <a:pPr marL="342900" indent="-342900">
              <a:buAutoNum type="arabicPeriod"/>
            </a:pPr>
            <a:r>
              <a:rPr lang="fi-FI" sz="2400" dirty="0"/>
              <a:t>Miten toteutat tutkimuksen? Kuvaa riittävän tarkasti, jotta toteuttaminen olisi mahdollista antamiesi tietojen mukaan.</a:t>
            </a:r>
          </a:p>
          <a:p>
            <a:pPr lvl="1"/>
            <a:r>
              <a:rPr lang="fi-FI" sz="2400" dirty="0"/>
              <a:t>Kerro tässä seuraavat asiat: </a:t>
            </a:r>
          </a:p>
          <a:p>
            <a:pPr lvl="1"/>
            <a:r>
              <a:rPr lang="fi-FI" sz="2400" dirty="0"/>
              <a:t>	a) tutkimusote</a:t>
            </a:r>
          </a:p>
          <a:p>
            <a:pPr lvl="1"/>
            <a:r>
              <a:rPr lang="fi-FI" sz="2400" dirty="0"/>
              <a:t>	b) tiedonkeruutapa</a:t>
            </a:r>
          </a:p>
          <a:p>
            <a:pPr lvl="1"/>
            <a:r>
              <a:rPr lang="fi-FI" sz="2400" dirty="0"/>
              <a:t>	c) otos (keitä, kuinka monta, kuinka monta ryhmää)</a:t>
            </a:r>
          </a:p>
          <a:p>
            <a:pPr marL="342900" indent="-342900">
              <a:buAutoNum type="arabicPeriod"/>
            </a:pPr>
            <a:r>
              <a:rPr lang="fi-FI" sz="2400" dirty="0"/>
              <a:t>Mitä sait selville (kuvittele tulokset)? Miten käsittelet/analysoit aineiston? Miten tulkitset tuloksia? Mitä johtopäätöksiä teet?</a:t>
            </a:r>
          </a:p>
          <a:p>
            <a:pPr marL="342900" indent="-342900">
              <a:buAutoNum type="arabicPeriod"/>
            </a:pPr>
            <a:r>
              <a:rPr lang="fi-FI" sz="2400" dirty="0"/>
              <a:t>Liittyykö tutkimukseen mahdollisesti käytännön tai eettisiä ongelmia? Mikä olisi tutkimuksen merkitys? Olisiko tutkimus järkevä toteuttaa?</a:t>
            </a:r>
          </a:p>
        </p:txBody>
      </p:sp>
    </p:spTree>
    <p:extLst>
      <p:ext uri="{BB962C8B-B14F-4D97-AF65-F5344CB8AC3E}">
        <p14:creationId xmlns:p14="http://schemas.microsoft.com/office/powerpoint/2010/main" val="31409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987824" y="421877"/>
            <a:ext cx="8520600" cy="623705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>
            <a:noAutofit/>
          </a:bodyPr>
          <a:lstStyle/>
          <a:p>
            <a:r>
              <a:rPr lang="fi-FI" sz="2800" b="1" dirty="0">
                <a:latin typeface="+mn-lt"/>
              </a:rPr>
              <a:t>KRIITTINEN AJATTELU</a:t>
            </a:r>
            <a:endParaRPr sz="2800" b="1" dirty="0">
              <a:latin typeface="+mn-l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51520" y="1412776"/>
            <a:ext cx="4320480" cy="3789988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>
            <a:noAutofit/>
          </a:bodyPr>
          <a:lstStyle/>
          <a:p>
            <a:r>
              <a:rPr lang="fi" altLang="fi" sz="2800" b="1" dirty="0"/>
              <a:t>Kriittinen ajattelu on sitä, että pohtii järkiperäisiä perusteita esitetyille väitteille ja punnitsee tasapuolisesti eri vaihtoehtoja.</a:t>
            </a:r>
            <a:endParaRPr sz="2800" b="1" dirty="0"/>
          </a:p>
          <a:p>
            <a:r>
              <a:rPr lang="fi" altLang="fi" sz="2800" b="1" dirty="0"/>
              <a:t>Jokainen hyötyy kriittisestä ajattelusta elämässään.</a:t>
            </a:r>
            <a:endParaRPr sz="2800" b="1" dirty="0"/>
          </a:p>
          <a:p>
            <a:r>
              <a:rPr lang="fi" altLang="fi" sz="2800" b="1" dirty="0"/>
              <a:t>Kriittinen ajattelu on edellytys tieteelliselle ajattelulle.</a:t>
            </a:r>
            <a:endParaRPr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187624" y="836712"/>
            <a:ext cx="8520600" cy="707450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>
            <a:noAutofit/>
          </a:bodyPr>
          <a:lstStyle/>
          <a:p>
            <a:r>
              <a:rPr lang="fi" altLang="fi" sz="3200" b="1" dirty="0">
                <a:latin typeface="+mn-lt"/>
              </a:rPr>
              <a:t>Tieteellinen tieto eroaa arkikäsityksistä</a:t>
            </a:r>
            <a:endParaRPr sz="3200" b="1" dirty="0">
              <a:latin typeface="+mn-lt"/>
            </a:endParaRPr>
          </a:p>
          <a:p>
            <a:endParaRPr sz="3200" b="1" dirty="0">
              <a:latin typeface="+mn-lt"/>
            </a:endParaRPr>
          </a:p>
        </p:txBody>
      </p:sp>
      <p:pic>
        <p:nvPicPr>
          <p:cNvPr id="4" name="Kuva 3" descr="Kuva, joka sisältää kohteen pöytä  Kuvaus luotu automaattisesti">
            <a:extLst>
              <a:ext uri="{FF2B5EF4-FFF2-40B4-BE49-F238E27FC236}">
                <a16:creationId xmlns:a16="http://schemas.microsoft.com/office/drawing/2014/main" id="{EC70A6F7-17CA-4C2F-95EA-53F406B2B4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45"/>
          <a:stretch/>
        </p:blipFill>
        <p:spPr>
          <a:xfrm>
            <a:off x="89509" y="1786399"/>
            <a:ext cx="9054491" cy="42348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01"/>
          <p:cNvSpPr txBox="1">
            <a:spLocks noGrp="1"/>
          </p:cNvSpPr>
          <p:nvPr>
            <p:ph type="title"/>
          </p:nvPr>
        </p:nvSpPr>
        <p:spPr>
          <a:xfrm>
            <a:off x="1795314" y="572097"/>
            <a:ext cx="6844630" cy="501303"/>
          </a:xfrm>
        </p:spPr>
        <p:txBody>
          <a:bodyPr tIns="45700" bIns="45700">
            <a:noAutofit/>
          </a:bodyPr>
          <a:lstStyle/>
          <a:p>
            <a:pPr eaLnBrk="1" hangingPunct="1">
              <a:spcBef>
                <a:spcPct val="0"/>
              </a:spcBef>
              <a:buClr>
                <a:srgbClr val="0F243E"/>
              </a:buClr>
              <a:buSzPct val="25000"/>
              <a:buFont typeface="Calibri" panose="020F0502020204030204" pitchFamily="34" charset="0"/>
              <a:buNone/>
            </a:pPr>
            <a:r>
              <a:rPr lang="fi-FI" sz="2800" b="1" dirty="0">
                <a:solidFill>
                  <a:srgbClr val="0F243E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Tieteen keskeiset ominaisuudet</a:t>
            </a:r>
          </a:p>
        </p:txBody>
      </p:sp>
      <p:pic>
        <p:nvPicPr>
          <p:cNvPr id="15363" name="Shape 10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596012" cy="502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8135888" y="30028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s.35</a:t>
            </a:r>
          </a:p>
        </p:txBody>
      </p:sp>
    </p:spTree>
    <p:extLst>
      <p:ext uri="{BB962C8B-B14F-4D97-AF65-F5344CB8AC3E}">
        <p14:creationId xmlns:p14="http://schemas.microsoft.com/office/powerpoint/2010/main" val="260373807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BF2265B-1E2A-430F-B906-724A5433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072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fi-FI" sz="3600" b="1" dirty="0">
                <a:latin typeface="+mn-lt"/>
              </a:rPr>
              <a:t>PSYKOLOGINEN TIETO SAAVUTETAAN TUTKIMUKSELLA</a:t>
            </a:r>
            <a:br>
              <a:rPr lang="fi-FI" sz="3600" b="1" dirty="0">
                <a:latin typeface="+mn-lt"/>
              </a:rPr>
            </a:br>
            <a:r>
              <a:rPr lang="fi-FI" sz="3600" b="1" dirty="0">
                <a:latin typeface="+mn-lt"/>
              </a:rPr>
              <a:t>(LUKU 4)</a:t>
            </a:r>
          </a:p>
        </p:txBody>
      </p:sp>
    </p:spTree>
    <p:extLst>
      <p:ext uri="{BB962C8B-B14F-4D97-AF65-F5344CB8AC3E}">
        <p14:creationId xmlns:p14="http://schemas.microsoft.com/office/powerpoint/2010/main" val="1960423381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1259632" y="3326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fi" sz="3200" b="1" dirty="0">
                <a:latin typeface="+mn-lt"/>
              </a:rPr>
              <a:t>Tieteellinen tutkimus on prosessi</a:t>
            </a:r>
            <a:endParaRPr sz="3200" b="1" dirty="0">
              <a:latin typeface="+mn-lt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107504" y="1124744"/>
            <a:ext cx="3168352" cy="31736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371471" indent="-257174">
              <a:buClr>
                <a:srgbClr val="000000"/>
              </a:buClr>
              <a:buSzPts val="1800"/>
            </a:pPr>
            <a:r>
              <a:rPr lang="fi" sz="2400" b="1" i="1" dirty="0">
                <a:solidFill>
                  <a:srgbClr val="FF0000"/>
                </a:solidFill>
              </a:rPr>
              <a:t>Tutkimusprosessi</a:t>
            </a:r>
            <a:r>
              <a:rPr lang="fi" sz="2400" b="1" dirty="0">
                <a:solidFill>
                  <a:srgbClr val="000000"/>
                </a:solidFill>
              </a:rPr>
              <a:t> on samanlainen tieteenalasta riippumatta.</a:t>
            </a:r>
            <a:endParaRPr sz="2400" b="1" dirty="0">
              <a:solidFill>
                <a:srgbClr val="000000"/>
              </a:solidFill>
            </a:endParaRPr>
          </a:p>
          <a:p>
            <a:pPr marL="371471" indent="-257174">
              <a:buClr>
                <a:srgbClr val="000000"/>
              </a:buClr>
              <a:buSzPts val="1800"/>
            </a:pPr>
            <a:r>
              <a:rPr lang="fi" sz="2400" b="1" dirty="0">
                <a:solidFill>
                  <a:srgbClr val="000000"/>
                </a:solidFill>
              </a:rPr>
              <a:t>Lukuisten tutkimusten pohjalta voidaan luoda </a:t>
            </a:r>
            <a:r>
              <a:rPr lang="fi" sz="2400" b="1" i="1" dirty="0">
                <a:solidFill>
                  <a:srgbClr val="FF0000"/>
                </a:solidFill>
              </a:rPr>
              <a:t>teoria</a:t>
            </a:r>
            <a:r>
              <a:rPr lang="fi" sz="2400" b="1" dirty="0">
                <a:solidFill>
                  <a:srgbClr val="000000"/>
                </a:solidFill>
              </a:rPr>
              <a:t> tutkitusta aiheesta.</a:t>
            </a:r>
            <a:endParaRPr sz="2400" b="1" dirty="0">
              <a:solidFill>
                <a:srgbClr val="000000"/>
              </a:solidFill>
            </a:endParaRPr>
          </a:p>
          <a:p>
            <a:pPr marL="371471" indent="-257174">
              <a:buClr>
                <a:srgbClr val="000000"/>
              </a:buClr>
              <a:buSzPts val="1800"/>
            </a:pPr>
            <a:r>
              <a:rPr lang="fi" sz="2400" b="1" dirty="0">
                <a:solidFill>
                  <a:srgbClr val="000000"/>
                </a:solidFill>
              </a:rPr>
              <a:t>Tieteessä käytetyt käsitteet </a:t>
            </a:r>
            <a:r>
              <a:rPr lang="fi" sz="2400" b="1" i="1" dirty="0">
                <a:solidFill>
                  <a:srgbClr val="FF0000"/>
                </a:solidFill>
              </a:rPr>
              <a:t>määritellään</a:t>
            </a:r>
            <a:r>
              <a:rPr lang="fi" sz="2400" b="1" dirty="0">
                <a:solidFill>
                  <a:srgbClr val="000000"/>
                </a:solidFill>
              </a:rPr>
              <a:t> tarkkaan, jotta kaikki ymmärtäisivät ne samalla tavalla.</a:t>
            </a:r>
            <a:endParaRPr sz="2400" b="1" dirty="0">
              <a:solidFill>
                <a:srgbClr val="000000"/>
              </a:solidFill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t="9327"/>
          <a:stretch/>
        </p:blipFill>
        <p:spPr>
          <a:xfrm>
            <a:off x="3347864" y="1628800"/>
            <a:ext cx="5739970" cy="4234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520600" cy="11146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rtlCol="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i" sz="3200" b="1" dirty="0">
                <a:latin typeface="+mn-lt"/>
              </a:rPr>
              <a:t>Tutkimusote valitaan tutkimuskysymyksen mukaan</a:t>
            </a:r>
            <a:endParaRPr sz="3200" b="1" dirty="0">
              <a:latin typeface="+mn-lt"/>
            </a:endParaRPr>
          </a:p>
          <a:p>
            <a:pPr algn="ctr">
              <a:buClr>
                <a:schemeClr val="dk1"/>
              </a:buClr>
            </a:pPr>
            <a:endParaRPr sz="3200" b="1" dirty="0">
              <a:latin typeface="+mn-lt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107504" y="1628800"/>
            <a:ext cx="9145016" cy="26977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rtlCol="0" anchor="t" anchorCtr="0">
            <a:noAutofit/>
          </a:bodyPr>
          <a:lstStyle/>
          <a:p>
            <a:pPr indent="-342891">
              <a:buClr>
                <a:schemeClr val="dk1"/>
              </a:buClr>
            </a:pPr>
            <a:r>
              <a:rPr lang="fi" sz="2800" dirty="0"/>
              <a:t>Psykologian</a:t>
            </a:r>
            <a:r>
              <a:rPr lang="fi" sz="2800" i="1" dirty="0">
                <a:solidFill>
                  <a:srgbClr val="FF0000"/>
                </a:solidFill>
              </a:rPr>
              <a:t> </a:t>
            </a:r>
            <a:r>
              <a:rPr lang="fi" sz="2800" b="1" i="1" dirty="0">
                <a:solidFill>
                  <a:srgbClr val="FF0000"/>
                </a:solidFill>
              </a:rPr>
              <a:t>tutkimusmenetelmän</a:t>
            </a:r>
            <a:r>
              <a:rPr lang="fi" sz="2800" i="1" dirty="0">
                <a:solidFill>
                  <a:srgbClr val="FF0000"/>
                </a:solidFill>
              </a:rPr>
              <a:t> </a:t>
            </a:r>
            <a:r>
              <a:rPr lang="fi" sz="2800" dirty="0"/>
              <a:t>valintaan liittyy </a:t>
            </a:r>
            <a:r>
              <a:rPr lang="fi" sz="2800" b="1" i="1" dirty="0">
                <a:solidFill>
                  <a:srgbClr val="FF0000"/>
                </a:solidFill>
              </a:rPr>
              <a:t>tutkimusotteen</a:t>
            </a:r>
            <a:r>
              <a:rPr lang="fi" sz="2800" dirty="0"/>
              <a:t> ja </a:t>
            </a:r>
            <a:r>
              <a:rPr lang="fi" sz="2800" b="1" i="1" dirty="0">
                <a:solidFill>
                  <a:srgbClr val="FF0000"/>
                </a:solidFill>
              </a:rPr>
              <a:t>tiedonkeruumenetelmän</a:t>
            </a:r>
            <a:r>
              <a:rPr lang="fi" sz="2800" dirty="0"/>
              <a:t> valinta.</a:t>
            </a:r>
            <a:endParaRPr sz="2800" dirty="0"/>
          </a:p>
          <a:p>
            <a:pPr indent="-342891">
              <a:buClr>
                <a:schemeClr val="dk1"/>
              </a:buClr>
            </a:pPr>
            <a:r>
              <a:rPr lang="fi" sz="2800" dirty="0"/>
              <a:t>Yhdessä tutkimuksessa voidaan käyttää useampaakin tutkimusotetta ja tiedonkeruumenetelmää.</a:t>
            </a:r>
            <a:endParaRPr sz="2800" dirty="0"/>
          </a:p>
          <a:p>
            <a:pPr indent="-342891">
              <a:buClr>
                <a:schemeClr val="dk1"/>
              </a:buClr>
            </a:pPr>
            <a:r>
              <a:rPr lang="fi" sz="2800" dirty="0"/>
              <a:t>Psykologinen tutkimus on </a:t>
            </a:r>
            <a:endParaRPr sz="2800" dirty="0"/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fi" sz="2800" b="1" i="1" dirty="0">
                <a:solidFill>
                  <a:srgbClr val="FF0000"/>
                </a:solidFill>
              </a:rPr>
              <a:t>määrällistä</a:t>
            </a:r>
            <a:r>
              <a:rPr lang="fi" sz="2800" dirty="0"/>
              <a:t> silloin, kun sen tulokset ilmoitetaan lukuina.</a:t>
            </a:r>
            <a:endParaRPr sz="2800" dirty="0"/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fi" sz="2800" b="1" i="1" dirty="0">
                <a:solidFill>
                  <a:srgbClr val="FF0000"/>
                </a:solidFill>
              </a:rPr>
              <a:t>laadullista</a:t>
            </a:r>
            <a:r>
              <a:rPr lang="fi" sz="2800" dirty="0"/>
              <a:t> silloin, kun sen tuloksia kuvaillaan ilman lukuja.</a:t>
            </a:r>
            <a:endParaRPr sz="2800" dirty="0"/>
          </a:p>
          <a:p>
            <a:pPr indent="-342891">
              <a:buClr>
                <a:schemeClr val="dk1"/>
              </a:buClr>
            </a:pPr>
            <a:r>
              <a:rPr lang="fi" sz="2800" dirty="0">
                <a:solidFill>
                  <a:schemeClr val="dk1"/>
                </a:solidFill>
              </a:rPr>
              <a:t>Tutkittavista ilmiöistä tai ominaisuuksista käytetään nimitystä </a:t>
            </a:r>
            <a:r>
              <a:rPr lang="fi" sz="2800" b="1" i="1" dirty="0">
                <a:solidFill>
                  <a:srgbClr val="FF0000"/>
                </a:solidFill>
              </a:rPr>
              <a:t>muuttujat</a:t>
            </a:r>
            <a:r>
              <a:rPr lang="fi" sz="2800" dirty="0">
                <a:solidFill>
                  <a:schemeClr val="dk1"/>
                </a:solidFill>
              </a:rPr>
              <a:t>.</a:t>
            </a:r>
          </a:p>
          <a:p>
            <a:pPr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683568" y="332656"/>
            <a:ext cx="85206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rtlCol="0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fi" sz="3200" b="1" dirty="0">
                <a:latin typeface="+mn-lt"/>
              </a:rPr>
              <a:t>Otos ja perusjoukko vaikuttavat tutkimuksen arviointiin</a:t>
            </a:r>
            <a:endParaRPr sz="3200" b="1" dirty="0">
              <a:latin typeface="+mn-lt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395536" y="1844824"/>
            <a:ext cx="8520600" cy="21419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rtlCol="0" anchor="t" anchorCtr="0">
            <a:noAutofit/>
          </a:bodyPr>
          <a:lstStyle/>
          <a:p>
            <a:pPr indent="-342891">
              <a:buClr>
                <a:schemeClr val="dk1"/>
              </a:buClr>
            </a:pPr>
            <a:r>
              <a:rPr lang="fi" sz="2800" dirty="0"/>
              <a:t>Tutkimuksen kohteena oleva joukko muodostaa </a:t>
            </a:r>
            <a:r>
              <a:rPr lang="fi" sz="2800" b="1" i="1" dirty="0">
                <a:solidFill>
                  <a:srgbClr val="FF0000"/>
                </a:solidFill>
              </a:rPr>
              <a:t>perusjoukon</a:t>
            </a:r>
            <a:r>
              <a:rPr lang="fi" sz="2800" dirty="0"/>
              <a:t>.</a:t>
            </a:r>
            <a:endParaRPr sz="2800" dirty="0"/>
          </a:p>
          <a:p>
            <a:pPr indent="-342891">
              <a:buClr>
                <a:schemeClr val="dk1"/>
              </a:buClr>
            </a:pPr>
            <a:r>
              <a:rPr lang="fi" sz="2800" dirty="0"/>
              <a:t>Perusjoukosta valitaan tutkittavaksi mahdollisimman kattava joukko tutkittavia eli </a:t>
            </a:r>
            <a:r>
              <a:rPr lang="fi" sz="2800" b="1" i="1" dirty="0">
                <a:solidFill>
                  <a:srgbClr val="FF0000"/>
                </a:solidFill>
              </a:rPr>
              <a:t>edustava otos</a:t>
            </a:r>
            <a:r>
              <a:rPr lang="fi" sz="2800" dirty="0"/>
              <a:t>.</a:t>
            </a:r>
            <a:endParaRPr sz="2800" dirty="0"/>
          </a:p>
          <a:p>
            <a:pPr indent="-342891">
              <a:buClr>
                <a:schemeClr val="dk1"/>
              </a:buClr>
            </a:pPr>
            <a:r>
              <a:rPr lang="fi" sz="2800" dirty="0"/>
              <a:t>Otoksen edustavuuteen vaikuttaa </a:t>
            </a:r>
            <a:endParaRPr sz="2800" dirty="0"/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fi" sz="2800" dirty="0"/>
              <a:t>otoksen koko </a:t>
            </a:r>
            <a:endParaRPr sz="2800" dirty="0"/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fi" sz="2800" dirty="0"/>
              <a:t>se, saadaanko tutkimus toteutettua kaikkien kohdalla.</a:t>
            </a: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fi-FI" sz="2800" dirty="0"/>
              <a:t>O</a:t>
            </a:r>
            <a:r>
              <a:rPr lang="fi" sz="2800" dirty="0"/>
              <a:t>nko tutkittavat valittu sattumalta (nk.</a:t>
            </a:r>
            <a:r>
              <a:rPr lang="fi" sz="2800" b="1" i="1" dirty="0">
                <a:solidFill>
                  <a:srgbClr val="FF0000"/>
                </a:solidFill>
              </a:rPr>
              <a:t>satunnaisotos</a:t>
            </a:r>
            <a:r>
              <a:rPr lang="fi" sz="2800" dirty="0"/>
              <a:t>) vai ei</a:t>
            </a:r>
            <a:endParaRPr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 descr="Kuva, joka sisältää kohteen teksti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44624"/>
            <a:ext cx="7848872" cy="681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593</Words>
  <Application>Microsoft Office PowerPoint</Application>
  <PresentationFormat>Näytössä katseltava diaesitys (4:3)</PresentationFormat>
  <Paragraphs>76</Paragraphs>
  <Slides>16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Office-teema</vt:lpstr>
      <vt:lpstr>PowerPoint-esitys</vt:lpstr>
      <vt:lpstr>KRIITTINEN AJATTELU</vt:lpstr>
      <vt:lpstr>Tieteellinen tieto eroaa arkikäsityksistä </vt:lpstr>
      <vt:lpstr>Tieteen keskeiset ominaisuudet</vt:lpstr>
      <vt:lpstr>PSYKOLOGINEN TIETO SAAVUTETAAN TUTKIMUKSELLA (LUKU 4)</vt:lpstr>
      <vt:lpstr>Tieteellinen tutkimus on prosessi</vt:lpstr>
      <vt:lpstr>Tutkimusote valitaan tutkimuskysymyksen mukaan </vt:lpstr>
      <vt:lpstr>Otos ja perusjoukko vaikuttavat tutkimuksen arviointiin</vt:lpstr>
      <vt:lpstr>PowerPoint-esitys</vt:lpstr>
      <vt:lpstr>PowerPoint-esitys</vt:lpstr>
      <vt:lpstr>KORRELATIIVINEN TUTKIMUSOTE</vt:lpstr>
      <vt:lpstr>KOKEELLINEN TUTKIMUSOTE</vt:lpstr>
      <vt:lpstr>Tieteessä käytetään luotettavia tiedonkeruumenetelmiä</vt:lpstr>
      <vt:lpstr>Eettiset periaatteet ohjaavat psykologista tutkimusta</vt:lpstr>
      <vt:lpstr>PowerPoint-esitys</vt:lpstr>
      <vt:lpstr>PowerPoint-esitys</vt:lpstr>
    </vt:vector>
  </TitlesOfParts>
  <Company>Sipoon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Salonen Riikka</dc:creator>
  <cp:lastModifiedBy>Salonen Johanna</cp:lastModifiedBy>
  <cp:revision>43</cp:revision>
  <dcterms:created xsi:type="dcterms:W3CDTF">2013-11-04T07:44:28Z</dcterms:created>
  <dcterms:modified xsi:type="dcterms:W3CDTF">2021-11-03T22:42:09Z</dcterms:modified>
</cp:coreProperties>
</file>