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AF7448-7601-4912-B3EF-A12C33D89F7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6248CC7B-0D75-4023-8C65-57BEFD8810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F04A094-31E3-47F8-93C5-6EA53AA6682F}"/>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CAC4F083-B0A6-4BC1-92DB-4B29D342545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28F40E0-AEA5-4199-B5A8-3748EFD9E8F4}"/>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343640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23E12A-A933-434D-AE84-727383B8EDF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A91A46AE-9037-41A0-BEF8-8F5F37EF60BE}"/>
              </a:ext>
            </a:extLst>
          </p:cNvPr>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57C5DD6-6369-4E76-BD70-A1FA2F1465EA}"/>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E40BEECB-9BAB-42BD-96B0-9A22A29BB51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DC17F3-AF17-4E21-8446-835FE187A811}"/>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37129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751772B1-D60D-4DAC-A93B-B0DDF01A0D60}"/>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F6EC13B-7E5A-4E94-9663-0EBE1153318E}"/>
              </a:ext>
            </a:extLst>
          </p:cNvPr>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1B6B9FC-69E5-439A-A64A-6F10DD895B32}"/>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D88C51C5-7AB5-412B-9E15-9863A41E5FB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A21CCCA-8858-4EE7-A73A-3BB83F302710}"/>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259618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1B0D71-C76E-4381-848F-E0A60DA5E2F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825CE6F-FB4E-49AF-B7E6-47A4646CD709}"/>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EAB4D56-EF06-43A7-9E49-D0879E67F7AC}"/>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9FC11782-F523-414D-AC45-6ECEF65C27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FED4195-E6BC-498D-BBEE-AFCD9D8D4FE5}"/>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327113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03F83E-B96F-44AD-B4A6-2420472B6C1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BAE7747-9161-4B2F-8BB2-1FA661A015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a:extLst>
              <a:ext uri="{FF2B5EF4-FFF2-40B4-BE49-F238E27FC236}">
                <a16:creationId xmlns:a16="http://schemas.microsoft.com/office/drawing/2014/main" id="{55B01677-8F1E-43ED-85B2-35D89C87F92C}"/>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ECBB99BF-91C2-417E-AC9F-5C218B516E1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4FB5212-CE43-4976-8AB9-E4AA44135684}"/>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6387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F12F94-C539-4BD8-B00F-ADA26EB42D7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B009334-E55B-4103-87DF-A3890257DD97}"/>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25E4AB3-5259-4CDA-B5A3-F5CBE7C68485}"/>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3B50AC9-9605-4049-8933-492590F3F04D}"/>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6" name="Alatunnisteen paikkamerkki 5">
            <a:extLst>
              <a:ext uri="{FF2B5EF4-FFF2-40B4-BE49-F238E27FC236}">
                <a16:creationId xmlns:a16="http://schemas.microsoft.com/office/drawing/2014/main" id="{678FC3AD-C492-426E-8317-9FDFFCA274C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924E6F4-4E95-4B76-9820-94DF2F08B3B1}"/>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421465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62264D-EBDF-42D0-954B-723CBAF3DC80}"/>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FFFF911-731D-469F-ACAC-2BD083866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5B51E485-EEE8-4927-B391-96E4F592D57A}"/>
              </a:ext>
            </a:extLst>
          </p:cNvPr>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CD6E5776-D3E2-4266-98CF-7B483684B0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1A827A67-548B-4C03-9DA2-F75C5ECA9698}"/>
              </a:ext>
            </a:extLst>
          </p:cNvPr>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BD09A529-D758-41F2-B347-19F013BD04DB}"/>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8" name="Alatunnisteen paikkamerkki 7">
            <a:extLst>
              <a:ext uri="{FF2B5EF4-FFF2-40B4-BE49-F238E27FC236}">
                <a16:creationId xmlns:a16="http://schemas.microsoft.com/office/drawing/2014/main" id="{41635866-2B55-4B01-AF9A-E7457AB29F5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75246B49-53E1-42C5-B5AF-46ED0024DEE5}"/>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289239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142B55-321C-4632-B894-D972D792047E}"/>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7B1A045-4DAB-430E-BF47-406E91637B88}"/>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4" name="Alatunnisteen paikkamerkki 3">
            <a:extLst>
              <a:ext uri="{FF2B5EF4-FFF2-40B4-BE49-F238E27FC236}">
                <a16:creationId xmlns:a16="http://schemas.microsoft.com/office/drawing/2014/main" id="{912CC8E4-25C2-4336-81D1-BDA2CDE4724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AFC9C8C-48D8-4FFA-8C1A-4BF298B56BF5}"/>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00202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FC12B8E8-51A5-4AC6-A984-51252B3EC19D}"/>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3" name="Alatunnisteen paikkamerkki 2">
            <a:extLst>
              <a:ext uri="{FF2B5EF4-FFF2-40B4-BE49-F238E27FC236}">
                <a16:creationId xmlns:a16="http://schemas.microsoft.com/office/drawing/2014/main" id="{2443A54E-1BFE-43F5-8C67-391B2D615885}"/>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D4AAD4A-39EE-4A87-9FA0-0D29A35DF756}"/>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1292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6462E8-5560-4EDB-A7ED-39FCCD81EEF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4DE6C2B-EFBD-496F-BB78-0B0691309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67DC4E2-BEE3-4BAC-BDC0-015EF9F06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FAC5F33F-63CC-4093-BDD2-8969C96DE751}"/>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6" name="Alatunnisteen paikkamerkki 5">
            <a:extLst>
              <a:ext uri="{FF2B5EF4-FFF2-40B4-BE49-F238E27FC236}">
                <a16:creationId xmlns:a16="http://schemas.microsoft.com/office/drawing/2014/main" id="{1EB78826-CC9A-49FF-B97F-35A01ECA28F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F88834D-126C-47F9-8D7A-0742E1BB087B}"/>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360642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AA009E-D671-4600-B6A9-B3B3EFAFF79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F992B070-BC89-4BC0-A598-EF886812F7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062B135-8B06-4772-A49F-D2D7E1446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1D122B29-E368-4D21-90BC-7EE1D26FE9AA}"/>
              </a:ext>
            </a:extLst>
          </p:cNvPr>
          <p:cNvSpPr>
            <a:spLocks noGrp="1"/>
          </p:cNvSpPr>
          <p:nvPr>
            <p:ph type="dt" sz="half" idx="10"/>
          </p:nvPr>
        </p:nvSpPr>
        <p:spPr/>
        <p:txBody>
          <a:bodyPr/>
          <a:lstStyle/>
          <a:p>
            <a:fld id="{A216674F-21A0-441A-AE14-11E7A3D719AB}" type="datetimeFigureOut">
              <a:rPr lang="fi-FI" smtClean="0"/>
              <a:t>26.3.2018</a:t>
            </a:fld>
            <a:endParaRPr lang="fi-FI"/>
          </a:p>
        </p:txBody>
      </p:sp>
      <p:sp>
        <p:nvSpPr>
          <p:cNvPr id="6" name="Alatunnisteen paikkamerkki 5">
            <a:extLst>
              <a:ext uri="{FF2B5EF4-FFF2-40B4-BE49-F238E27FC236}">
                <a16:creationId xmlns:a16="http://schemas.microsoft.com/office/drawing/2014/main" id="{D5BDC85E-EA8B-40BE-8280-1670DD20ED9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677824A-8EE7-414B-B167-A2EA92EED02A}"/>
              </a:ext>
            </a:extLst>
          </p:cNvPr>
          <p:cNvSpPr>
            <a:spLocks noGrp="1"/>
          </p:cNvSpPr>
          <p:nvPr>
            <p:ph type="sldNum" sz="quarter" idx="12"/>
          </p:nvPr>
        </p:nvSpPr>
        <p:spPr/>
        <p:txBody>
          <a:bodyPr/>
          <a:lstStyle/>
          <a:p>
            <a:fld id="{A4F067C7-C1B1-44C4-B5CD-DBA77E6325F6}" type="slidenum">
              <a:rPr lang="fi-FI" smtClean="0"/>
              <a:t>‹#›</a:t>
            </a:fld>
            <a:endParaRPr lang="fi-FI"/>
          </a:p>
        </p:txBody>
      </p:sp>
    </p:spTree>
    <p:extLst>
      <p:ext uri="{BB962C8B-B14F-4D97-AF65-F5344CB8AC3E}">
        <p14:creationId xmlns:p14="http://schemas.microsoft.com/office/powerpoint/2010/main" val="138966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5B3DBF64-79B2-4BD4-AB40-409F307A7B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92A94BC-AAAC-40B1-A73E-C055A6EE9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FB4DF33-F8D1-42B1-8D59-EB5185508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6674F-21A0-441A-AE14-11E7A3D719AB}" type="datetimeFigureOut">
              <a:rPr lang="fi-FI" smtClean="0"/>
              <a:t>26.3.2018</a:t>
            </a:fld>
            <a:endParaRPr lang="fi-FI"/>
          </a:p>
        </p:txBody>
      </p:sp>
      <p:sp>
        <p:nvSpPr>
          <p:cNvPr id="5" name="Alatunnisteen paikkamerkki 4">
            <a:extLst>
              <a:ext uri="{FF2B5EF4-FFF2-40B4-BE49-F238E27FC236}">
                <a16:creationId xmlns:a16="http://schemas.microsoft.com/office/drawing/2014/main" id="{BBBF88A2-9E87-4667-BFD2-C743C67F3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A3DE2B5D-7430-44C7-937A-B0F407237A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067C7-C1B1-44C4-B5CD-DBA77E6325F6}" type="slidenum">
              <a:rPr lang="fi-FI" smtClean="0"/>
              <a:t>‹#›</a:t>
            </a:fld>
            <a:endParaRPr lang="fi-FI"/>
          </a:p>
        </p:txBody>
      </p:sp>
    </p:spTree>
    <p:extLst>
      <p:ext uri="{BB962C8B-B14F-4D97-AF65-F5344CB8AC3E}">
        <p14:creationId xmlns:p14="http://schemas.microsoft.com/office/powerpoint/2010/main" val="323270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4F0CD4D2-0E66-4734-9F2A-169D71BEF3B2}"/>
              </a:ext>
            </a:extLst>
          </p:cNvPr>
          <p:cNvSpPr txBox="1"/>
          <p:nvPr/>
        </p:nvSpPr>
        <p:spPr>
          <a:xfrm>
            <a:off x="79513" y="117693"/>
            <a:ext cx="12032974" cy="6740307"/>
          </a:xfrm>
          <a:prstGeom prst="rect">
            <a:avLst/>
          </a:prstGeom>
          <a:noFill/>
        </p:spPr>
        <p:txBody>
          <a:bodyPr wrap="square" rtlCol="0">
            <a:spAutoFit/>
          </a:bodyPr>
          <a:lstStyle/>
          <a:p>
            <a:r>
              <a:rPr lang="fi-FI" b="1" dirty="0"/>
              <a:t>ESIMERKKI KÄSITTEENMÄÄRITTELYSTÄ</a:t>
            </a:r>
          </a:p>
          <a:p>
            <a:endParaRPr lang="fi-FI" b="1" dirty="0"/>
          </a:p>
          <a:p>
            <a:r>
              <a:rPr lang="fi-FI" b="1" i="1" dirty="0"/>
              <a:t>ITSEOHJAUTUVUUS OPPIMISESSA</a:t>
            </a:r>
          </a:p>
          <a:p>
            <a:endParaRPr lang="fi-FI" dirty="0"/>
          </a:p>
          <a:p>
            <a:r>
              <a:rPr lang="fi-FI" dirty="0"/>
              <a:t>1p. Henkilö kykenee ottamaan vastuuta toiminnastaan.</a:t>
            </a:r>
          </a:p>
          <a:p>
            <a:endParaRPr lang="fi-FI" dirty="0"/>
          </a:p>
          <a:p>
            <a:r>
              <a:rPr lang="fi-FI" dirty="0"/>
              <a:t>2p. Tarkoittaa tilannetta, jossa yksilö pystyy suunnittelemaan ajankäyttöään ja ottamaan vastuuta tekemisistään ja seurauksista. Esim. osaa varata riittävästi aikaa. </a:t>
            </a:r>
          </a:p>
          <a:p>
            <a:endParaRPr lang="fi-FI" dirty="0"/>
          </a:p>
          <a:p>
            <a:r>
              <a:rPr lang="fi-FI" dirty="0"/>
              <a:t>3p. Itseohjautuva opiskelija pystyy suunnittelemaan toimintaansa ja ottamaan vastuuta toiminnastaan ja seurauksista. Näin ollen esim. kokeisiin lukemiseen varaa riittävästi aikaa ja osaa valita myös sopivat opiskelumenetelmät. Eri kuin </a:t>
            </a:r>
            <a:r>
              <a:rPr lang="fi-FI" dirty="0" err="1"/>
              <a:t>ulkoaohjautuva</a:t>
            </a:r>
            <a:r>
              <a:rPr lang="fi-FI" dirty="0"/>
              <a:t> opiskelija. </a:t>
            </a:r>
          </a:p>
          <a:p>
            <a:endParaRPr lang="fi-FI" dirty="0"/>
          </a:p>
          <a:p>
            <a:r>
              <a:rPr lang="fi-FI" dirty="0"/>
              <a:t>4p. Itseohjautuva opiskelija pystyy suunnittelemaan toimintaansa ja ottamaan vastuuta toiminnastaan ja seurauksista sekä hallitsee erilaisia opiskelumenetelmiä. Hän kykenee valitsemaan sopivat opiskelumenetelmät huomioiden myös opiskeltavan aiheen ja käytettävissä olevan ajan. Usein syväsuuntautunut tai strateginen opiskelutyyli. Omaa keinoja ylläpitää omaa motivaatiotaan. Ei tarvitse koko ajan ohjeita kuten </a:t>
            </a:r>
            <a:r>
              <a:rPr lang="fi-FI" dirty="0" err="1"/>
              <a:t>ulkoaohjautuva</a:t>
            </a:r>
            <a:r>
              <a:rPr lang="fi-FI" dirty="0"/>
              <a:t> opiskelija. </a:t>
            </a:r>
            <a:br>
              <a:rPr lang="fi-FI" dirty="0"/>
            </a:br>
            <a:br>
              <a:rPr lang="fi-FI" dirty="0"/>
            </a:br>
            <a:r>
              <a:rPr lang="fi-FI" dirty="0"/>
              <a:t>5p. Itseohjautuva opiskelija pystyy suunnittelemaan toimintaansa ja ottamaan vastuuta toiminnastaan ja seurauksista sekä hallitsee erilaisia opiskelumenetelmiä. Hän kykenee valitsemaan sopivat opiskelumenetelmät huomioiden myös opiskeltavan aiheen ja käytettävissä olevan ajan. Pystyy ylläpitämään omaa motivaatiotaan. Usein syväsuuntautunut tai strateginen opiskelutyyli sekä korkeat metakognitiiviset taidot eli kykenee arvioimaan omaa osaamistaan ja tapaansa oppia ja suhteuttamaan toimintansa tämän mukaan toisin kuin </a:t>
            </a:r>
            <a:r>
              <a:rPr lang="fi-FI" dirty="0" err="1"/>
              <a:t>ulkoaohjautuva</a:t>
            </a:r>
            <a:r>
              <a:rPr lang="fi-FI" dirty="0"/>
              <a:t> opiskelija, joka esim. tarvitsee runsaasti ohjeita ja syyttää herkästi muita epäonnistuessaan. </a:t>
            </a:r>
          </a:p>
        </p:txBody>
      </p:sp>
    </p:spTree>
    <p:extLst>
      <p:ext uri="{BB962C8B-B14F-4D97-AF65-F5344CB8AC3E}">
        <p14:creationId xmlns:p14="http://schemas.microsoft.com/office/powerpoint/2010/main" val="3486753618"/>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Laajakuva</PresentationFormat>
  <Paragraphs>11</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Johanna Salonen</dc:creator>
  <cp:lastModifiedBy>Johanna Salonen</cp:lastModifiedBy>
  <cp:revision>2</cp:revision>
  <dcterms:created xsi:type="dcterms:W3CDTF">2018-03-26T17:07:15Z</dcterms:created>
  <dcterms:modified xsi:type="dcterms:W3CDTF">2018-03-26T17:08:06Z</dcterms:modified>
</cp:coreProperties>
</file>