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71" r:id="rId5"/>
    <p:sldId id="260" r:id="rId6"/>
    <p:sldId id="257" r:id="rId7"/>
    <p:sldId id="256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8" r:id="rId21"/>
    <p:sldId id="277" r:id="rId22"/>
    <p:sldId id="275" r:id="rId23"/>
    <p:sldId id="282" r:id="rId24"/>
    <p:sldId id="276" r:id="rId25"/>
    <p:sldId id="279" r:id="rId26"/>
    <p:sldId id="281" r:id="rId27"/>
    <p:sldId id="280" r:id="rId28"/>
    <p:sldId id="285" r:id="rId29"/>
    <p:sldId id="284" r:id="rId30"/>
    <p:sldId id="286" r:id="rId31"/>
    <p:sldId id="289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83" r:id="rId40"/>
    <p:sldId id="295" r:id="rId41"/>
    <p:sldId id="302" r:id="rId42"/>
    <p:sldId id="297" r:id="rId43"/>
    <p:sldId id="299" r:id="rId44"/>
    <p:sldId id="298" r:id="rId45"/>
    <p:sldId id="296" r:id="rId46"/>
    <p:sldId id="300" r:id="rId47"/>
    <p:sldId id="303" r:id="rId48"/>
    <p:sldId id="301" r:id="rId4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5262-DD3F-4212-9D7F-D21EFC583ECC}" type="datetimeFigureOut">
              <a:rPr lang="fi-FI" smtClean="0"/>
              <a:pPr/>
              <a:t>2.11.2016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7689-C5B2-4A59-8F4D-9D785C1FF09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Jakso; Kiina</a:t>
            </a:r>
          </a:p>
        </p:txBody>
      </p:sp>
      <p:pic>
        <p:nvPicPr>
          <p:cNvPr id="4" name="Sisällön paikkamerkki 3" descr="ki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437112"/>
            <a:ext cx="3384376" cy="2206895"/>
          </a:xfrm>
        </p:spPr>
      </p:pic>
      <p:pic>
        <p:nvPicPr>
          <p:cNvPr id="5" name="Kuva 4" descr="Kiina-Hongk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309" y="4509121"/>
            <a:ext cx="4867739" cy="2116408"/>
          </a:xfrm>
          <a:prstGeom prst="rect">
            <a:avLst/>
          </a:prstGeom>
        </p:spPr>
      </p:pic>
      <p:pic>
        <p:nvPicPr>
          <p:cNvPr id="6" name="Kuva 5" descr="Kiina_maaseutu_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5"/>
            <a:ext cx="6768752" cy="2826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 tai elämän polku</a:t>
            </a:r>
          </a:p>
          <a:p>
            <a:r>
              <a:rPr lang="fi-FI" dirty="0"/>
              <a:t>Maailmankaikkeuden toiminta</a:t>
            </a:r>
          </a:p>
        </p:txBody>
      </p:sp>
      <p:pic>
        <p:nvPicPr>
          <p:cNvPr id="5" name="Kuva 4" descr="taolainen temppe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5449028" cy="3482960"/>
          </a:xfrm>
          <a:prstGeom prst="rect">
            <a:avLst/>
          </a:prstGeom>
        </p:spPr>
      </p:pic>
      <p:pic>
        <p:nvPicPr>
          <p:cNvPr id="6" name="Kuva 5" descr="180px-Confucius_Laozi_Budd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32656"/>
            <a:ext cx="2520280" cy="3654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Jin-Jang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Vastakohdat täydentävät toisiaan</a:t>
            </a:r>
          </a:p>
        </p:txBody>
      </p:sp>
      <p:pic>
        <p:nvPicPr>
          <p:cNvPr id="4" name="Kuva 3" descr="jinj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348880"/>
            <a:ext cx="4176465" cy="4176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Laotse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’Vanha mestari’</a:t>
            </a:r>
          </a:p>
          <a:p>
            <a:r>
              <a:rPr lang="fi-FI" dirty="0"/>
              <a:t>Taolaisuuden perustaja</a:t>
            </a:r>
          </a:p>
          <a:p>
            <a:r>
              <a:rPr lang="fi-FI" dirty="0"/>
              <a:t>Viisas vanha erakko</a:t>
            </a:r>
          </a:p>
        </p:txBody>
      </p:sp>
      <p:pic>
        <p:nvPicPr>
          <p:cNvPr id="4" name="Kuva 3" descr="laotse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4664"/>
            <a:ext cx="2952328" cy="3764218"/>
          </a:xfrm>
          <a:prstGeom prst="rect">
            <a:avLst/>
          </a:prstGeom>
        </p:spPr>
      </p:pic>
      <p:pic>
        <p:nvPicPr>
          <p:cNvPr id="5" name="Kuva 4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56992"/>
            <a:ext cx="432048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fi-FI" dirty="0"/>
              <a:t>Opetti Kungfutsea 550 –l. eKr.</a:t>
            </a:r>
          </a:p>
          <a:p>
            <a:r>
              <a:rPr lang="fi-FI" dirty="0"/>
              <a:t>Eli 160 </a:t>
            </a:r>
            <a:r>
              <a:rPr lang="fi-FI" dirty="0" err="1"/>
              <a:t>vuotiaaksi</a:t>
            </a:r>
            <a:endParaRPr lang="fi-FI" dirty="0"/>
          </a:p>
          <a:p>
            <a:r>
              <a:rPr lang="fi-FI" dirty="0"/>
              <a:t>Kirjoitti Tao ja Te </a:t>
            </a:r>
            <a:r>
              <a:rPr lang="fi-FI" dirty="0" err="1"/>
              <a:t>Ching-teoksen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 descr="ThaySangLawC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94874"/>
            <a:ext cx="6084168" cy="456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Taolaiset jumalat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Jadekeisari; vastuulla</a:t>
            </a:r>
          </a:p>
          <a:p>
            <a:pPr>
              <a:buNone/>
            </a:pPr>
            <a:r>
              <a:rPr lang="fi-FI" dirty="0"/>
              <a:t> kaikki olemassa oleva</a:t>
            </a:r>
          </a:p>
          <a:p>
            <a:pPr>
              <a:buNone/>
            </a:pPr>
            <a:r>
              <a:rPr lang="fi-FI" dirty="0"/>
              <a:t> niin aineellinen kuin</a:t>
            </a:r>
          </a:p>
          <a:p>
            <a:pPr>
              <a:buNone/>
            </a:pPr>
            <a:r>
              <a:rPr lang="fi-FI" dirty="0"/>
              <a:t> henkinenkin</a:t>
            </a:r>
          </a:p>
        </p:txBody>
      </p:sp>
      <p:pic>
        <p:nvPicPr>
          <p:cNvPr id="4" name="Kuva 3" descr="p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38981"/>
            <a:ext cx="3756273" cy="551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/>
              <a:t>Laotse</a:t>
            </a:r>
          </a:p>
          <a:p>
            <a:r>
              <a:rPr lang="fi-FI" dirty="0"/>
              <a:t>Kultainen keisari</a:t>
            </a:r>
          </a:p>
          <a:p>
            <a:endParaRPr lang="fi-FI" dirty="0"/>
          </a:p>
        </p:txBody>
      </p:sp>
      <p:pic>
        <p:nvPicPr>
          <p:cNvPr id="4" name="Kuva 3" descr="Laozi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5826224" cy="4369668"/>
          </a:xfrm>
          <a:prstGeom prst="rect">
            <a:avLst/>
          </a:prstGeom>
        </p:spPr>
      </p:pic>
      <p:pic>
        <p:nvPicPr>
          <p:cNvPr id="5" name="Kuva 4" descr="LaoG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060848"/>
            <a:ext cx="2448272" cy="4331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fi-FI" dirty="0"/>
              <a:t>Lohikäärmejumalat</a:t>
            </a:r>
          </a:p>
          <a:p>
            <a:r>
              <a:rPr lang="fi-FI" dirty="0"/>
              <a:t>Onnellisuuden jumalat</a:t>
            </a:r>
          </a:p>
          <a:p>
            <a:endParaRPr lang="fi-FI" dirty="0"/>
          </a:p>
        </p:txBody>
      </p:sp>
      <p:pic>
        <p:nvPicPr>
          <p:cNvPr id="4" name="Kuva 3" descr="7ki_loh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28309"/>
            <a:ext cx="2520280" cy="4939749"/>
          </a:xfrm>
          <a:prstGeom prst="rect">
            <a:avLst/>
          </a:prstGeom>
        </p:spPr>
      </p:pic>
      <p:pic>
        <p:nvPicPr>
          <p:cNvPr id="5" name="Kuva 4" descr="225f057a780e777e37019073482fd3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2656"/>
            <a:ext cx="3599892" cy="2399928"/>
          </a:xfrm>
          <a:prstGeom prst="rect">
            <a:avLst/>
          </a:prstGeom>
        </p:spPr>
      </p:pic>
      <p:pic>
        <p:nvPicPr>
          <p:cNvPr id="6" name="Kuva 5" descr="p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780928"/>
            <a:ext cx="2610013" cy="3818077"/>
          </a:xfrm>
          <a:prstGeom prst="rect">
            <a:avLst/>
          </a:prstGeom>
        </p:spPr>
      </p:pic>
      <p:pic>
        <p:nvPicPr>
          <p:cNvPr id="7" name="Kuva 6" descr="p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7668" y="2852936"/>
            <a:ext cx="2604361" cy="372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Kungfutselaisuus</a:t>
            </a:r>
          </a:p>
        </p:txBody>
      </p:sp>
      <p:pic>
        <p:nvPicPr>
          <p:cNvPr id="4" name="Sisällön paikkamerkki 3" descr="800px-TempleofHeaven-HallofPray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213" y="1600200"/>
            <a:ext cx="609557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levinnäisyys</a:t>
            </a:r>
            <a:endParaRPr lang="fi-FI" dirty="0"/>
          </a:p>
        </p:txBody>
      </p:sp>
      <p:pic>
        <p:nvPicPr>
          <p:cNvPr id="4" name="Sisällön paikkamerkki 3" descr="tmp6822263724116541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5647"/>
            <a:ext cx="8229600" cy="4055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Kungfutse (551-479eaa.)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Filosofi, yhteiskuntatieteilijä</a:t>
            </a:r>
          </a:p>
          <a:p>
            <a:r>
              <a:rPr lang="fi-FI" dirty="0"/>
              <a:t>Levottomuus maailmassa johtuu hyvän elämän ja harmonian puutteesta</a:t>
            </a:r>
          </a:p>
          <a:p>
            <a:endParaRPr lang="fi-FI" dirty="0"/>
          </a:p>
        </p:txBody>
      </p:sp>
      <p:pic>
        <p:nvPicPr>
          <p:cNvPr id="4" name="Kuva 3" descr="kungfut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64308"/>
            <a:ext cx="6196360" cy="349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temppe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324015" cy="62208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/>
              <a:t>Kungfutsen ajatuksista kirja: </a:t>
            </a:r>
            <a:r>
              <a:rPr lang="fi-FI" dirty="0" err="1"/>
              <a:t>Lun</a:t>
            </a:r>
            <a:r>
              <a:rPr lang="fi-FI" dirty="0"/>
              <a:t> </a:t>
            </a:r>
            <a:r>
              <a:rPr lang="fi-FI" dirty="0" err="1"/>
              <a:t>Yu</a:t>
            </a:r>
            <a:r>
              <a:rPr lang="fi-FI" dirty="0"/>
              <a:t>; Keskusteluja</a:t>
            </a:r>
          </a:p>
          <a:p>
            <a:r>
              <a:rPr lang="fi-FI" dirty="0"/>
              <a:t>Kungfutsen oppilaiden kirjoittama etiikkaa ja valtion hallitsemista käsittelevä teos</a:t>
            </a:r>
          </a:p>
        </p:txBody>
      </p:sp>
      <p:pic>
        <p:nvPicPr>
          <p:cNvPr id="4" name="Kuva 3" descr="300px-Liji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57020"/>
            <a:ext cx="6554826" cy="4500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Kungfutsen kultainen sääntö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Älä tee toiselle sitä mitä et toivoisi itsellesi tehtävän (Kungfutse)</a:t>
            </a:r>
          </a:p>
          <a:p>
            <a:r>
              <a:rPr lang="fi-FI" dirty="0"/>
              <a:t>Vrt. Tee toiselle niin kuin haluat itsellesi tehtävän (</a:t>
            </a:r>
            <a:r>
              <a:rPr lang="fi-FI" dirty="0" err="1"/>
              <a:t>Matt</a:t>
            </a:r>
            <a:r>
              <a:rPr lang="fi-FI" dirty="0"/>
              <a:t> 7:12)</a:t>
            </a:r>
          </a:p>
        </p:txBody>
      </p:sp>
      <p:pic>
        <p:nvPicPr>
          <p:cNvPr id="4" name="Kuva 3" descr="NsaQigongMeditationHistoricFiguresConfuci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73613"/>
            <a:ext cx="4217243" cy="3329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Taivas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fi-FI" dirty="0"/>
              <a:t>Kungfutselaisuudessa ei ole jumalia</a:t>
            </a:r>
          </a:p>
          <a:p>
            <a:r>
              <a:rPr lang="fi-FI" dirty="0"/>
              <a:t>Maailmankaikkeutta johtaa moraalinen taivas</a:t>
            </a:r>
          </a:p>
          <a:p>
            <a:r>
              <a:rPr lang="fi-FI" smtClean="0"/>
              <a:t>Taivastahto </a:t>
            </a:r>
            <a:r>
              <a:rPr lang="fi-FI" dirty="0"/>
              <a:t>on ihmisten onnellinen kosmisen järjestyksen mukainen tie (tao)</a:t>
            </a:r>
          </a:p>
          <a:p>
            <a:r>
              <a:rPr lang="fi-FI" dirty="0"/>
              <a:t>Ihmisen luontainen hyvyys voidaan jalostaa kasvatuksella ja koulutuksella</a:t>
            </a:r>
          </a:p>
        </p:txBody>
      </p:sp>
      <p:pic>
        <p:nvPicPr>
          <p:cNvPr id="4" name="Kuva 3" descr="kungfut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293096"/>
            <a:ext cx="212889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Tao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Vastakohtien tasapaino ja ihmisen elämän päämäärä</a:t>
            </a:r>
          </a:p>
        </p:txBody>
      </p:sp>
      <p:pic>
        <p:nvPicPr>
          <p:cNvPr id="4" name="Kuva 3" descr="tempp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08920"/>
            <a:ext cx="5935700" cy="396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Hyveellisen elämän edellytykset</a:t>
            </a:r>
          </a:p>
        </p:txBody>
      </p:sp>
      <p:pic>
        <p:nvPicPr>
          <p:cNvPr id="4" name="Sisällön paikkamerkki 3" descr="4_4_3_5suhdett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7612790" cy="388282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Yhteiskunnallinen perusta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Ihmisestä tulee ’</a:t>
            </a:r>
            <a:r>
              <a:rPr lang="fi-FI" dirty="0" err="1"/>
              <a:t>junzi</a:t>
            </a:r>
            <a:r>
              <a:rPr lang="fi-FI" dirty="0"/>
              <a:t>’ herrasmies</a:t>
            </a:r>
          </a:p>
          <a:p>
            <a:r>
              <a:rPr lang="fi-FI" dirty="0"/>
              <a:t>Perhe on yhteiskunnan perusyksikkö</a:t>
            </a:r>
          </a:p>
          <a:p>
            <a:r>
              <a:rPr lang="fi-FI" dirty="0"/>
              <a:t>Mies hallitsee</a:t>
            </a:r>
          </a:p>
          <a:p>
            <a:r>
              <a:rPr lang="fi-FI" dirty="0"/>
              <a:t>Nainen on</a:t>
            </a:r>
          </a:p>
          <a:p>
            <a:pPr>
              <a:buNone/>
            </a:pPr>
            <a:r>
              <a:rPr lang="fi-FI" dirty="0"/>
              <a:t>kuuliainen</a:t>
            </a:r>
          </a:p>
          <a:p>
            <a:pPr>
              <a:buNone/>
            </a:pPr>
            <a:r>
              <a:rPr lang="fi-FI" dirty="0"/>
              <a:t>kodinhoitaja</a:t>
            </a:r>
          </a:p>
        </p:txBody>
      </p:sp>
      <p:pic>
        <p:nvPicPr>
          <p:cNvPr id="4" name="Kuva 3" descr="fa77c75d5b3f9b7f479bb8a553dab6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56992"/>
            <a:ext cx="5831154" cy="33320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/>
              <a:t>Kungfutsen kuoleman jälkeen keisari korotti hänet jumalten joukkoon ja palvontaa varten rakennettiin temppeli. (Taivaan temppeli)</a:t>
            </a:r>
          </a:p>
        </p:txBody>
      </p:sp>
      <p:pic>
        <p:nvPicPr>
          <p:cNvPr id="4" name="Kuva 3" descr="800px-TempleofHeaven-HallofPr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2778"/>
            <a:ext cx="6660232" cy="49452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iin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44824" y="0"/>
            <a:ext cx="13951384" cy="785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Tiibetin buddhalaisuus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Älkää antako toisten rikkoa sisäistä rauhaanne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85594"/>
            <a:ext cx="517135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Vajrayana</a:t>
            </a:r>
            <a:r>
              <a:rPr lang="fi-FI" dirty="0"/>
              <a:t> - timanttipolku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Vajrayāna</a:t>
            </a:r>
            <a:r>
              <a:rPr lang="fi-FI" dirty="0"/>
              <a:t> buddhalaisuus on yksi buddhalaisuuden kolmesta haarasta</a:t>
            </a:r>
          </a:p>
          <a:p>
            <a:r>
              <a:rPr lang="fi-FI" dirty="0"/>
              <a:t>Lamalaisuus kehittyi </a:t>
            </a:r>
            <a:r>
              <a:rPr lang="fi-FI" dirty="0" err="1"/>
              <a:t>vajraynasta</a:t>
            </a:r>
            <a:r>
              <a:rPr lang="fi-FI" dirty="0"/>
              <a:t> Tiibetissä</a:t>
            </a:r>
          </a:p>
          <a:p>
            <a:r>
              <a:rPr lang="fi-FI" dirty="0"/>
              <a:t>Buddhalaisuus alkoi 700-luvulla, kun Tiibetin kuningas kutsui Intiasta kaksi mestaria, joiden opetus käännettiin </a:t>
            </a:r>
            <a:r>
              <a:rPr lang="fi-FI" dirty="0" err="1"/>
              <a:t>tiibetiksi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9120"/>
            <a:ext cx="3650028" cy="20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0887" y="1196752"/>
            <a:ext cx="9747002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Lama -opettaja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Lama ja oppilas suhde tärkeä</a:t>
            </a:r>
          </a:p>
          <a:p>
            <a:r>
              <a:rPr lang="fi-FI" dirty="0"/>
              <a:t>Suora valaistuminen eli nirvana tavoitteena</a:t>
            </a:r>
          </a:p>
          <a:p>
            <a:r>
              <a:rPr lang="fi-FI" dirty="0"/>
              <a:t>Elämän polku on kärsimystä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5736855" cy="43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Hyvä ja paha Karma seuraa tekoja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2475656"/>
            <a:ext cx="11456433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6" y="476672"/>
            <a:ext cx="8470787" cy="6048672"/>
          </a:xfrm>
        </p:spPr>
      </p:pic>
    </p:spTree>
    <p:extLst>
      <p:ext uri="{BB962C8B-B14F-4D97-AF65-F5344CB8AC3E}">
        <p14:creationId xmlns:p14="http://schemas.microsoft.com/office/powerpoint/2010/main" val="41298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Pahat henget </a:t>
            </a:r>
            <a:r>
              <a:rPr lang="fi-FI" dirty="0" err="1"/>
              <a:t>karkoitetaan</a:t>
            </a:r>
            <a:r>
              <a:rPr lang="fi-FI" dirty="0"/>
              <a:t> äänekkäillä </a:t>
            </a:r>
            <a:r>
              <a:rPr lang="fi-FI" dirty="0" smtClean="0"/>
              <a:t>seremonioilla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009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" y="620688"/>
            <a:ext cx="9078681" cy="6048672"/>
          </a:xfrm>
        </p:spPr>
      </p:pic>
    </p:spTree>
    <p:extLst>
      <p:ext uri="{BB962C8B-B14F-4D97-AF65-F5344CB8AC3E}">
        <p14:creationId xmlns:p14="http://schemas.microsoft.com/office/powerpoint/2010/main" val="9055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Rukous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Rukous on mantra eri tilanteisiin</a:t>
            </a:r>
          </a:p>
          <a:p>
            <a:r>
              <a:rPr lang="fi-FI" smtClean="0"/>
              <a:t>Rukousnauhat </a:t>
            </a:r>
            <a:r>
              <a:rPr lang="fi-FI" dirty="0"/>
              <a:t>ja rukouskello</a:t>
            </a:r>
          </a:p>
          <a:p>
            <a:pPr marL="0" indent="0">
              <a:buNone/>
            </a:pPr>
            <a:r>
              <a:rPr lang="fi-FI" dirty="0"/>
              <a:t>herättävät </a:t>
            </a:r>
            <a:r>
              <a:rPr lang="fi-FI" dirty="0" err="1"/>
              <a:t>buddhan</a:t>
            </a:r>
            <a:endParaRPr lang="fi-FI" dirty="0"/>
          </a:p>
          <a:p>
            <a:r>
              <a:rPr lang="fi-FI" dirty="0"/>
              <a:t>Tiibetissä on myös rukousmyllyjä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7944"/>
            <a:ext cx="2706341" cy="599309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83" y="4077072"/>
            <a:ext cx="1611479" cy="259305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3" y="3995748"/>
            <a:ext cx="3344490" cy="26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8640"/>
            <a:ext cx="9310693" cy="6983020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55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30388"/>
            <a:ext cx="9413254" cy="5294956"/>
          </a:xfrm>
        </p:spPr>
      </p:pic>
    </p:spTree>
    <p:extLst>
      <p:ext uri="{BB962C8B-B14F-4D97-AF65-F5344CB8AC3E}">
        <p14:creationId xmlns:p14="http://schemas.microsoft.com/office/powerpoint/2010/main" val="2902266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Dalai Lama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Uusi Lama syntyy vanhan tilalle inkarnaatiossa (jälleensyntymisessä)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36912"/>
            <a:ext cx="2531976" cy="386561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4" y="2924944"/>
            <a:ext cx="3682380" cy="36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8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Maolaisuus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66" y="1255497"/>
            <a:ext cx="4536504" cy="5602503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274222" cy="24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singapore-2-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Mao </a:t>
            </a:r>
            <a:r>
              <a:rPr lang="fi-FI" dirty="0" err="1"/>
              <a:t>Zedong</a:t>
            </a:r>
            <a:r>
              <a:rPr lang="fi-FI" dirty="0"/>
              <a:t> (1893-1976)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Mao johti Kiinan maalaisväestöstä lähtenyttä vallankumousta</a:t>
            </a:r>
          </a:p>
          <a:p>
            <a:r>
              <a:rPr lang="fi-FI" dirty="0"/>
              <a:t>Kielsi kaiken uskonnon harjoittamisen</a:t>
            </a:r>
          </a:p>
          <a:p>
            <a:r>
              <a:rPr lang="fi-FI" dirty="0"/>
              <a:t>Tappoi Maon vainoissa miljoonia ihmisiä</a:t>
            </a:r>
          </a:p>
          <a:p>
            <a:r>
              <a:rPr lang="fi-FI" dirty="0"/>
              <a:t>Palvottiin 50-luvulta lähtien kuin jumalaa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19741"/>
            <a:ext cx="6635080" cy="24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88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Jumalapatsas Maosta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5" y="1441776"/>
            <a:ext cx="8392829" cy="5035698"/>
          </a:xfrm>
        </p:spPr>
      </p:pic>
    </p:spTree>
    <p:extLst>
      <p:ext uri="{BB962C8B-B14F-4D97-AF65-F5344CB8AC3E}">
        <p14:creationId xmlns:p14="http://schemas.microsoft.com/office/powerpoint/2010/main" val="172147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Propagandakuvia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9" y="1600200"/>
            <a:ext cx="7095982" cy="4525963"/>
          </a:xfrm>
        </p:spPr>
      </p:pic>
    </p:spTree>
    <p:extLst>
      <p:ext uri="{BB962C8B-B14F-4D97-AF65-F5344CB8AC3E}">
        <p14:creationId xmlns:p14="http://schemas.microsoft.com/office/powerpoint/2010/main" val="2119731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fi-FI" dirty="0"/>
              <a:t>”Suuri opettaja, Suuri johtaja, Suuri ylikomentaja, Suuri ruorimies” (</a:t>
            </a:r>
            <a:r>
              <a:rPr lang="ja-JP" altLang="fi-FI" dirty="0"/>
              <a:t>伟大导师，伟大领袖，伟大统帅，伟大舵手</a:t>
            </a:r>
            <a:r>
              <a:rPr lang="fi-FI" altLang="ja-JP" dirty="0"/>
              <a:t>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5972045" cy="3308513"/>
          </a:xfrm>
        </p:spPr>
      </p:pic>
    </p:spTree>
    <p:extLst>
      <p:ext uri="{BB962C8B-B14F-4D97-AF65-F5344CB8AC3E}">
        <p14:creationId xmlns:p14="http://schemas.microsoft.com/office/powerpoint/2010/main" val="1295618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391401" cy="7389440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979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Maon punainen kirja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Kirjaa on painettu Raamatun ja Koraanin jälkeen eniten maailmassa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6905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35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Mao pelasti Kiinan </a:t>
            </a:r>
            <a:r>
              <a:rPr lang="fi-FI" dirty="0" err="1"/>
              <a:t>oppiumilta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7" y="1411148"/>
            <a:ext cx="4029066" cy="5767801"/>
          </a:xfrm>
        </p:spPr>
      </p:pic>
    </p:spTree>
    <p:extLst>
      <p:ext uri="{BB962C8B-B14F-4D97-AF65-F5344CB8AC3E}">
        <p14:creationId xmlns:p14="http://schemas.microsoft.com/office/powerpoint/2010/main" val="2683958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6" y="135515"/>
            <a:ext cx="8836567" cy="6715792"/>
          </a:xfrm>
        </p:spPr>
      </p:pic>
    </p:spTree>
    <p:extLst>
      <p:ext uri="{BB962C8B-B14F-4D97-AF65-F5344CB8AC3E}">
        <p14:creationId xmlns:p14="http://schemas.microsoft.com/office/powerpoint/2010/main" val="2793620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Kaikilla oli lähes samanlainen vaatetus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196752"/>
            <a:ext cx="3076300" cy="2304256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191401" cy="360252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573016"/>
            <a:ext cx="3264738" cy="3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kiin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0002"/>
            <a:ext cx="7344816" cy="6767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Kiinan uskonnot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Buddhalaisuus; kärsimys, elämän varjopuolet ja kuoleman kohtaaminen</a:t>
            </a:r>
          </a:p>
          <a:p>
            <a:r>
              <a:rPr lang="fi-FI" dirty="0"/>
              <a:t>Taolaisuus; onni, tasapaino ja elämän valoisat puolet</a:t>
            </a:r>
          </a:p>
          <a:p>
            <a:r>
              <a:rPr lang="fi-FI" dirty="0"/>
              <a:t>Kungfutselaisuus; yhteiskunnallinen elämä, moraali ja hyvät tavat</a:t>
            </a:r>
          </a:p>
        </p:txBody>
      </p:sp>
      <p:pic>
        <p:nvPicPr>
          <p:cNvPr id="4" name="Kuva 3" descr="Chinese-dra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93225"/>
            <a:ext cx="3672408" cy="2162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Taolaisuus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jinj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284984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Taolaisuuden levinneisyys</a:t>
            </a:r>
          </a:p>
        </p:txBody>
      </p:sp>
      <p:pic>
        <p:nvPicPr>
          <p:cNvPr id="4" name="Sisällön paikkamerkki 3" descr="taolaisuuskart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8123646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fi-FI" dirty="0"/>
              <a:t>Taolaisia on noin 20-50 milj.</a:t>
            </a:r>
          </a:p>
          <a:p>
            <a:r>
              <a:rPr lang="fi-FI" dirty="0"/>
              <a:t>Taolaisuus on perustettu n. 300 </a:t>
            </a:r>
            <a:r>
              <a:rPr lang="fi-FI" dirty="0" err="1"/>
              <a:t>eKr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 descr="316px-Confucious_temple_Nagasa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5974263" cy="453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418</Words>
  <Application>Microsoft Office PowerPoint</Application>
  <PresentationFormat>Näytössä katseltava diaesitys (4:3)</PresentationFormat>
  <Paragraphs>95</Paragraphs>
  <Slides>48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48</vt:i4>
      </vt:variant>
    </vt:vector>
  </HeadingPairs>
  <TitlesOfParts>
    <vt:vector size="52" baseType="lpstr">
      <vt:lpstr>ＭＳ Ｐゴシック</vt:lpstr>
      <vt:lpstr>Arial</vt:lpstr>
      <vt:lpstr>Calibri</vt:lpstr>
      <vt:lpstr>Office-teema</vt:lpstr>
      <vt:lpstr>2. Jakso; Kiina</vt:lpstr>
      <vt:lpstr>PowerPoint-esitys</vt:lpstr>
      <vt:lpstr>PowerPoint-esitys</vt:lpstr>
      <vt:lpstr>PowerPoint-esitys</vt:lpstr>
      <vt:lpstr>PowerPoint-esitys</vt:lpstr>
      <vt:lpstr>Kiinan uskonnot</vt:lpstr>
      <vt:lpstr>Taolaisuus</vt:lpstr>
      <vt:lpstr>Taolaisuuden levinneisyys</vt:lpstr>
      <vt:lpstr>PowerPoint-esitys</vt:lpstr>
      <vt:lpstr>Tao</vt:lpstr>
      <vt:lpstr>Jin-Jang</vt:lpstr>
      <vt:lpstr>Laotse</vt:lpstr>
      <vt:lpstr>PowerPoint-esitys</vt:lpstr>
      <vt:lpstr>Taolaiset jumalat</vt:lpstr>
      <vt:lpstr>PowerPoint-esitys</vt:lpstr>
      <vt:lpstr>PowerPoint-esitys</vt:lpstr>
      <vt:lpstr>Kungfutselaisuus</vt:lpstr>
      <vt:lpstr>levinnäisyys</vt:lpstr>
      <vt:lpstr>Kungfutse (551-479eaa.)</vt:lpstr>
      <vt:lpstr>PowerPoint-esitys</vt:lpstr>
      <vt:lpstr>Kungfutsen kultainen sääntö </vt:lpstr>
      <vt:lpstr>Taivas</vt:lpstr>
      <vt:lpstr>Tao </vt:lpstr>
      <vt:lpstr>Hyveellisen elämän edellytykset</vt:lpstr>
      <vt:lpstr>Yhteiskunnallinen perusta</vt:lpstr>
      <vt:lpstr>PowerPoint-esitys</vt:lpstr>
      <vt:lpstr>PowerPoint-esitys</vt:lpstr>
      <vt:lpstr>Tiibetin buddhalaisuus</vt:lpstr>
      <vt:lpstr>Vajrayana - timanttipolku</vt:lpstr>
      <vt:lpstr>Lama -opettaja</vt:lpstr>
      <vt:lpstr>PowerPoint-esitys</vt:lpstr>
      <vt:lpstr>PowerPoint-esitys</vt:lpstr>
      <vt:lpstr>Pahat henget karkoitetaan äänekkäillä seremonioilla</vt:lpstr>
      <vt:lpstr>PowerPoint-esitys</vt:lpstr>
      <vt:lpstr>Rukous</vt:lpstr>
      <vt:lpstr>PowerPoint-esitys</vt:lpstr>
      <vt:lpstr>PowerPoint-esitys</vt:lpstr>
      <vt:lpstr>Dalai Lama</vt:lpstr>
      <vt:lpstr>Maolaisuus</vt:lpstr>
      <vt:lpstr>Mao Zedong (1893-1976)</vt:lpstr>
      <vt:lpstr>Jumalapatsas Maosta</vt:lpstr>
      <vt:lpstr>Propagandakuvia</vt:lpstr>
      <vt:lpstr>”Suuri opettaja, Suuri johtaja, Suuri ylikomentaja, Suuri ruorimies” (伟大导师，伟大领袖，伟大统帅，伟大舵手)</vt:lpstr>
      <vt:lpstr>PowerPoint-esitys</vt:lpstr>
      <vt:lpstr>Maon punainen kirja</vt:lpstr>
      <vt:lpstr>Mao pelasti Kiinan oppiumilta</vt:lpstr>
      <vt:lpstr>PowerPoint-esitys</vt:lpstr>
      <vt:lpstr>Kaikilla oli lähes samanlainen vaatetus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Taolaisuus</dc:title>
  <dc:creator>Iskä</dc:creator>
  <cp:lastModifiedBy>yaoppilas</cp:lastModifiedBy>
  <cp:revision>23</cp:revision>
  <dcterms:created xsi:type="dcterms:W3CDTF">2016-09-07T17:14:22Z</dcterms:created>
  <dcterms:modified xsi:type="dcterms:W3CDTF">2016-11-02T07:21:06Z</dcterms:modified>
</cp:coreProperties>
</file>