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76" r:id="rId8"/>
    <p:sldId id="277" r:id="rId9"/>
    <p:sldId id="261" r:id="rId10"/>
    <p:sldId id="262" r:id="rId11"/>
    <p:sldId id="263" r:id="rId12"/>
    <p:sldId id="265" r:id="rId13"/>
    <p:sldId id="267" r:id="rId14"/>
    <p:sldId id="266" r:id="rId15"/>
    <p:sldId id="268" r:id="rId16"/>
    <p:sldId id="269" r:id="rId17"/>
    <p:sldId id="278" r:id="rId18"/>
    <p:sldId id="274" r:id="rId19"/>
    <p:sldId id="264" r:id="rId20"/>
    <p:sldId id="279" r:id="rId21"/>
    <p:sldId id="270" r:id="rId22"/>
    <p:sldId id="271" r:id="rId23"/>
    <p:sldId id="280" r:id="rId24"/>
    <p:sldId id="272" r:id="rId25"/>
    <p:sldId id="273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994-27FE-4864-B793-6E96A31B2FC5}" type="datetimeFigureOut">
              <a:rPr lang="fi-FI" smtClean="0"/>
              <a:pPr/>
              <a:t>17.11.2016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5953-57D8-4A0D-920E-190B42735A5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634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994-27FE-4864-B793-6E96A31B2FC5}" type="datetimeFigureOut">
              <a:rPr lang="fi-FI" smtClean="0"/>
              <a:pPr/>
              <a:t>17.11.2016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5953-57D8-4A0D-920E-190B42735A5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384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994-27FE-4864-B793-6E96A31B2FC5}" type="datetimeFigureOut">
              <a:rPr lang="fi-FI" smtClean="0"/>
              <a:pPr/>
              <a:t>17.11.2016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5953-57D8-4A0D-920E-190B42735A5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072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994-27FE-4864-B793-6E96A31B2FC5}" type="datetimeFigureOut">
              <a:rPr lang="fi-FI" smtClean="0"/>
              <a:pPr/>
              <a:t>17.11.2016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5953-57D8-4A0D-920E-190B42735A5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13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994-27FE-4864-B793-6E96A31B2FC5}" type="datetimeFigureOut">
              <a:rPr lang="fi-FI" smtClean="0"/>
              <a:pPr/>
              <a:t>17.11.2016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5953-57D8-4A0D-920E-190B42735A5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97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994-27FE-4864-B793-6E96A31B2FC5}" type="datetimeFigureOut">
              <a:rPr lang="fi-FI" smtClean="0"/>
              <a:pPr/>
              <a:t>17.11.2016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5953-57D8-4A0D-920E-190B42735A5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78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994-27FE-4864-B793-6E96A31B2FC5}" type="datetimeFigureOut">
              <a:rPr lang="fi-FI" smtClean="0"/>
              <a:pPr/>
              <a:t>17.11.2016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5953-57D8-4A0D-920E-190B42735A5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32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994-27FE-4864-B793-6E96A31B2FC5}" type="datetimeFigureOut">
              <a:rPr lang="fi-FI" smtClean="0"/>
              <a:pPr/>
              <a:t>17.11.2016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5953-57D8-4A0D-920E-190B42735A5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357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994-27FE-4864-B793-6E96A31B2FC5}" type="datetimeFigureOut">
              <a:rPr lang="fi-FI" smtClean="0"/>
              <a:pPr/>
              <a:t>17.11.2016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5953-57D8-4A0D-920E-190B42735A5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03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994-27FE-4864-B793-6E96A31B2FC5}" type="datetimeFigureOut">
              <a:rPr lang="fi-FI" smtClean="0"/>
              <a:pPr/>
              <a:t>17.11.2016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5953-57D8-4A0D-920E-190B42735A5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937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994-27FE-4864-B793-6E96A31B2FC5}" type="datetimeFigureOut">
              <a:rPr lang="fi-FI" smtClean="0"/>
              <a:pPr/>
              <a:t>17.11.2016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5953-57D8-4A0D-920E-190B42735A5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27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58994-27FE-4864-B793-6E96A31B2FC5}" type="datetimeFigureOut">
              <a:rPr lang="fi-FI" smtClean="0"/>
              <a:pPr/>
              <a:t>17.11.2016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15953-57D8-4A0D-920E-190B42735A5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916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world-war-ii/world-war-ii-history/videos/kamikaze-pilot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0787"/>
          </a:xfrm>
        </p:spPr>
        <p:txBody>
          <a:bodyPr/>
          <a:lstStyle/>
          <a:p>
            <a:r>
              <a:rPr lang="fi-FI" dirty="0"/>
              <a:t>Šintolaisuus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i-FI" dirty="0"/>
              <a:t>Japanin kansallinen uskonto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7" y="2655278"/>
            <a:ext cx="6907823" cy="400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82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80767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Kamikaze, itsemurhapommittaja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009" y="242215"/>
            <a:ext cx="3190874" cy="1890484"/>
          </a:xfrm>
          <a:prstGeom prst="rect">
            <a:avLst/>
          </a:prstGeom>
        </p:spPr>
      </p:pic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838200" y="1010653"/>
            <a:ext cx="10515600" cy="5166310"/>
          </a:xfrm>
        </p:spPr>
        <p:txBody>
          <a:bodyPr/>
          <a:lstStyle/>
          <a:p>
            <a:r>
              <a:rPr lang="fi-FI" dirty="0" smtClean="0"/>
              <a:t>Kamikaze-lentäjät taistelivat II maailmansodassa</a:t>
            </a:r>
          </a:p>
          <a:p>
            <a:r>
              <a:rPr lang="fi-FI" dirty="0" smtClean="0"/>
              <a:t>Kamikaze – </a:t>
            </a:r>
            <a:r>
              <a:rPr lang="fi-FI" dirty="0" smtClean="0">
                <a:hlinkClick r:id="rId3"/>
              </a:rPr>
              <a:t>jumalten tuuli</a:t>
            </a:r>
            <a:endParaRPr lang="fi-FI" dirty="0"/>
          </a:p>
        </p:txBody>
      </p:sp>
      <p:pic>
        <p:nvPicPr>
          <p:cNvPr id="9" name="Kuva 8" descr="_73205991_kamikaze-att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7715" y="2200275"/>
            <a:ext cx="5943600" cy="4657725"/>
          </a:xfrm>
          <a:prstGeom prst="rect">
            <a:avLst/>
          </a:prstGeom>
        </p:spPr>
      </p:pic>
      <p:pic>
        <p:nvPicPr>
          <p:cNvPr id="10" name="Kuva 9" descr="k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53183"/>
            <a:ext cx="5771056" cy="32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Šintopappi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Valtion virkamies</a:t>
            </a:r>
          </a:p>
          <a:p>
            <a:r>
              <a:rPr lang="fi-FI" dirty="0" smtClean="0"/>
              <a:t>Hoitaa temppelissä papin työn</a:t>
            </a:r>
            <a:endParaRPr lang="fi-FI" dirty="0"/>
          </a:p>
        </p:txBody>
      </p:sp>
      <p:pic>
        <p:nvPicPr>
          <p:cNvPr id="7" name="Kuva 6" descr="Kannushi_and_miko_at_the_Meiji_Shrine,_Tok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0964" y="3025800"/>
            <a:ext cx="5748299" cy="3832200"/>
          </a:xfrm>
          <a:prstGeom prst="rect">
            <a:avLst/>
          </a:prstGeom>
        </p:spPr>
      </p:pic>
      <p:pic>
        <p:nvPicPr>
          <p:cNvPr id="8" name="Kuva 7" descr="4_5_2_ShintoistPri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1611" y="0"/>
            <a:ext cx="4720389" cy="660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7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Šintopyhäkkö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Pyhäkössä papit toimittavat palvonta rituaalit</a:t>
            </a:r>
          </a:p>
          <a:p>
            <a:r>
              <a:rPr lang="fi-FI" dirty="0"/>
              <a:t>Papit pitävät yhteyttä Kameihin</a:t>
            </a:r>
          </a:p>
          <a:p>
            <a:r>
              <a:rPr lang="fi-FI" dirty="0"/>
              <a:t>Juhlat liittyvät pyhäkköihin</a:t>
            </a:r>
          </a:p>
          <a:p>
            <a:r>
              <a:rPr lang="fi-FI" dirty="0"/>
              <a:t>Ihmiselämän riitit vietetään pyhäkössä;</a:t>
            </a:r>
          </a:p>
          <a:p>
            <a:pPr marL="0" indent="0">
              <a:buNone/>
            </a:pPr>
            <a:r>
              <a:rPr lang="fi-FI" dirty="0"/>
              <a:t>Syntymä, avioliitto</a:t>
            </a:r>
          </a:p>
          <a:p>
            <a:r>
              <a:rPr lang="fi-FI" dirty="0"/>
              <a:t>Arki todellisuuden – profaanin erottaa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err="1"/>
              <a:t>Torii</a:t>
            </a:r>
            <a:r>
              <a:rPr lang="fi-FI" dirty="0"/>
              <a:t> pyhäkön edessä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50" y="295274"/>
            <a:ext cx="3481387" cy="618913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4829174"/>
            <a:ext cx="25019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82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Temppelissä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Vesiallas on rituaalia varten</a:t>
            </a:r>
          </a:p>
          <a:p>
            <a:r>
              <a:rPr lang="fi-FI" dirty="0" smtClean="0"/>
              <a:t>Peseytyminen </a:t>
            </a:r>
            <a:r>
              <a:rPr lang="fi-FI" dirty="0"/>
              <a:t>on </a:t>
            </a:r>
            <a:r>
              <a:rPr lang="fi-FI" dirty="0" smtClean="0"/>
              <a:t>tärkeää</a:t>
            </a:r>
          </a:p>
          <a:p>
            <a:r>
              <a:rPr lang="fi-FI" dirty="0" smtClean="0"/>
              <a:t>Puhtaus keskeistä kulttuurissa</a:t>
            </a:r>
            <a:endParaRPr lang="fi-FI" dirty="0"/>
          </a:p>
          <a:p>
            <a:r>
              <a:rPr lang="fi-FI" dirty="0"/>
              <a:t>Miko auttaa pappia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75" y="647700"/>
            <a:ext cx="4318000" cy="295275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06" y="983832"/>
            <a:ext cx="2095500" cy="488632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3" y="3913377"/>
            <a:ext cx="2234440" cy="3128216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038" y="3883025"/>
            <a:ext cx="3613150" cy="27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46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Kami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Kami</a:t>
            </a:r>
            <a:r>
              <a:rPr lang="fi-FI" dirty="0"/>
              <a:t> on </a:t>
            </a:r>
            <a:r>
              <a:rPr lang="fi-FI" dirty="0" smtClean="0"/>
              <a:t>pyhä, yliluonnollinen voima,</a:t>
            </a:r>
          </a:p>
          <a:p>
            <a:pPr>
              <a:buNone/>
            </a:pPr>
            <a:r>
              <a:rPr lang="fi-FI" dirty="0" smtClean="0"/>
              <a:t>jumaluus ja henki, jota japanilaiset </a:t>
            </a:r>
          </a:p>
          <a:p>
            <a:pPr>
              <a:buNone/>
            </a:pPr>
            <a:r>
              <a:rPr lang="fi-FI" dirty="0" smtClean="0"/>
              <a:t>kunnioittavat</a:t>
            </a:r>
            <a:endParaRPr lang="fi-FI" dirty="0"/>
          </a:p>
          <a:p>
            <a:r>
              <a:rPr lang="fi-FI" dirty="0" err="1"/>
              <a:t>Kami</a:t>
            </a:r>
            <a:r>
              <a:rPr lang="fi-FI" dirty="0"/>
              <a:t> voi olla luonnossa oleva puu,</a:t>
            </a:r>
          </a:p>
          <a:p>
            <a:pPr marL="0" indent="0">
              <a:buNone/>
            </a:pPr>
            <a:r>
              <a:rPr lang="fi-FI" dirty="0"/>
              <a:t>Kivi, vuori (Fuji) ym.</a:t>
            </a:r>
          </a:p>
          <a:p>
            <a:r>
              <a:rPr lang="fi-FI" dirty="0" smtClean="0"/>
              <a:t>Arvostetut ihmiset tai esi-isät ylenevät</a:t>
            </a:r>
          </a:p>
          <a:p>
            <a:pPr>
              <a:buNone/>
            </a:pPr>
            <a:r>
              <a:rPr lang="fi-FI" dirty="0" err="1" smtClean="0"/>
              <a:t>Kamiksi</a:t>
            </a:r>
            <a:r>
              <a:rPr lang="fi-FI" dirty="0" smtClean="0"/>
              <a:t>, kun ovat olleet kuolleina 33vuotta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88" y="4200524"/>
            <a:ext cx="3674411" cy="226377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47" y="2479923"/>
            <a:ext cx="4934953" cy="220016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15" y="197728"/>
            <a:ext cx="46482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3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Juhlat eli </a:t>
            </a:r>
            <a:r>
              <a:rPr lang="fi-FI" dirty="0" err="1"/>
              <a:t>matsurit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Joka kylän pyhäkössä omat juhlat</a:t>
            </a:r>
          </a:p>
          <a:p>
            <a:pPr marL="0" indent="0">
              <a:buNone/>
            </a:pPr>
            <a:r>
              <a:rPr lang="fi-FI" dirty="0" err="1"/>
              <a:t>Kamin</a:t>
            </a:r>
            <a:r>
              <a:rPr lang="fi-FI" dirty="0"/>
              <a:t> </a:t>
            </a:r>
            <a:r>
              <a:rPr lang="fi-FI" dirty="0" smtClean="0"/>
              <a:t>kunniaksi</a:t>
            </a:r>
          </a:p>
          <a:p>
            <a:pPr marL="0" indent="0"/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50" y="2989040"/>
            <a:ext cx="2876550" cy="386895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100"/>
            <a:ext cx="4953000" cy="37338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71954"/>
            <a:ext cx="3604260" cy="2849618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3711936"/>
            <a:ext cx="4114800" cy="297699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90" y="339865"/>
            <a:ext cx="164084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Syntymä ja avioliitto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Synnytyksen jälkeen käydään </a:t>
            </a:r>
          </a:p>
          <a:p>
            <a:pPr marL="0" indent="0">
              <a:buNone/>
            </a:pPr>
            <a:r>
              <a:rPr lang="fi-FI" dirty="0"/>
              <a:t>Temppelissä puhdistautumassa</a:t>
            </a:r>
          </a:p>
          <a:p>
            <a:r>
              <a:rPr lang="fi-FI" dirty="0"/>
              <a:t>Pappi vihkii avioon</a:t>
            </a:r>
          </a:p>
          <a:p>
            <a:r>
              <a:rPr lang="fi-FI" dirty="0"/>
              <a:t>Hautaus ei kuulu papin tehtäviin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72" y="365125"/>
            <a:ext cx="5736782" cy="366395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72" y="4486275"/>
            <a:ext cx="4994910" cy="21717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12432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Puhdas - epäpuhdas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Japanilaisessa kulttuurissa ei ole oikeaa ja väärää</a:t>
            </a:r>
          </a:p>
          <a:p>
            <a:r>
              <a:rPr lang="fi-FI" dirty="0" smtClean="0"/>
              <a:t>Epäpuhtaita ovat sairaudet, kuolema, rikokset</a:t>
            </a:r>
          </a:p>
          <a:p>
            <a:r>
              <a:rPr lang="fi-FI" dirty="0" smtClean="0"/>
              <a:t>Rukouksella, uhreilla ja peseytymisellä lepytetään </a:t>
            </a:r>
            <a:r>
              <a:rPr lang="fi-FI" dirty="0" err="1" smtClean="0"/>
              <a:t>Kameja</a:t>
            </a:r>
            <a:r>
              <a:rPr lang="fi-FI" dirty="0" smtClean="0"/>
              <a:t> ja puhdistaudutaan epäpuhtauksista</a:t>
            </a:r>
            <a:endParaRPr lang="fi-FI" dirty="0"/>
          </a:p>
        </p:txBody>
      </p:sp>
      <p:pic>
        <p:nvPicPr>
          <p:cNvPr id="4" name="Kuva 3" descr="miko-kagami-and-tsukas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0389" y="0"/>
            <a:ext cx="3408947" cy="2842403"/>
          </a:xfrm>
          <a:prstGeom prst="rect">
            <a:avLst/>
          </a:prstGeom>
        </p:spPr>
      </p:pic>
      <p:pic>
        <p:nvPicPr>
          <p:cNvPr id="5" name="Kuva 4" descr="img_5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0073" y="3336759"/>
            <a:ext cx="3521241" cy="3521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Torii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Portti pyhälle </a:t>
            </a:r>
            <a:r>
              <a:rPr lang="fi-FI" dirty="0" smtClean="0"/>
              <a:t>alueelle</a:t>
            </a:r>
          </a:p>
          <a:p>
            <a:r>
              <a:rPr lang="fi-FI" dirty="0" smtClean="0"/>
              <a:t>Pyhä on myös puhdas</a:t>
            </a:r>
          </a:p>
          <a:p>
            <a:r>
              <a:rPr lang="fi-FI" dirty="0" smtClean="0"/>
              <a:t>Arki on epäpuhtautta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74605"/>
            <a:ext cx="5067300" cy="335363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8" y="3467099"/>
            <a:ext cx="4905377" cy="3924301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3428237"/>
            <a:ext cx="4991100" cy="33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Kansan šintolaisuus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Kami</a:t>
            </a:r>
            <a:r>
              <a:rPr lang="fi-FI" dirty="0" smtClean="0"/>
              <a:t> on kaikkialla </a:t>
            </a:r>
            <a:r>
              <a:rPr lang="fi-FI" dirty="0"/>
              <a:t>luonnossa (animismi)</a:t>
            </a:r>
          </a:p>
          <a:p>
            <a:r>
              <a:rPr lang="fi-FI" dirty="0"/>
              <a:t>Vainajien </a:t>
            </a:r>
            <a:r>
              <a:rPr lang="fi-FI" dirty="0" smtClean="0"/>
              <a:t>kunnioittaminen, esi-isistä tulee</a:t>
            </a:r>
          </a:p>
          <a:p>
            <a:pPr>
              <a:buNone/>
            </a:pPr>
            <a:r>
              <a:rPr lang="fi-FI" dirty="0" err="1" smtClean="0"/>
              <a:t>kameja</a:t>
            </a:r>
            <a:endParaRPr lang="fi-FI" dirty="0"/>
          </a:p>
          <a:p>
            <a:r>
              <a:rPr lang="fi-FI" dirty="0"/>
              <a:t>Yhteisölliset juhlapäivät</a:t>
            </a:r>
          </a:p>
          <a:p>
            <a:r>
              <a:rPr lang="fi-FI" dirty="0"/>
              <a:t>Pyhillä paikoilla vieraileminen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12308"/>
            <a:ext cx="6007278" cy="346399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81" y="324048"/>
            <a:ext cx="4099919" cy="27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Japanin etninen uskonto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Uskonto on kirjoittamaton ja rajoittuu vain Japaniin</a:t>
            </a:r>
          </a:p>
          <a:p>
            <a:r>
              <a:rPr lang="fi-FI" dirty="0"/>
              <a:t>N. 2000 vuotta vanha uskonto,</a:t>
            </a:r>
          </a:p>
          <a:p>
            <a:pPr marL="0" indent="0">
              <a:buNone/>
            </a:pPr>
            <a:r>
              <a:rPr lang="fi-FI" dirty="0"/>
              <a:t>Varhaisin muoto 4000 vanha</a:t>
            </a:r>
          </a:p>
          <a:p>
            <a:r>
              <a:rPr lang="fi-FI" dirty="0" err="1" smtClean="0"/>
              <a:t>shen-tao</a:t>
            </a:r>
            <a:r>
              <a:rPr lang="fi-FI" dirty="0" smtClean="0"/>
              <a:t> (kiina)</a:t>
            </a:r>
          </a:p>
          <a:p>
            <a:r>
              <a:rPr lang="fi-FI" dirty="0" err="1" smtClean="0"/>
              <a:t>Kaminomichi</a:t>
            </a:r>
            <a:r>
              <a:rPr lang="fi-FI" dirty="0" smtClean="0"/>
              <a:t> (japani)-jumalten tie</a:t>
            </a:r>
          </a:p>
          <a:p>
            <a:r>
              <a:rPr lang="fi-FI" dirty="0" smtClean="0"/>
              <a:t>Japanin kansallinen uskonto 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01671"/>
            <a:ext cx="5596736" cy="37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82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Hinamatsuri-nukkejuhla</a:t>
            </a:r>
            <a:r>
              <a:rPr lang="fi-FI" dirty="0" smtClean="0"/>
              <a:t> ja tyttöjuhla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3. </a:t>
            </a:r>
            <a:r>
              <a:rPr lang="fi-FI" smtClean="0"/>
              <a:t>maaliskuuta </a:t>
            </a:r>
            <a:r>
              <a:rPr lang="fi-FI" smtClean="0"/>
              <a:t>keisariperheen nuket </a:t>
            </a:r>
            <a:r>
              <a:rPr lang="fi-FI" dirty="0" smtClean="0"/>
              <a:t>laitetaan alttarille</a:t>
            </a:r>
          </a:p>
          <a:p>
            <a:r>
              <a:rPr lang="fi-FI" dirty="0" smtClean="0"/>
              <a:t>Nuket vievät pahat henget mukanaan</a:t>
            </a:r>
            <a:endParaRPr lang="fi-FI" dirty="0"/>
          </a:p>
        </p:txBody>
      </p:sp>
      <p:pic>
        <p:nvPicPr>
          <p:cNvPr id="6" name="Kuva 5" descr="hinamatsuri_500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298" y="3173830"/>
            <a:ext cx="4762500" cy="3181350"/>
          </a:xfrm>
          <a:prstGeom prst="rect">
            <a:avLst/>
          </a:prstGeom>
        </p:spPr>
      </p:pic>
      <p:pic>
        <p:nvPicPr>
          <p:cNvPr id="7" name="Kuva 6" descr="hinamatsuri_jmettraux-300x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4628" y="3164305"/>
            <a:ext cx="4488209" cy="3141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Sumopaini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Ottelu on osa šintouskonnon historiaa</a:t>
            </a:r>
          </a:p>
          <a:p>
            <a:r>
              <a:rPr lang="fi-FI" dirty="0"/>
              <a:t>Kuuluu sadonkorjuu- ja hedelmällisyys-</a:t>
            </a:r>
          </a:p>
          <a:p>
            <a:pPr marL="0" indent="0">
              <a:buNone/>
            </a:pPr>
            <a:r>
              <a:rPr lang="fi-FI" dirty="0"/>
              <a:t>riitteihin sekä esi-isien palvontaan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58" y="1825625"/>
            <a:ext cx="5268784" cy="4386263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14" y="3397683"/>
            <a:ext cx="4209786" cy="34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Samurait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Samurait olivat 700-luvulta lähtien</a:t>
            </a:r>
          </a:p>
          <a:p>
            <a:pPr>
              <a:buNone/>
            </a:pPr>
            <a:r>
              <a:rPr lang="fi-FI" dirty="0" smtClean="0"/>
              <a:t> soturiluokka Japanissa</a:t>
            </a:r>
          </a:p>
          <a:p>
            <a:r>
              <a:rPr lang="fi-FI" dirty="0" smtClean="0"/>
              <a:t>Samurai oli </a:t>
            </a:r>
            <a:r>
              <a:rPr lang="fi-FI" dirty="0" err="1" smtClean="0"/>
              <a:t>sintolainentaistelija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7" name="Kuva 6" descr="Samur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8441" y="0"/>
            <a:ext cx="4988740" cy="6858000"/>
          </a:xfrm>
          <a:prstGeom prst="rect">
            <a:avLst/>
          </a:prstGeom>
        </p:spPr>
      </p:pic>
      <p:pic>
        <p:nvPicPr>
          <p:cNvPr id="8" name="Kuva 7" descr="Samurai_on_horseback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621" y="3298897"/>
            <a:ext cx="2232739" cy="33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55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Geisha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Geisha oli alun perin taistelijoiden viihdyttäjä</a:t>
            </a:r>
          </a:p>
          <a:p>
            <a:r>
              <a:rPr lang="fi-FI" dirty="0" smtClean="0"/>
              <a:t>Geisha on teehuoneen emäntä ja </a:t>
            </a:r>
            <a:r>
              <a:rPr lang="fi-FI" dirty="0" err="1" smtClean="0"/>
              <a:t>monitaitaja</a:t>
            </a:r>
            <a:endParaRPr lang="fi-FI" dirty="0"/>
          </a:p>
        </p:txBody>
      </p:sp>
      <p:pic>
        <p:nvPicPr>
          <p:cNvPr id="4" name="Kuva 3" descr="geish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3405" y="300789"/>
            <a:ext cx="4467037" cy="6328611"/>
          </a:xfrm>
          <a:prstGeom prst="rect">
            <a:avLst/>
          </a:prstGeom>
        </p:spPr>
      </p:pic>
      <p:pic>
        <p:nvPicPr>
          <p:cNvPr id="5" name="Kuva 4" descr="piel-perfecta-secretos-antiguas-egipcias-dios-L-kuR4A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840" y="2916676"/>
            <a:ext cx="3373855" cy="3652565"/>
          </a:xfrm>
          <a:prstGeom prst="rect">
            <a:avLst/>
          </a:prstGeom>
        </p:spPr>
      </p:pic>
      <p:pic>
        <p:nvPicPr>
          <p:cNvPr id="8" name="Kuva 7" descr="18260815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7442" y="3036368"/>
            <a:ext cx="4879490" cy="382163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Šinto sarjakuvissa</a:t>
            </a:r>
            <a:br>
              <a:rPr lang="fi-FI" dirty="0"/>
            </a:br>
            <a:r>
              <a:rPr lang="fi-FI" dirty="0"/>
              <a:t>Animismin keskellä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39" y="1622885"/>
            <a:ext cx="945630" cy="2205038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4" y="238125"/>
            <a:ext cx="4181476" cy="244093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10" y="3282804"/>
            <a:ext cx="6013613" cy="346089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3752849"/>
            <a:ext cx="5624869" cy="323676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18" y="1650761"/>
            <a:ext cx="2742134" cy="20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63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57" y="177800"/>
            <a:ext cx="6306286" cy="4351338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87" y="-227811"/>
            <a:ext cx="4254968" cy="373148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754" y="3503675"/>
            <a:ext cx="2289048" cy="324002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37" y="2967893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3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Šintolaisuuden levinneisyys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4" y="1419225"/>
            <a:ext cx="11197011" cy="5687370"/>
          </a:xfrm>
        </p:spPr>
      </p:pic>
    </p:spTree>
    <p:extLst>
      <p:ext uri="{BB962C8B-B14F-4D97-AF65-F5344CB8AC3E}">
        <p14:creationId xmlns:p14="http://schemas.microsoft.com/office/powerpoint/2010/main" val="41378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 šintolaisuus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Amaterasu</a:t>
            </a:r>
            <a:r>
              <a:rPr lang="fi-FI" dirty="0"/>
              <a:t>, keisarien äitijumalatar</a:t>
            </a:r>
          </a:p>
          <a:p>
            <a:r>
              <a:rPr lang="fi-FI" dirty="0"/>
              <a:t>Keisarin palvonta </a:t>
            </a:r>
            <a:r>
              <a:rPr lang="fi-FI" dirty="0" smtClean="0"/>
              <a:t>jumalana</a:t>
            </a:r>
          </a:p>
          <a:p>
            <a:pPr>
              <a:buNone/>
            </a:pPr>
            <a:r>
              <a:rPr lang="fi-FI" dirty="0" smtClean="0"/>
              <a:t> vuoteen 1945 asti</a:t>
            </a:r>
            <a:endParaRPr lang="fi-FI" dirty="0"/>
          </a:p>
          <a:p>
            <a:r>
              <a:rPr lang="fi-FI" dirty="0"/>
              <a:t>Sodassa palvonta korostui – </a:t>
            </a:r>
          </a:p>
          <a:p>
            <a:pPr marL="0" indent="0">
              <a:buNone/>
            </a:pPr>
            <a:r>
              <a:rPr lang="fi-FI" dirty="0"/>
              <a:t>Kamikaze (jumalten tuuli)</a:t>
            </a:r>
          </a:p>
          <a:p>
            <a:r>
              <a:rPr lang="fi-FI" dirty="0"/>
              <a:t>Papit olivat valtion </a:t>
            </a:r>
            <a:r>
              <a:rPr lang="fi-FI" dirty="0" smtClean="0"/>
              <a:t>virkamiehiä</a:t>
            </a:r>
          </a:p>
          <a:p>
            <a:r>
              <a:rPr lang="fi-FI" dirty="0" smtClean="0"/>
              <a:t>Jumalia 8 miljoona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748" y="1352550"/>
            <a:ext cx="6081252" cy="53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1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Luojajumala </a:t>
            </a:r>
            <a:r>
              <a:rPr lang="fi-FI" dirty="0" err="1" smtClean="0"/>
              <a:t>Izanaki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Izanaki</a:t>
            </a:r>
            <a:r>
              <a:rPr lang="fi-FI" dirty="0" smtClean="0"/>
              <a:t> ja hänen puolisonsa </a:t>
            </a:r>
            <a:r>
              <a:rPr lang="fi-FI" dirty="0" err="1" smtClean="0"/>
              <a:t>Izanami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 synnyttivät monia saaria, jumaluuksia</a:t>
            </a:r>
          </a:p>
          <a:p>
            <a:pPr>
              <a:buNone/>
            </a:pPr>
            <a:r>
              <a:rPr lang="fi-FI" dirty="0" smtClean="0"/>
              <a:t> ja japanilaisten esi-isiä</a:t>
            </a:r>
          </a:p>
          <a:p>
            <a:r>
              <a:rPr lang="fi-FI" dirty="0" err="1" smtClean="0"/>
              <a:t>Izanakin</a:t>
            </a:r>
            <a:r>
              <a:rPr lang="fi-FI" dirty="0" smtClean="0"/>
              <a:t> silmistä syntyivät </a:t>
            </a:r>
            <a:r>
              <a:rPr lang="fi-FI" dirty="0" err="1" smtClean="0"/>
              <a:t>Amaterasu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 auringonjumalatar ja kuunjumala </a:t>
            </a:r>
            <a:r>
              <a:rPr lang="fi-FI" dirty="0" err="1" smtClean="0"/>
              <a:t>Tsukuyomi</a:t>
            </a:r>
            <a:endParaRPr lang="fi-FI" dirty="0" smtClean="0"/>
          </a:p>
          <a:p>
            <a:r>
              <a:rPr lang="fi-FI" dirty="0" err="1" smtClean="0"/>
              <a:t>Izanakin</a:t>
            </a:r>
            <a:r>
              <a:rPr lang="fi-FI" dirty="0" smtClean="0"/>
              <a:t> nenästä syntyi myrskyn ja </a:t>
            </a:r>
          </a:p>
          <a:p>
            <a:pPr>
              <a:buNone/>
            </a:pPr>
            <a:r>
              <a:rPr lang="fi-FI" dirty="0" smtClean="0"/>
              <a:t>meren jumala </a:t>
            </a:r>
            <a:r>
              <a:rPr lang="fi-FI" dirty="0" err="1" smtClean="0"/>
              <a:t>Susanoo</a:t>
            </a:r>
            <a:endParaRPr lang="fi-FI" dirty="0"/>
          </a:p>
        </p:txBody>
      </p:sp>
      <p:pic>
        <p:nvPicPr>
          <p:cNvPr id="4" name="Kuva 3" descr="250px-Kobayashi_Izanami_and_izana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8442" y="175856"/>
            <a:ext cx="2943725" cy="6499745"/>
          </a:xfrm>
          <a:prstGeom prst="rect">
            <a:avLst/>
          </a:prstGeom>
        </p:spPr>
      </p:pic>
      <p:pic>
        <p:nvPicPr>
          <p:cNvPr id="5" name="Kuva 4" descr="myths_toppic_jap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4881" y="5390148"/>
            <a:ext cx="3600113" cy="12931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Amaterasu</a:t>
            </a:r>
            <a:r>
              <a:rPr lang="fi-FI" dirty="0" smtClean="0"/>
              <a:t> </a:t>
            </a:r>
            <a:r>
              <a:rPr lang="fi-FI" dirty="0" err="1" smtClean="0"/>
              <a:t>omikami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74" y="2791327"/>
            <a:ext cx="3349943" cy="1896194"/>
          </a:xfrm>
          <a:prstGeom prst="rect">
            <a:avLst/>
          </a:prstGeom>
        </p:spPr>
      </p:pic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Auringon jumalatar</a:t>
            </a:r>
          </a:p>
          <a:p>
            <a:r>
              <a:rPr lang="fi-FI" dirty="0" smtClean="0"/>
              <a:t>Edustaa arvokkuutta, kauneutta ja rehellisyyttä</a:t>
            </a:r>
            <a:endParaRPr lang="fi-FI" dirty="0"/>
          </a:p>
        </p:txBody>
      </p:sp>
      <p:pic>
        <p:nvPicPr>
          <p:cNvPr id="9" name="Kuva 8" descr="Amaterasu-Picture-lmn67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027" y="589548"/>
            <a:ext cx="4119973" cy="5823284"/>
          </a:xfrm>
          <a:prstGeom prst="rect">
            <a:avLst/>
          </a:prstGeom>
        </p:spPr>
      </p:pic>
      <p:pic>
        <p:nvPicPr>
          <p:cNvPr id="10" name="Kuva 9" descr="japlippu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2776" y="4806365"/>
            <a:ext cx="2314575" cy="1552575"/>
          </a:xfrm>
          <a:prstGeom prst="rect">
            <a:avLst/>
          </a:prstGeom>
        </p:spPr>
      </p:pic>
      <p:pic>
        <p:nvPicPr>
          <p:cNvPr id="11" name="Kuva 10" descr="Amaterasu_cave_cr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15294" y="2975914"/>
            <a:ext cx="2290431" cy="388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r>
              <a:rPr lang="fi-FI" dirty="0" err="1" smtClean="0"/>
              <a:t>Tsukuyomi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Hallitsee kuuta ja yötaivasta</a:t>
            </a:r>
            <a:endParaRPr lang="fi-FI" dirty="0"/>
          </a:p>
        </p:txBody>
      </p:sp>
      <p:pic>
        <p:nvPicPr>
          <p:cNvPr id="4" name="Kuva 3" descr="god_of_moon_by_jollyrose-d72uq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3884" y="1479884"/>
            <a:ext cx="5378116" cy="5378116"/>
          </a:xfrm>
          <a:prstGeom prst="rect">
            <a:avLst/>
          </a:prstGeom>
        </p:spPr>
      </p:pic>
      <p:pic>
        <p:nvPicPr>
          <p:cNvPr id="5" name="Kuva 4" descr="tsukuyom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1487" y="2471594"/>
            <a:ext cx="3619901" cy="40435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Susanoo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Meren ja myrskyn jumala</a:t>
            </a:r>
          </a:p>
          <a:p>
            <a:r>
              <a:rPr lang="fi-FI" dirty="0" err="1" smtClean="0"/>
              <a:t>Susanoo</a:t>
            </a:r>
            <a:r>
              <a:rPr lang="fi-FI" dirty="0" smtClean="0"/>
              <a:t> aiheuttaa </a:t>
            </a:r>
          </a:p>
          <a:p>
            <a:pPr>
              <a:buNone/>
            </a:pPr>
            <a:r>
              <a:rPr lang="fi-FI" dirty="0" smtClean="0"/>
              <a:t>myös maanjäristyksiä</a:t>
            </a:r>
            <a:endParaRPr lang="fi-FI" dirty="0"/>
          </a:p>
        </p:txBody>
      </p:sp>
      <p:pic>
        <p:nvPicPr>
          <p:cNvPr id="4" name="Kuva 3" descr="180px-Dragon_Susanoo_no_mikoto_and_the_water_drag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2147" y="157389"/>
            <a:ext cx="2066625" cy="6532831"/>
          </a:xfrm>
          <a:prstGeom prst="rect">
            <a:avLst/>
          </a:prstGeom>
        </p:spPr>
      </p:pic>
      <p:pic>
        <p:nvPicPr>
          <p:cNvPr id="5" name="Kuva 4" descr="Madara's_perfect_Susano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431" y="2263740"/>
            <a:ext cx="5160732" cy="47867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Keisarijumala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838200" y="1455821"/>
            <a:ext cx="10515600" cy="4721142"/>
          </a:xfrm>
        </p:spPr>
        <p:txBody>
          <a:bodyPr/>
          <a:lstStyle/>
          <a:p>
            <a:r>
              <a:rPr lang="fi-FI" dirty="0" smtClean="0"/>
              <a:t>Keisarien esi-isä </a:t>
            </a:r>
            <a:r>
              <a:rPr lang="fi-FI" dirty="0" err="1" smtClean="0"/>
              <a:t>Jimmu</a:t>
            </a:r>
            <a:r>
              <a:rPr lang="fi-FI" dirty="0" smtClean="0"/>
              <a:t> oli </a:t>
            </a:r>
            <a:r>
              <a:rPr lang="fi-FI" dirty="0" err="1" smtClean="0"/>
              <a:t>Amaterasun</a:t>
            </a:r>
            <a:r>
              <a:rPr lang="fi-FI" dirty="0" smtClean="0"/>
              <a:t> lapsenlapsen perillinen</a:t>
            </a:r>
          </a:p>
          <a:p>
            <a:r>
              <a:rPr lang="fi-FI" dirty="0" smtClean="0"/>
              <a:t>Keisaria pidettiin jumalana</a:t>
            </a:r>
          </a:p>
          <a:p>
            <a:r>
              <a:rPr lang="fi-FI" dirty="0" err="1" smtClean="0"/>
              <a:t>Sintolaisten</a:t>
            </a:r>
            <a:r>
              <a:rPr lang="fi-FI" dirty="0" smtClean="0"/>
              <a:t> ylipappi</a:t>
            </a:r>
            <a:endParaRPr lang="fi-FI" dirty="0"/>
          </a:p>
        </p:txBody>
      </p:sp>
      <p:pic>
        <p:nvPicPr>
          <p:cNvPr id="8" name="Kuva 7" descr="160px-Emperor_Hirohito_coronation_1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2179" y="3017419"/>
            <a:ext cx="2606842" cy="3437773"/>
          </a:xfrm>
          <a:prstGeom prst="rect">
            <a:avLst/>
          </a:prstGeom>
        </p:spPr>
      </p:pic>
      <p:pic>
        <p:nvPicPr>
          <p:cNvPr id="9" name="Kuva 8" descr="Emperor_Taish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4662" y="2478506"/>
            <a:ext cx="2763069" cy="3994483"/>
          </a:xfrm>
          <a:prstGeom prst="rect">
            <a:avLst/>
          </a:prstGeom>
        </p:spPr>
      </p:pic>
      <p:pic>
        <p:nvPicPr>
          <p:cNvPr id="10" name="Kuva 9" descr="emperor-67466_960_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1915" y="2490536"/>
            <a:ext cx="4048226" cy="40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1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384</Words>
  <Application>Microsoft Office PowerPoint</Application>
  <PresentationFormat>Laajakuva</PresentationFormat>
  <Paragraphs>103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Office-teema</vt:lpstr>
      <vt:lpstr>Šintolaisuus</vt:lpstr>
      <vt:lpstr>Japanin etninen uskonto</vt:lpstr>
      <vt:lpstr>Šintolaisuuden levinneisyys</vt:lpstr>
      <vt:lpstr>Valtion šintolaisuus</vt:lpstr>
      <vt:lpstr>Luojajumala Izanaki</vt:lpstr>
      <vt:lpstr>Amaterasu omikami</vt:lpstr>
      <vt:lpstr> Tsukuyomi</vt:lpstr>
      <vt:lpstr>Susanoo</vt:lpstr>
      <vt:lpstr>Keisarijumala</vt:lpstr>
      <vt:lpstr>Kamikaze, itsemurhapommittaja</vt:lpstr>
      <vt:lpstr>Šintopappi</vt:lpstr>
      <vt:lpstr>Šintopyhäkkö</vt:lpstr>
      <vt:lpstr>Temppelissä</vt:lpstr>
      <vt:lpstr>Kami</vt:lpstr>
      <vt:lpstr>Juhlat eli matsurit</vt:lpstr>
      <vt:lpstr>Syntymä ja avioliitto</vt:lpstr>
      <vt:lpstr>Puhdas - epäpuhdas</vt:lpstr>
      <vt:lpstr>Torii</vt:lpstr>
      <vt:lpstr>Kansan šintolaisuus</vt:lpstr>
      <vt:lpstr>Hinamatsuri-nukkejuhla ja tyttöjuhla</vt:lpstr>
      <vt:lpstr>Sumopaini</vt:lpstr>
      <vt:lpstr>Samurait</vt:lpstr>
      <vt:lpstr>Geisha</vt:lpstr>
      <vt:lpstr>Šinto sarjakuvissa Animismin keskellä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Sintolaisuus</dc:title>
  <dc:creator>Jaakko Yrjänä</dc:creator>
  <cp:lastModifiedBy>yaoppilas</cp:lastModifiedBy>
  <cp:revision>38</cp:revision>
  <dcterms:created xsi:type="dcterms:W3CDTF">2016-10-21T15:57:31Z</dcterms:created>
  <dcterms:modified xsi:type="dcterms:W3CDTF">2016-11-17T08:23:11Z</dcterms:modified>
</cp:coreProperties>
</file>