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3" r:id="rId17"/>
    <p:sldId id="280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BCFC7-8A4F-4F67-87E2-BFA8F65AE7CC}" type="datetimeFigureOut">
              <a:rPr lang="fi-FI" smtClean="0"/>
              <a:t>18.1.2017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26B2-9563-4770-BB76-F617D5E39DA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Raamattu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Juutalaisten ja kristittyjen pyhä kirja</a:t>
            </a:r>
            <a:endParaRPr lang="fi-FI" dirty="0"/>
          </a:p>
        </p:txBody>
      </p:sp>
      <p:pic>
        <p:nvPicPr>
          <p:cNvPr id="4" name="Kuva 3" descr="319_tor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04664"/>
            <a:ext cx="3038475" cy="2152650"/>
          </a:xfrm>
          <a:prstGeom prst="rect">
            <a:avLst/>
          </a:prstGeom>
        </p:spPr>
      </p:pic>
      <p:pic>
        <p:nvPicPr>
          <p:cNvPr id="5" name="Kuva 4" descr="holy-bi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363143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Jumala teki liiton Aabrahamin kanssa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Jumala lupasi tehdä Ismailin</a:t>
            </a:r>
          </a:p>
          <a:p>
            <a:pPr>
              <a:buNone/>
            </a:pPr>
            <a:r>
              <a:rPr lang="fi-FI" dirty="0" smtClean="0"/>
              <a:t> jälkeläisistä suuren kansan</a:t>
            </a:r>
          </a:p>
          <a:p>
            <a:r>
              <a:rPr lang="fi-FI" dirty="0" smtClean="0"/>
              <a:t>Jumala otti Iisakin jälkeläiset</a:t>
            </a:r>
          </a:p>
          <a:p>
            <a:pPr>
              <a:buNone/>
            </a:pPr>
            <a:r>
              <a:rPr lang="fi-FI" dirty="0" smtClean="0"/>
              <a:t> omaksi kansakseen</a:t>
            </a:r>
          </a:p>
          <a:p>
            <a:r>
              <a:rPr lang="fi-FI" dirty="0" smtClean="0"/>
              <a:t>Liiton merkkinä oli ympärileikkaus</a:t>
            </a:r>
            <a:endParaRPr lang="fi-FI" dirty="0"/>
          </a:p>
        </p:txBody>
      </p:sp>
      <p:pic>
        <p:nvPicPr>
          <p:cNvPr id="4" name="Kuva 3" descr="en06sep38c_so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0717" y="1371600"/>
            <a:ext cx="2939143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Iisakin uhraaminen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Jumala koetteli Aabrahamia sanoen, mene ja uhraa poikasi</a:t>
            </a:r>
          </a:p>
          <a:p>
            <a:r>
              <a:rPr lang="fi-FI" dirty="0" err="1" smtClean="0"/>
              <a:t>Morian</a:t>
            </a:r>
            <a:r>
              <a:rPr lang="fi-FI" dirty="0" smtClean="0"/>
              <a:t> vuorella enkeli kielsi tappamasta Iisakin</a:t>
            </a:r>
            <a:endParaRPr lang="fi-FI" dirty="0"/>
          </a:p>
        </p:txBody>
      </p:sp>
      <p:pic>
        <p:nvPicPr>
          <p:cNvPr id="4" name="Kuva 3" descr="AbandIsaacandAngel_1199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3150153"/>
            <a:ext cx="1959428" cy="3638006"/>
          </a:xfrm>
          <a:prstGeom prst="rect">
            <a:avLst/>
          </a:prstGeom>
        </p:spPr>
      </p:pic>
      <p:pic>
        <p:nvPicPr>
          <p:cNvPr id="5" name="Kuva 4" descr="abraham-e-isaac-sacrific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6305" y="3273956"/>
            <a:ext cx="2776161" cy="2690948"/>
          </a:xfrm>
          <a:prstGeom prst="rect">
            <a:avLst/>
          </a:prstGeom>
        </p:spPr>
      </p:pic>
      <p:pic>
        <p:nvPicPr>
          <p:cNvPr id="6" name="Kuva 5" descr="009-009-abraham-taking-isaac-to-be-sacrificed-full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507" y="3279032"/>
            <a:ext cx="2029238" cy="3605349"/>
          </a:xfrm>
          <a:prstGeom prst="rect">
            <a:avLst/>
          </a:prstGeom>
        </p:spPr>
      </p:pic>
      <p:pic>
        <p:nvPicPr>
          <p:cNvPr id="7" name="Kuva 6" descr="a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4515" y="3438054"/>
            <a:ext cx="1773079" cy="2914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Iisakin puoliso Rebekka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Aabrahamin palvelija haki </a:t>
            </a:r>
            <a:r>
              <a:rPr lang="fi-FI" dirty="0" err="1" smtClean="0"/>
              <a:t>Haranista</a:t>
            </a:r>
            <a:r>
              <a:rPr lang="fi-FI" dirty="0" smtClean="0"/>
              <a:t> puolisoa Iisakille</a:t>
            </a:r>
          </a:p>
          <a:p>
            <a:r>
              <a:rPr lang="fi-FI" dirty="0" smtClean="0"/>
              <a:t>Rebekka juotti lampaita kaivolla ja antoi vettä palvelijalle</a:t>
            </a:r>
          </a:p>
          <a:p>
            <a:r>
              <a:rPr lang="fi-FI" dirty="0" err="1" smtClean="0"/>
              <a:t>Iisak</a:t>
            </a:r>
            <a:r>
              <a:rPr lang="fi-FI" dirty="0" smtClean="0"/>
              <a:t> tuli vastaan puolisoaan</a:t>
            </a:r>
          </a:p>
          <a:p>
            <a:endParaRPr lang="fi-FI" dirty="0"/>
          </a:p>
        </p:txBody>
      </p:sp>
      <p:pic>
        <p:nvPicPr>
          <p:cNvPr id="4" name="Kuva 3" descr="ab660f47a27b0d4c56cbc07be6398c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8047" y="4221088"/>
            <a:ext cx="1685925" cy="2457707"/>
          </a:xfrm>
          <a:prstGeom prst="rect">
            <a:avLst/>
          </a:prstGeom>
        </p:spPr>
      </p:pic>
      <p:pic>
        <p:nvPicPr>
          <p:cNvPr id="5" name="Kuva 4" descr="rake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89589"/>
            <a:ext cx="1537743" cy="2568411"/>
          </a:xfrm>
          <a:prstGeom prst="rect">
            <a:avLst/>
          </a:prstGeom>
        </p:spPr>
      </p:pic>
      <p:pic>
        <p:nvPicPr>
          <p:cNvPr id="6" name="Kuva 5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293096"/>
            <a:ext cx="3878083" cy="238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 smtClean="0"/>
              <a:t>Eesau</a:t>
            </a:r>
            <a:r>
              <a:rPr lang="fi-FI" dirty="0" smtClean="0"/>
              <a:t> ja Jaakob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Eesau</a:t>
            </a:r>
            <a:r>
              <a:rPr lang="fi-FI" dirty="0" smtClean="0"/>
              <a:t> oli metsästäjä ja</a:t>
            </a:r>
          </a:p>
          <a:p>
            <a:pPr>
              <a:buNone/>
            </a:pPr>
            <a:r>
              <a:rPr lang="fi-FI" dirty="0" smtClean="0"/>
              <a:t> Jaakob lammaspaimen</a:t>
            </a:r>
          </a:p>
          <a:p>
            <a:r>
              <a:rPr lang="fi-FI" dirty="0" err="1" smtClean="0"/>
              <a:t>Eesau</a:t>
            </a:r>
            <a:r>
              <a:rPr lang="fi-FI" dirty="0" smtClean="0"/>
              <a:t> myi esikoisoikeuden</a:t>
            </a:r>
          </a:p>
          <a:p>
            <a:pPr>
              <a:buNone/>
            </a:pPr>
            <a:r>
              <a:rPr lang="fi-FI" dirty="0" smtClean="0"/>
              <a:t> hernekeittokupillisesta</a:t>
            </a:r>
            <a:endParaRPr lang="fi-FI" dirty="0"/>
          </a:p>
        </p:txBody>
      </p:sp>
      <p:pic>
        <p:nvPicPr>
          <p:cNvPr id="4" name="Kuva 3" descr="esauandjaako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780928"/>
            <a:ext cx="3481281" cy="3750500"/>
          </a:xfrm>
          <a:prstGeom prst="rect">
            <a:avLst/>
          </a:prstGeom>
        </p:spPr>
      </p:pic>
      <p:pic>
        <p:nvPicPr>
          <p:cNvPr id="5" name="Kuva 4" descr="lata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293096"/>
            <a:ext cx="4037062" cy="2018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Jaakob saa siunauksen Iisakilta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Jaakob pettää isänsä </a:t>
            </a:r>
            <a:r>
              <a:rPr lang="fi-FI" dirty="0" err="1" smtClean="0"/>
              <a:t>Rebekan</a:t>
            </a:r>
            <a:r>
              <a:rPr lang="fi-FI" dirty="0" smtClean="0"/>
              <a:t> avustamana</a:t>
            </a:r>
          </a:p>
          <a:p>
            <a:r>
              <a:rPr lang="fi-FI" dirty="0" err="1" smtClean="0"/>
              <a:t>Iisak</a:t>
            </a:r>
            <a:r>
              <a:rPr lang="fi-FI" dirty="0" smtClean="0"/>
              <a:t> siunaa esikoisoikeuden Jaakobille</a:t>
            </a:r>
          </a:p>
          <a:p>
            <a:r>
              <a:rPr lang="fi-FI" dirty="0" smtClean="0"/>
              <a:t>Jaakob pakenee Haraniin</a:t>
            </a:r>
            <a:endParaRPr lang="fi-FI" dirty="0"/>
          </a:p>
        </p:txBody>
      </p:sp>
      <p:pic>
        <p:nvPicPr>
          <p:cNvPr id="4" name="Kuva 3" descr="Jacob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9940" y="2708920"/>
            <a:ext cx="2834060" cy="4608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Jaakobin avioliitto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Jaakobin vaimot Lea ja Raakel</a:t>
            </a:r>
            <a:endParaRPr lang="fi-FI" dirty="0"/>
          </a:p>
        </p:txBody>
      </p:sp>
      <p:pic>
        <p:nvPicPr>
          <p:cNvPr id="5" name="Kuva 4" descr="Tissot_Jacob_and_Rachel_at_the_Well-e1449426078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7" y="1844824"/>
            <a:ext cx="2837923" cy="4742485"/>
          </a:xfrm>
          <a:prstGeom prst="rect">
            <a:avLst/>
          </a:prstGeom>
        </p:spPr>
      </p:pic>
      <p:pic>
        <p:nvPicPr>
          <p:cNvPr id="6" name="Kuva 5" descr="lee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1817" y="3435533"/>
            <a:ext cx="2338856" cy="3111545"/>
          </a:xfrm>
          <a:prstGeom prst="rect">
            <a:avLst/>
          </a:prstGeom>
        </p:spPr>
      </p:pic>
      <p:pic>
        <p:nvPicPr>
          <p:cNvPr id="7" name="Kuva 6" descr="raake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7" y="3191318"/>
            <a:ext cx="2379685" cy="339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Jaakobin pojat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3052936"/>
          </a:xfrm>
        </p:spPr>
        <p:txBody>
          <a:bodyPr>
            <a:normAutofit fontScale="85000" lnSpcReduction="10000"/>
          </a:bodyPr>
          <a:lstStyle/>
          <a:p>
            <a:r>
              <a:rPr lang="fi-FI" dirty="0" smtClean="0"/>
              <a:t>Lean pojat: Ruben, Simeon, Leevi, </a:t>
            </a:r>
            <a:r>
              <a:rPr lang="fi-FI" dirty="0" err="1" smtClean="0"/>
              <a:t>Juuda</a:t>
            </a:r>
            <a:endParaRPr lang="fi-FI" dirty="0" smtClean="0"/>
          </a:p>
          <a:p>
            <a:r>
              <a:rPr lang="fi-FI" dirty="0" smtClean="0"/>
              <a:t>Raakelin orjan </a:t>
            </a:r>
            <a:r>
              <a:rPr lang="fi-FI" dirty="0" err="1" smtClean="0"/>
              <a:t>Bilhan</a:t>
            </a:r>
            <a:r>
              <a:rPr lang="fi-FI" dirty="0" smtClean="0"/>
              <a:t>: Dan, </a:t>
            </a:r>
            <a:r>
              <a:rPr lang="fi-FI" dirty="0" err="1" smtClean="0"/>
              <a:t>Naftali</a:t>
            </a:r>
            <a:endParaRPr lang="fi-FI" dirty="0" smtClean="0"/>
          </a:p>
          <a:p>
            <a:r>
              <a:rPr lang="fi-FI" dirty="0" smtClean="0"/>
              <a:t>Lean orjan </a:t>
            </a:r>
            <a:r>
              <a:rPr lang="fi-FI" dirty="0" err="1" smtClean="0"/>
              <a:t>Silpan</a:t>
            </a:r>
            <a:r>
              <a:rPr lang="fi-FI" dirty="0" smtClean="0"/>
              <a:t>: </a:t>
            </a:r>
            <a:r>
              <a:rPr lang="fi-FI" dirty="0" err="1" smtClean="0"/>
              <a:t>Gad</a:t>
            </a:r>
            <a:r>
              <a:rPr lang="fi-FI" dirty="0" smtClean="0"/>
              <a:t>, Asser</a:t>
            </a:r>
          </a:p>
          <a:p>
            <a:r>
              <a:rPr lang="fi-FI" dirty="0" smtClean="0"/>
              <a:t>Lean: </a:t>
            </a:r>
            <a:r>
              <a:rPr lang="fi-FI" dirty="0" err="1" smtClean="0"/>
              <a:t>Isaskar</a:t>
            </a:r>
            <a:r>
              <a:rPr lang="fi-FI" dirty="0" smtClean="0"/>
              <a:t>, </a:t>
            </a:r>
            <a:r>
              <a:rPr lang="fi-FI" dirty="0" err="1" smtClean="0"/>
              <a:t>Sebulon</a:t>
            </a:r>
            <a:r>
              <a:rPr lang="fi-FI" dirty="0" smtClean="0"/>
              <a:t>, (Dina tyttö)</a:t>
            </a:r>
          </a:p>
          <a:p>
            <a:r>
              <a:rPr lang="fi-FI" dirty="0" smtClean="0"/>
              <a:t>Raakel: Joosef ja Benjamin</a:t>
            </a:r>
            <a:endParaRPr lang="fi-FI" dirty="0"/>
          </a:p>
        </p:txBody>
      </p:sp>
      <p:pic>
        <p:nvPicPr>
          <p:cNvPr id="4" name="Kuva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3266707" cy="326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Jaakobista tulee Israel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Jaakobin perhe muuttaa takaisin Palestiinaan</a:t>
            </a:r>
          </a:p>
          <a:p>
            <a:r>
              <a:rPr lang="fi-FI" dirty="0" smtClean="0"/>
              <a:t>Jaakob pelkäsi </a:t>
            </a:r>
            <a:r>
              <a:rPr lang="fi-FI" dirty="0" err="1" smtClean="0"/>
              <a:t>Esaun</a:t>
            </a:r>
            <a:r>
              <a:rPr lang="fi-FI" dirty="0" smtClean="0"/>
              <a:t> kostoa, hän paini enkelin kanssa koko yön</a:t>
            </a:r>
            <a:endParaRPr lang="fi-FI" dirty="0"/>
          </a:p>
        </p:txBody>
      </p:sp>
      <p:pic>
        <p:nvPicPr>
          <p:cNvPr id="4" name="Kuva 3" descr="jakobandesau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4704246" cy="3403451"/>
          </a:xfrm>
          <a:prstGeom prst="rect">
            <a:avLst/>
          </a:prstGeom>
        </p:spPr>
      </p:pic>
      <p:pic>
        <p:nvPicPr>
          <p:cNvPr id="5" name="Kuva 4" descr="200px-Jacob-angel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884620"/>
            <a:ext cx="2972048" cy="37447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Joosefin unet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Joosef näki vertauskuvana</a:t>
            </a:r>
          </a:p>
          <a:p>
            <a:pPr>
              <a:buNone/>
            </a:pPr>
            <a:r>
              <a:rPr lang="fi-FI" dirty="0" smtClean="0"/>
              <a:t> toisten kumartavan häntä</a:t>
            </a:r>
          </a:p>
          <a:p>
            <a:r>
              <a:rPr lang="fi-FI" dirty="0" smtClean="0"/>
              <a:t>Veljet kadehtivat Joosefia </a:t>
            </a:r>
          </a:p>
          <a:p>
            <a:r>
              <a:rPr lang="fi-FI" dirty="0" smtClean="0"/>
              <a:t>Jaakob piti enemmän Joosefista</a:t>
            </a:r>
            <a:endParaRPr lang="fi-FI" dirty="0"/>
          </a:p>
        </p:txBody>
      </p:sp>
      <p:pic>
        <p:nvPicPr>
          <p:cNvPr id="4" name="Kuva 3" descr="6b4d6b3b-956f-4470-9bc5-6b37d550faa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7359" y="3853544"/>
            <a:ext cx="2101242" cy="3004457"/>
          </a:xfrm>
          <a:prstGeom prst="rect">
            <a:avLst/>
          </a:prstGeom>
        </p:spPr>
      </p:pic>
      <p:pic>
        <p:nvPicPr>
          <p:cNvPr id="5" name="Kuva 4" descr="joosefselitaaunen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3838" y="965724"/>
            <a:ext cx="2890162" cy="5892276"/>
          </a:xfrm>
          <a:prstGeom prst="rect">
            <a:avLst/>
          </a:prstGeom>
        </p:spPr>
      </p:pic>
      <p:pic>
        <p:nvPicPr>
          <p:cNvPr id="6" name="Kuva 5" descr="joosef u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077072"/>
            <a:ext cx="3333750" cy="250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509451"/>
            <a:ext cx="7886700" cy="5667512"/>
          </a:xfrm>
        </p:spPr>
        <p:txBody>
          <a:bodyPr/>
          <a:lstStyle/>
          <a:p>
            <a:r>
              <a:rPr lang="fi-FI" dirty="0" smtClean="0"/>
              <a:t>Joosef pudotetaan kaivoon</a:t>
            </a:r>
          </a:p>
          <a:p>
            <a:r>
              <a:rPr lang="fi-FI" dirty="0" smtClean="0"/>
              <a:t>Joosef myydään orjaksi Egyptiin</a:t>
            </a:r>
          </a:p>
        </p:txBody>
      </p:sp>
      <p:pic>
        <p:nvPicPr>
          <p:cNvPr id="4" name="Kuva 3" descr="Joseph in Gen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818" y="2105325"/>
            <a:ext cx="3272093" cy="4370586"/>
          </a:xfrm>
          <a:prstGeom prst="rect">
            <a:avLst/>
          </a:prstGeom>
        </p:spPr>
      </p:pic>
      <p:pic>
        <p:nvPicPr>
          <p:cNvPr id="5" name="Kuva 4" descr="Josep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764704"/>
            <a:ext cx="2663820" cy="4040627"/>
          </a:xfrm>
          <a:prstGeom prst="rect">
            <a:avLst/>
          </a:prstGeom>
        </p:spPr>
      </p:pic>
      <p:pic>
        <p:nvPicPr>
          <p:cNvPr id="6" name="Kuva 5" descr="1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0332" y="4953000"/>
            <a:ext cx="42862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Alkukertomukset </a:t>
            </a:r>
            <a:r>
              <a:rPr lang="fi-FI" dirty="0" err="1" smtClean="0"/>
              <a:t>VT:ssa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1. luomiskertomus</a:t>
            </a:r>
          </a:p>
          <a:p>
            <a:pPr>
              <a:buNone/>
            </a:pPr>
            <a:r>
              <a:rPr lang="fi-FI" dirty="0" smtClean="0"/>
              <a:t>- Pappiskirja</a:t>
            </a:r>
          </a:p>
          <a:p>
            <a:pPr>
              <a:buFontTx/>
              <a:buChar char="-"/>
            </a:pPr>
            <a:r>
              <a:rPr lang="fi-FI" dirty="0" smtClean="0"/>
              <a:t>Jumala loi maailman kuudessa</a:t>
            </a:r>
          </a:p>
          <a:p>
            <a:pPr>
              <a:buNone/>
            </a:pPr>
            <a:r>
              <a:rPr lang="fi-FI" dirty="0" smtClean="0"/>
              <a:t> päivässä</a:t>
            </a:r>
          </a:p>
          <a:p>
            <a:r>
              <a:rPr lang="fi-FI" dirty="0" smtClean="0"/>
              <a:t>2. luomiskertomus</a:t>
            </a:r>
          </a:p>
          <a:p>
            <a:pPr>
              <a:buNone/>
            </a:pPr>
            <a:r>
              <a:rPr lang="fi-FI" dirty="0" smtClean="0"/>
              <a:t>- Jumala loi ihmisen omaksi kuvaksi</a:t>
            </a:r>
          </a:p>
          <a:p>
            <a:pPr>
              <a:buNone/>
            </a:pPr>
            <a:r>
              <a:rPr lang="fi-FI" dirty="0" smtClean="0"/>
              <a:t>- Mieheksi ja naiseksi</a:t>
            </a:r>
          </a:p>
          <a:p>
            <a:pPr>
              <a:buNone/>
            </a:pPr>
            <a:r>
              <a:rPr lang="fi-FI" dirty="0" smtClean="0"/>
              <a:t>- Viljelemään ja varjelemaan maata</a:t>
            </a:r>
            <a:endParaRPr lang="fi-FI" dirty="0"/>
          </a:p>
        </p:txBody>
      </p:sp>
      <p:pic>
        <p:nvPicPr>
          <p:cNvPr id="5" name="Kuva 4" descr="4b-A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17638"/>
            <a:ext cx="2976910" cy="290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Joosef unien selittäjä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Joosef on orjana </a:t>
            </a:r>
            <a:r>
              <a:rPr lang="fi-FI" dirty="0" err="1" smtClean="0"/>
              <a:t>Botifarilla</a:t>
            </a:r>
            <a:endParaRPr lang="fi-FI" dirty="0" smtClean="0"/>
          </a:p>
          <a:p>
            <a:r>
              <a:rPr lang="fi-FI" dirty="0" smtClean="0"/>
              <a:t>Vankilassa Joosef selittää leipurin</a:t>
            </a:r>
          </a:p>
          <a:p>
            <a:r>
              <a:rPr lang="fi-FI" dirty="0" smtClean="0"/>
              <a:t> ja juomanlaskijan unet</a:t>
            </a:r>
          </a:p>
          <a:p>
            <a:endParaRPr lang="fi-FI" dirty="0"/>
          </a:p>
        </p:txBody>
      </p:sp>
      <p:pic>
        <p:nvPicPr>
          <p:cNvPr id="4" name="Kuva 3" descr="1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444" y="3505035"/>
            <a:ext cx="2791444" cy="3024216"/>
          </a:xfrm>
          <a:prstGeom prst="rect">
            <a:avLst/>
          </a:prstGeom>
        </p:spPr>
      </p:pic>
      <p:pic>
        <p:nvPicPr>
          <p:cNvPr id="6" name="Kuva 5" descr="31118_000_015_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780927"/>
            <a:ext cx="3096344" cy="3908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391887"/>
            <a:ext cx="7886700" cy="5785077"/>
          </a:xfrm>
        </p:spPr>
        <p:txBody>
          <a:bodyPr/>
          <a:lstStyle/>
          <a:p>
            <a:r>
              <a:rPr lang="fi-FI" dirty="0" smtClean="0"/>
              <a:t>Faaraon unet merkitsivät 7 lihavaa ja 7 laihaa vuotta</a:t>
            </a:r>
            <a:endParaRPr lang="fi-FI" dirty="0"/>
          </a:p>
        </p:txBody>
      </p:sp>
      <p:pic>
        <p:nvPicPr>
          <p:cNvPr id="4" name="Kuva 3" descr="1Moos41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633107"/>
            <a:ext cx="3556868" cy="3224893"/>
          </a:xfrm>
          <a:prstGeom prst="rect">
            <a:avLst/>
          </a:prstGeom>
        </p:spPr>
      </p:pic>
      <p:pic>
        <p:nvPicPr>
          <p:cNvPr id="5" name="Kuva 4" descr="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0526" y="1606731"/>
            <a:ext cx="2951390" cy="3935186"/>
          </a:xfrm>
          <a:prstGeom prst="rect">
            <a:avLst/>
          </a:prstGeom>
        </p:spPr>
      </p:pic>
      <p:pic>
        <p:nvPicPr>
          <p:cNvPr id="7" name="Kuva 6" descr="Pharaohs-drea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4544568" cy="2898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Joosef Faraon käskynhaltija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Joosef keräsi viljaa katovuosien varalta</a:t>
            </a:r>
          </a:p>
          <a:p>
            <a:r>
              <a:rPr lang="fi-FI" dirty="0" smtClean="0"/>
              <a:t>Joosefin veljet tulivat</a:t>
            </a:r>
          </a:p>
          <a:p>
            <a:pPr>
              <a:buNone/>
            </a:pPr>
            <a:r>
              <a:rPr lang="fi-FI" dirty="0" smtClean="0"/>
              <a:t> ostamaan viljaa</a:t>
            </a:r>
            <a:endParaRPr lang="fi-FI" dirty="0"/>
          </a:p>
        </p:txBody>
      </p:sp>
      <p:pic>
        <p:nvPicPr>
          <p:cNvPr id="4" name="Kuva 3" descr="joosefjavel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9" y="2255915"/>
            <a:ext cx="3419872" cy="4818109"/>
          </a:xfrm>
          <a:prstGeom prst="rect">
            <a:avLst/>
          </a:prstGeom>
        </p:spPr>
      </p:pic>
      <p:pic>
        <p:nvPicPr>
          <p:cNvPr id="5" name="Kuva 4" descr="joosefylenneta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356992"/>
            <a:ext cx="2609651" cy="3235532"/>
          </a:xfrm>
          <a:prstGeom prst="rect">
            <a:avLst/>
          </a:prstGeom>
        </p:spPr>
      </p:pic>
      <p:pic>
        <p:nvPicPr>
          <p:cNvPr id="6" name="Kuva 5" descr="5Jose-nombrado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3275552"/>
            <a:ext cx="2160240" cy="3417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5917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418011"/>
            <a:ext cx="7886700" cy="5758952"/>
          </a:xfrm>
        </p:spPr>
        <p:txBody>
          <a:bodyPr/>
          <a:lstStyle/>
          <a:p>
            <a:r>
              <a:rPr lang="fi-FI" dirty="0" smtClean="0"/>
              <a:t>Jaakob poikineen </a:t>
            </a:r>
          </a:p>
          <a:p>
            <a:pPr>
              <a:buNone/>
            </a:pPr>
            <a:r>
              <a:rPr lang="fi-FI" dirty="0" smtClean="0"/>
              <a:t>muuttaa Egyptiin</a:t>
            </a:r>
          </a:p>
          <a:p>
            <a:r>
              <a:rPr lang="fi-FI" dirty="0" smtClean="0"/>
              <a:t>Faarao antaa </a:t>
            </a:r>
            <a:r>
              <a:rPr lang="fi-FI" dirty="0" err="1" smtClean="0"/>
              <a:t>Gosenin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 </a:t>
            </a:r>
            <a:r>
              <a:rPr lang="fi-FI" smtClean="0"/>
              <a:t>maakunnan israelilaisille</a:t>
            </a:r>
            <a:endParaRPr lang="fi-FI" dirty="0"/>
          </a:p>
        </p:txBody>
      </p:sp>
      <p:pic>
        <p:nvPicPr>
          <p:cNvPr id="5" name="Kuva 4" descr="Josep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3715409" cy="6192349"/>
          </a:xfrm>
          <a:prstGeom prst="rect">
            <a:avLst/>
          </a:prstGeom>
        </p:spPr>
      </p:pic>
      <p:pic>
        <p:nvPicPr>
          <p:cNvPr id="6" name="Kuva 5" descr="joseph-welcomes-jacob-families-to-egypt-1-GoodSalt-prcas2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4792540" cy="3378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378823"/>
            <a:ext cx="7886700" cy="5798140"/>
          </a:xfrm>
        </p:spPr>
        <p:txBody>
          <a:bodyPr>
            <a:normAutofit/>
          </a:bodyPr>
          <a:lstStyle/>
          <a:p>
            <a:r>
              <a:rPr lang="fi-FI" dirty="0" smtClean="0"/>
              <a:t>Syntiinlankeemus</a:t>
            </a:r>
          </a:p>
          <a:p>
            <a:pPr>
              <a:buFontTx/>
              <a:buChar char="-"/>
            </a:pPr>
            <a:r>
              <a:rPr lang="fi-FI" dirty="0" smtClean="0"/>
              <a:t>Käärme ja Eeva</a:t>
            </a:r>
          </a:p>
          <a:p>
            <a:pPr>
              <a:buFontTx/>
              <a:buChar char="-"/>
            </a:pPr>
            <a:r>
              <a:rPr lang="fi-FI" dirty="0" smtClean="0"/>
              <a:t>Kuolemattomuus meni</a:t>
            </a:r>
          </a:p>
          <a:p>
            <a:pPr>
              <a:buFontTx/>
              <a:buChar char="-"/>
            </a:pPr>
            <a:r>
              <a:rPr lang="fi-FI" dirty="0" smtClean="0"/>
              <a:t>Paratiisista karkotus</a:t>
            </a:r>
          </a:p>
          <a:p>
            <a:r>
              <a:rPr lang="fi-FI" dirty="0" smtClean="0"/>
              <a:t>Kain ja Abel</a:t>
            </a:r>
          </a:p>
          <a:p>
            <a:pPr>
              <a:buNone/>
            </a:pPr>
            <a:r>
              <a:rPr lang="fi-FI" dirty="0" smtClean="0"/>
              <a:t>- veljesmurha</a:t>
            </a:r>
          </a:p>
          <a:p>
            <a:r>
              <a:rPr lang="fi-FI" dirty="0" smtClean="0"/>
              <a:t>Babylonin torni</a:t>
            </a:r>
          </a:p>
          <a:p>
            <a:pPr>
              <a:buFontTx/>
              <a:buChar char="-"/>
            </a:pPr>
            <a:r>
              <a:rPr lang="fi-FI" dirty="0" smtClean="0"/>
              <a:t>Ihminen halusi päästä Jumalan yhteyteen</a:t>
            </a:r>
          </a:p>
          <a:p>
            <a:pPr>
              <a:buFontTx/>
              <a:buChar char="-"/>
            </a:pPr>
            <a:r>
              <a:rPr lang="fi-FI" dirty="0" smtClean="0"/>
              <a:t>Jumala sekoitti kielet</a:t>
            </a:r>
          </a:p>
        </p:txBody>
      </p:sp>
      <p:pic>
        <p:nvPicPr>
          <p:cNvPr id="4" name="Kuva 3" descr="images3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0648"/>
            <a:ext cx="3282452" cy="3070154"/>
          </a:xfrm>
          <a:prstGeom prst="rect">
            <a:avLst/>
          </a:prstGeom>
        </p:spPr>
      </p:pic>
      <p:pic>
        <p:nvPicPr>
          <p:cNvPr id="6" name="Kuva 5" descr="baa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5130421"/>
            <a:ext cx="1652658" cy="1727579"/>
          </a:xfrm>
          <a:prstGeom prst="rect">
            <a:avLst/>
          </a:prstGeom>
        </p:spPr>
      </p:pic>
      <p:pic>
        <p:nvPicPr>
          <p:cNvPr id="7" name="Kuva 6" descr="7ec362f0cce4a67e565bdfbaaf844c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852936"/>
            <a:ext cx="1307596" cy="160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470263"/>
            <a:ext cx="7886700" cy="5706700"/>
          </a:xfrm>
        </p:spPr>
        <p:txBody>
          <a:bodyPr/>
          <a:lstStyle/>
          <a:p>
            <a:r>
              <a:rPr lang="fi-FI" dirty="0" smtClean="0"/>
              <a:t>Nooan Arkki</a:t>
            </a:r>
          </a:p>
          <a:p>
            <a:pPr>
              <a:buFontTx/>
              <a:buChar char="-"/>
            </a:pPr>
            <a:r>
              <a:rPr lang="fi-FI" dirty="0" smtClean="0"/>
              <a:t>Vedenpaisumus</a:t>
            </a:r>
          </a:p>
          <a:p>
            <a:pPr>
              <a:buFontTx/>
              <a:buChar char="-"/>
            </a:pPr>
            <a:r>
              <a:rPr lang="fi-FI" dirty="0" smtClean="0"/>
              <a:t>Kyyhky ja palmunoksa</a:t>
            </a:r>
          </a:p>
          <a:p>
            <a:pPr>
              <a:buFontTx/>
              <a:buChar char="-"/>
            </a:pPr>
            <a:r>
              <a:rPr lang="fi-FI" dirty="0" smtClean="0"/>
              <a:t>sateenkaari</a:t>
            </a:r>
            <a:endParaRPr lang="fi-FI" dirty="0"/>
          </a:p>
        </p:txBody>
      </p:sp>
      <p:pic>
        <p:nvPicPr>
          <p:cNvPr id="5" name="Kuva 4" descr="ar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7128" y="4674326"/>
            <a:ext cx="2487930" cy="1895566"/>
          </a:xfrm>
          <a:prstGeom prst="rect">
            <a:avLst/>
          </a:prstGeom>
        </p:spPr>
      </p:pic>
      <p:pic>
        <p:nvPicPr>
          <p:cNvPr id="6" name="Kuva 5" descr="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2631" y="3258638"/>
            <a:ext cx="2571750" cy="1333500"/>
          </a:xfrm>
          <a:prstGeom prst="rect">
            <a:avLst/>
          </a:prstGeom>
        </p:spPr>
      </p:pic>
      <p:pic>
        <p:nvPicPr>
          <p:cNvPr id="7" name="Kuva 6" descr="no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88640"/>
            <a:ext cx="2506436" cy="2272993"/>
          </a:xfrm>
          <a:prstGeom prst="rect">
            <a:avLst/>
          </a:prstGeom>
        </p:spPr>
      </p:pic>
      <p:pic>
        <p:nvPicPr>
          <p:cNvPr id="9" name="Kuva 8" descr="juttu412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0190" y="4017237"/>
            <a:ext cx="3000375" cy="2428875"/>
          </a:xfrm>
          <a:prstGeom prst="rect">
            <a:avLst/>
          </a:prstGeom>
        </p:spPr>
      </p:pic>
      <p:pic>
        <p:nvPicPr>
          <p:cNvPr id="10" name="Kuva 9" descr="Nooan-arkki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169" y="2704011"/>
            <a:ext cx="2234272" cy="4153988"/>
          </a:xfrm>
          <a:prstGeom prst="rect">
            <a:avLst/>
          </a:prstGeom>
        </p:spPr>
      </p:pic>
      <p:pic>
        <p:nvPicPr>
          <p:cNvPr id="11" name="Kuva 10" descr="image00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-171400"/>
            <a:ext cx="250197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mtClean="0"/>
              <a:t>Patriarkkakertomukset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384663"/>
            <a:ext cx="7886700" cy="4792300"/>
          </a:xfrm>
        </p:spPr>
        <p:txBody>
          <a:bodyPr/>
          <a:lstStyle/>
          <a:p>
            <a:r>
              <a:rPr lang="fi-FI" dirty="0" smtClean="0"/>
              <a:t>Patriarkka - </a:t>
            </a:r>
            <a:r>
              <a:rPr lang="fi-FI" dirty="0" err="1" smtClean="0"/>
              <a:t>kanta-isä</a:t>
            </a:r>
            <a:endParaRPr lang="fi-FI" dirty="0" smtClean="0"/>
          </a:p>
          <a:p>
            <a:r>
              <a:rPr lang="fi-FI" dirty="0" smtClean="0"/>
              <a:t>Aabraham</a:t>
            </a:r>
          </a:p>
          <a:p>
            <a:r>
              <a:rPr lang="fi-FI" dirty="0" err="1" smtClean="0"/>
              <a:t>Isak</a:t>
            </a:r>
            <a:endParaRPr lang="fi-FI" dirty="0" smtClean="0"/>
          </a:p>
          <a:p>
            <a:r>
              <a:rPr lang="fi-FI" dirty="0" smtClean="0"/>
              <a:t>Jaakob</a:t>
            </a:r>
          </a:p>
          <a:p>
            <a:pPr marL="0" indent="0">
              <a:buNone/>
            </a:pPr>
            <a:r>
              <a:rPr lang="fi-FI" dirty="0" smtClean="0"/>
              <a:t>- Joosef ja hänen 11 veljeään</a:t>
            </a:r>
            <a:endParaRPr lang="fi-FI" dirty="0"/>
          </a:p>
        </p:txBody>
      </p:sp>
      <p:pic>
        <p:nvPicPr>
          <p:cNvPr id="4" name="Kuva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653136"/>
            <a:ext cx="6087292" cy="3470988"/>
          </a:xfrm>
          <a:prstGeom prst="rect">
            <a:avLst/>
          </a:prstGeom>
        </p:spPr>
      </p:pic>
      <p:pic>
        <p:nvPicPr>
          <p:cNvPr id="5" name="Kuva 4" descr="joosefjavelj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4574" y="1340768"/>
            <a:ext cx="2529426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Seemiläinen </a:t>
            </a:r>
            <a:r>
              <a:rPr lang="fi-FI" dirty="0" err="1" smtClean="0"/>
              <a:t>Abram-Aabraham</a:t>
            </a:r>
            <a:r>
              <a:rPr lang="fi-FI" dirty="0" smtClean="0"/>
              <a:t>,</a:t>
            </a:r>
            <a:br>
              <a:rPr lang="fi-FI" dirty="0" smtClean="0"/>
            </a:br>
            <a:r>
              <a:rPr lang="fi-FI" dirty="0" smtClean="0"/>
              <a:t> matka </a:t>
            </a:r>
            <a:r>
              <a:rPr lang="fi-FI" dirty="0" err="1" smtClean="0"/>
              <a:t>Ur</a:t>
            </a:r>
            <a:r>
              <a:rPr lang="fi-FI" dirty="0" smtClean="0"/>
              <a:t> - </a:t>
            </a:r>
            <a:r>
              <a:rPr lang="fi-FI" dirty="0" err="1" smtClean="0"/>
              <a:t>Harran</a:t>
            </a:r>
            <a:r>
              <a:rPr lang="fi-FI" dirty="0" smtClean="0"/>
              <a:t> - Palestiina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2" y="1690689"/>
            <a:ext cx="6125911" cy="4851721"/>
          </a:xfrm>
        </p:spPr>
      </p:pic>
    </p:spTree>
    <p:extLst>
      <p:ext uri="{BB962C8B-B14F-4D97-AF65-F5344CB8AC3E}">
        <p14:creationId xmlns:p14="http://schemas.microsoft.com/office/powerpoint/2010/main" val="36723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Vaellus kohti Palestiina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Aabraham vaelsi Kaksoisvirtain maasta Palestiinaan</a:t>
            </a:r>
          </a:p>
          <a:p>
            <a:r>
              <a:rPr lang="fi-FI" dirty="0" smtClean="0"/>
              <a:t>Aabraham antoi veljen poikansa </a:t>
            </a:r>
            <a:r>
              <a:rPr lang="fi-FI" dirty="0" err="1" smtClean="0"/>
              <a:t>Lootin</a:t>
            </a:r>
            <a:r>
              <a:rPr lang="fi-FI" dirty="0" smtClean="0"/>
              <a:t> valita maat</a:t>
            </a:r>
            <a:endParaRPr lang="fi-FI" dirty="0"/>
          </a:p>
        </p:txBody>
      </p:sp>
      <p:pic>
        <p:nvPicPr>
          <p:cNvPr id="4" name="Kuva 3" descr="2_from_ur150x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183" y="3645024"/>
            <a:ext cx="5977889" cy="2777320"/>
          </a:xfrm>
          <a:prstGeom prst="rect">
            <a:avLst/>
          </a:prstGeom>
        </p:spPr>
      </p:pic>
      <p:pic>
        <p:nvPicPr>
          <p:cNvPr id="5" name="Kuva 4" descr="Abraham_and_Lot_divide_land_BP-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4565" y="3470300"/>
            <a:ext cx="2829436" cy="295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85298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Jumalan lupaus Aabrahamille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36912"/>
            <a:ext cx="3590763" cy="3891770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Jumala lupasi jälkeläisiä kuin tähtiä taivaalla</a:t>
            </a:r>
          </a:p>
          <a:p>
            <a:r>
              <a:rPr lang="fi-FI" dirty="0" smtClean="0"/>
              <a:t>Saara nauroi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7" name="Kuva 6" descr="Abraha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708920"/>
            <a:ext cx="2226757" cy="38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Aabrahamin pojat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Ismail, Saaran orjan </a:t>
            </a:r>
            <a:r>
              <a:rPr lang="fi-FI" dirty="0" err="1" smtClean="0"/>
              <a:t>Hagarin</a:t>
            </a:r>
            <a:r>
              <a:rPr lang="fi-FI" dirty="0" smtClean="0"/>
              <a:t> poika</a:t>
            </a:r>
          </a:p>
          <a:p>
            <a:r>
              <a:rPr lang="fi-FI" dirty="0" err="1" smtClean="0"/>
              <a:t>Iisak</a:t>
            </a:r>
            <a:r>
              <a:rPr lang="fi-FI" dirty="0" smtClean="0"/>
              <a:t>, Saaran oma poika</a:t>
            </a:r>
            <a:endParaRPr lang="fi-FI" dirty="0"/>
          </a:p>
        </p:txBody>
      </p:sp>
      <p:pic>
        <p:nvPicPr>
          <p:cNvPr id="4" name="Kuva 3" descr="en2006lp-nfo-o-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2823" y="2276872"/>
            <a:ext cx="3066261" cy="4581128"/>
          </a:xfrm>
          <a:prstGeom prst="rect">
            <a:avLst/>
          </a:prstGeom>
        </p:spPr>
      </p:pic>
      <p:pic>
        <p:nvPicPr>
          <p:cNvPr id="5" name="Kuva 4" descr="Hag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363" y="3068960"/>
            <a:ext cx="3850277" cy="3609426"/>
          </a:xfrm>
          <a:prstGeom prst="rect">
            <a:avLst/>
          </a:prstGeom>
        </p:spPr>
      </p:pic>
      <p:pic>
        <p:nvPicPr>
          <p:cNvPr id="6" name="Kuva 5" descr="hagar ishma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1719" y="3068960"/>
            <a:ext cx="2137002" cy="3586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353</Words>
  <Application>Microsoft Office PowerPoint</Application>
  <PresentationFormat>Näytössä katseltava diaesitys (4:3)</PresentationFormat>
  <Paragraphs>93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Office-teema</vt:lpstr>
      <vt:lpstr>Raamattu </vt:lpstr>
      <vt:lpstr>Alkukertomukset VT:ssa</vt:lpstr>
      <vt:lpstr>PowerPoint-esitys</vt:lpstr>
      <vt:lpstr>PowerPoint-esitys</vt:lpstr>
      <vt:lpstr>Patriarkkakertomukset</vt:lpstr>
      <vt:lpstr>Seemiläinen Abram-Aabraham,  matka Ur - Harran - Palestiina</vt:lpstr>
      <vt:lpstr>Vaellus kohti Palestiina</vt:lpstr>
      <vt:lpstr>Jumalan lupaus Aabrahamille</vt:lpstr>
      <vt:lpstr>Aabrahamin pojat</vt:lpstr>
      <vt:lpstr>Jumala teki liiton Aabrahamin kanssa </vt:lpstr>
      <vt:lpstr>Iisakin uhraaminen</vt:lpstr>
      <vt:lpstr>Iisakin puoliso Rebekka</vt:lpstr>
      <vt:lpstr>Eesau ja Jaakob</vt:lpstr>
      <vt:lpstr>Jaakob saa siunauksen Iisakilta</vt:lpstr>
      <vt:lpstr>Jaakobin avioliitto</vt:lpstr>
      <vt:lpstr>Jaakobin pojat</vt:lpstr>
      <vt:lpstr>Jaakobista tulee Israel</vt:lpstr>
      <vt:lpstr>Joosefin unet</vt:lpstr>
      <vt:lpstr>PowerPoint-esitys</vt:lpstr>
      <vt:lpstr>Joosef unien selittäjä</vt:lpstr>
      <vt:lpstr>PowerPoint-esitys</vt:lpstr>
      <vt:lpstr>Joosef Faraon käskynhaltija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Anna</dc:creator>
  <cp:lastModifiedBy>yaoppilas</cp:lastModifiedBy>
  <cp:revision>8</cp:revision>
  <dcterms:created xsi:type="dcterms:W3CDTF">2017-01-14T09:40:54Z</dcterms:created>
  <dcterms:modified xsi:type="dcterms:W3CDTF">2017-01-18T07:44:52Z</dcterms:modified>
</cp:coreProperties>
</file>