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7" r:id="rId5"/>
    <p:sldId id="268" r:id="rId6"/>
    <p:sldId id="273" r:id="rId7"/>
    <p:sldId id="258" r:id="rId8"/>
    <p:sldId id="278" r:id="rId9"/>
    <p:sldId id="269" r:id="rId10"/>
    <p:sldId id="261" r:id="rId11"/>
    <p:sldId id="259" r:id="rId12"/>
    <p:sldId id="260" r:id="rId13"/>
    <p:sldId id="272" r:id="rId14"/>
    <p:sldId id="262" r:id="rId15"/>
    <p:sldId id="274" r:id="rId16"/>
    <p:sldId id="275" r:id="rId17"/>
    <p:sldId id="284" r:id="rId18"/>
    <p:sldId id="276" r:id="rId19"/>
    <p:sldId id="277" r:id="rId20"/>
    <p:sldId id="283" r:id="rId21"/>
    <p:sldId id="279" r:id="rId22"/>
    <p:sldId id="280" r:id="rId23"/>
    <p:sldId id="281" r:id="rId24"/>
    <p:sldId id="282" r:id="rId25"/>
    <p:sldId id="263" r:id="rId26"/>
    <p:sldId id="291" r:id="rId27"/>
    <p:sldId id="287" r:id="rId28"/>
    <p:sldId id="264" r:id="rId29"/>
    <p:sldId id="285" r:id="rId30"/>
    <p:sldId id="292" r:id="rId31"/>
    <p:sldId id="286" r:id="rId32"/>
    <p:sldId id="265" r:id="rId33"/>
    <p:sldId id="266" r:id="rId34"/>
    <p:sldId id="288" r:id="rId35"/>
    <p:sldId id="289" r:id="rId36"/>
    <p:sldId id="290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7801-4545-4261-9FB2-C7E63E920A22}" type="datetimeFigureOut">
              <a:rPr lang="fi-FI" smtClean="0"/>
              <a:pPr/>
              <a:t>29.12.2016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83EB-F37C-45A3-A93D-595A9B5F81F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fi.wikipedia.org/wiki/Kreikan_kiel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juutalaisuus/WP_20150611_014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224135"/>
          </a:xfrm>
        </p:spPr>
        <p:txBody>
          <a:bodyPr>
            <a:normAutofit/>
          </a:bodyPr>
          <a:lstStyle/>
          <a:p>
            <a:r>
              <a:rPr lang="fi-FI" dirty="0" smtClean="0"/>
              <a:t>Juutalaisuus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jew-bwa-ha-h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3045310" cy="35559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</a:t>
            </a:r>
            <a:r>
              <a:rPr lang="fi-FI" dirty="0" smtClean="0"/>
              <a:t>sko yhteen jumalaan, Jahveen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Monoteismi (yksijumalisuus)</a:t>
            </a:r>
          </a:p>
          <a:p>
            <a:r>
              <a:rPr lang="fi-FI" dirty="0" smtClean="0"/>
              <a:t>Jahve oli aluksi yksi seemiläisistä jumalista</a:t>
            </a:r>
          </a:p>
          <a:p>
            <a:r>
              <a:rPr lang="fi-FI" dirty="0" smtClean="0"/>
              <a:t>Juutalaisten Jahvea, kristittyjen Jumalaa ja muslimien Allahia pidetään samana jumalana</a:t>
            </a:r>
          </a:p>
          <a:p>
            <a:r>
              <a:rPr lang="fi-FI" dirty="0" smtClean="0"/>
              <a:t>Juutalaiset eivät lain mukaan saa sanoa Jumalan nimeä tai tehdä Jumalasta kuvaa</a:t>
            </a:r>
            <a:endParaRPr lang="fi-FI" dirty="0"/>
          </a:p>
        </p:txBody>
      </p:sp>
      <p:pic>
        <p:nvPicPr>
          <p:cNvPr id="4" name="Kuva 3" descr="jahve-selimoezkan-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889051"/>
            <a:ext cx="5208187" cy="19689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fi-FI" dirty="0" smtClean="0"/>
              <a:t>Juutalaisia n. 15 miljoonaa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Israelissa 6 milj.</a:t>
            </a:r>
          </a:p>
          <a:p>
            <a:r>
              <a:rPr lang="fi-FI" dirty="0" smtClean="0"/>
              <a:t>Eri puolilla Eurooppaa</a:t>
            </a:r>
          </a:p>
          <a:p>
            <a:r>
              <a:rPr lang="fi-FI" dirty="0" smtClean="0"/>
              <a:t>USA:ssa 5 milj.</a:t>
            </a:r>
          </a:p>
          <a:p>
            <a:r>
              <a:rPr lang="fi-FI" dirty="0" smtClean="0"/>
              <a:t>Suomessa reilu 1000</a:t>
            </a:r>
            <a:endParaRPr lang="fi-FI" dirty="0"/>
          </a:p>
        </p:txBody>
      </p:sp>
      <p:pic>
        <p:nvPicPr>
          <p:cNvPr id="4" name="Kuva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 smtClean="0"/>
              <a:t>Juutalaisten hajaannus eli diaspora alkoi ajanlaskun aikoihin</a:t>
            </a:r>
          </a:p>
          <a:p>
            <a:r>
              <a:rPr lang="fi-FI" dirty="0" smtClean="0"/>
              <a:t>Roomalaiset hävittivät Jerusalemin 70 </a:t>
            </a:r>
            <a:r>
              <a:rPr lang="fi-FI" dirty="0" err="1" smtClean="0"/>
              <a:t>jKr</a:t>
            </a:r>
            <a:endParaRPr lang="fi-FI" dirty="0" smtClean="0"/>
          </a:p>
          <a:p>
            <a:r>
              <a:rPr lang="fi-FI" dirty="0" smtClean="0"/>
              <a:t>Muuttovirta suuntautui aluksi Välimeren maihin, sitten Eurooppaan ja Amerikkaan</a:t>
            </a:r>
            <a:endParaRPr lang="fi-FI" dirty="0"/>
          </a:p>
        </p:txBody>
      </p:sp>
      <p:pic>
        <p:nvPicPr>
          <p:cNvPr id="5" name="Kuva 4" descr="juutalaisia-miehia-antwerpenissa-kuva-charles-roff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14248"/>
            <a:ext cx="5112568" cy="34254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euskonto7-juutalaiset2-1062x79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9744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Vainot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Kansa huusi Pilatukselle Jeesuksesta: ’Ristiinnaulittakoon… hänen verensä saa tulla meidän ja lastemme päälle.’ </a:t>
            </a:r>
            <a:r>
              <a:rPr lang="fi-FI" dirty="0" err="1" smtClean="0"/>
              <a:t>Matt</a:t>
            </a:r>
            <a:r>
              <a:rPr lang="fi-FI" dirty="0" smtClean="0"/>
              <a:t> 27:25</a:t>
            </a:r>
          </a:p>
          <a:p>
            <a:r>
              <a:rPr lang="fi-FI" dirty="0" smtClean="0"/>
              <a:t>Jerusalem hävitettiin 70 </a:t>
            </a:r>
            <a:r>
              <a:rPr lang="fi-FI" dirty="0" err="1" smtClean="0"/>
              <a:t>jKr</a:t>
            </a:r>
            <a:endParaRPr lang="fi-FI" dirty="0" smtClean="0"/>
          </a:p>
          <a:p>
            <a:r>
              <a:rPr lang="fi-FI" dirty="0" smtClean="0"/>
              <a:t>Antisemitisti - juutalaisvastaisuus sai alkunsa ensimmäisillä vuosisadoilla Jeesuksen surmaamisesta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Katolinen kirkko vainosi juutalaisia keskiajalla</a:t>
            </a:r>
          </a:p>
          <a:p>
            <a:r>
              <a:rPr lang="fi-FI" dirty="0" smtClean="0"/>
              <a:t>Juutalaiset eivät saaneet omistaa maata &gt; monista juutalaissuvuista tuli pankkiireja – koronkiskureita</a:t>
            </a:r>
          </a:p>
          <a:p>
            <a:r>
              <a:rPr lang="fi-FI" dirty="0" smtClean="0"/>
              <a:t>Ristiretkien </a:t>
            </a:r>
          </a:p>
          <a:p>
            <a:pPr>
              <a:buNone/>
            </a:pPr>
            <a:r>
              <a:rPr lang="fi-FI" dirty="0" smtClean="0"/>
              <a:t>joukkosurmat</a:t>
            </a:r>
          </a:p>
          <a:p>
            <a:r>
              <a:rPr lang="fi-FI" dirty="0" smtClean="0"/>
              <a:t>1800 –luvulta</a:t>
            </a:r>
          </a:p>
          <a:p>
            <a:pPr>
              <a:buNone/>
            </a:pPr>
            <a:r>
              <a:rPr lang="fi-FI" dirty="0" smtClean="0"/>
              <a:t> lähtenyt vaino</a:t>
            </a:r>
          </a:p>
          <a:p>
            <a:pPr>
              <a:buNone/>
            </a:pPr>
            <a:r>
              <a:rPr lang="fi-FI" dirty="0" smtClean="0"/>
              <a:t> huipentuu </a:t>
            </a:r>
          </a:p>
          <a:p>
            <a:pPr>
              <a:buNone/>
            </a:pPr>
            <a:r>
              <a:rPr lang="fi-FI" dirty="0" smtClean="0"/>
              <a:t>Hitlerin </a:t>
            </a:r>
          </a:p>
          <a:p>
            <a:pPr>
              <a:buNone/>
            </a:pPr>
            <a:r>
              <a:rPr lang="fi-FI" dirty="0" err="1" smtClean="0"/>
              <a:t>holokaustiin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4" name="Kuva 3" descr="4288545-63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6056784" cy="38455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fi-FI" dirty="0" smtClean="0"/>
              <a:t>6 milj. juutalaista surmattiin keskitysleireillä 1942-45</a:t>
            </a:r>
          </a:p>
          <a:p>
            <a:pPr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4" name="Kuva 3" descr="Bundesarchiv_Bild_146-1976-086-16,_Oranienburg,_Konzentrationsl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79137"/>
            <a:ext cx="7956376" cy="56788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Holokausti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/>
              <a:t>Holokausti</a:t>
            </a:r>
            <a:r>
              <a:rPr lang="fi-FI" dirty="0" smtClean="0"/>
              <a:t> (</a:t>
            </a:r>
            <a:r>
              <a:rPr lang="fi-FI" dirty="0" smtClean="0">
                <a:hlinkClick r:id="rId2" tooltip="Kreikan kieli"/>
              </a:rPr>
              <a:t>kreik.</a:t>
            </a:r>
            <a:r>
              <a:rPr lang="fi-FI" dirty="0" smtClean="0"/>
              <a:t> </a:t>
            </a:r>
            <a:r>
              <a:rPr lang="el-GR" dirty="0" smtClean="0"/>
              <a:t>ὁλόκαυστον</a:t>
            </a:r>
            <a:r>
              <a:rPr lang="fi-FI" dirty="0" smtClean="0"/>
              <a:t>)</a:t>
            </a:r>
          </a:p>
          <a:p>
            <a:r>
              <a:rPr lang="fi-FI" dirty="0" smtClean="0"/>
              <a:t>Natsien järjestelmällinen, etninen ja uskonnollinen tuhoamistyö</a:t>
            </a:r>
            <a:endParaRPr lang="fi-FI" dirty="0"/>
          </a:p>
        </p:txBody>
      </p:sp>
      <p:pic>
        <p:nvPicPr>
          <p:cNvPr id="4" name="Kuva 3" descr="800px-Rows_of_bodies_of_dead_inmates_fill_the_yard_of_Lager_Nordhausen,_a_Gestapo_concentration_c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12976"/>
            <a:ext cx="4673108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1305920372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3772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fi-FI" smtClean="0">
                <a:hlinkClick r:id="rId2" action="ppaction://hlinkfile"/>
              </a:rPr>
              <a:t>Auschwitz-Birgenau</a:t>
            </a:r>
            <a:endParaRPr lang="fi-FI" dirty="0"/>
          </a:p>
        </p:txBody>
      </p:sp>
      <p:pic>
        <p:nvPicPr>
          <p:cNvPr id="6" name="Kuva 5" descr="euskonto7-Eingangstor_des_KZ_Auschwitz_Arbeit_macht_frei_2007-1062x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9144000" cy="6345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euskonto7-juutalaisuus-1062x79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44" y="0"/>
            <a:ext cx="9149744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Tuhoamisleirin rauniot</a:t>
            </a:r>
            <a:endParaRPr lang="fi-FI" dirty="0"/>
          </a:p>
        </p:txBody>
      </p:sp>
      <p:pic>
        <p:nvPicPr>
          <p:cNvPr id="4" name="Sisällön paikkamerkki 3" descr="auschwitz-building-remnants-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8243"/>
            <a:ext cx="8229600" cy="268987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auschwitz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940" y="836712"/>
            <a:ext cx="8873478" cy="60212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kaasukammio</a:t>
            </a:r>
            <a:endParaRPr lang="fi-FI" dirty="0"/>
          </a:p>
        </p:txBody>
      </p:sp>
      <p:pic>
        <p:nvPicPr>
          <p:cNvPr id="4" name="Sisällön paikkamerkki 3" descr="auschwitz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11" y="1268760"/>
            <a:ext cx="7410389" cy="504612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tuhoamisleiri</a:t>
            </a:r>
            <a:endParaRPr lang="fi-FI" dirty="0"/>
          </a:p>
        </p:txBody>
      </p:sp>
      <p:pic>
        <p:nvPicPr>
          <p:cNvPr id="4" name="Sisällön paikkamerkki 3" descr="wyzwolenie_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736" y="1700808"/>
            <a:ext cx="9173736" cy="417646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polttouuni</a:t>
            </a:r>
            <a:endParaRPr lang="fi-FI" dirty="0"/>
          </a:p>
        </p:txBody>
      </p:sp>
      <p:pic>
        <p:nvPicPr>
          <p:cNvPr id="4" name="Sisällön paikkamerkki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Juutalainen ruoka, </a:t>
            </a:r>
            <a:r>
              <a:rPr lang="fi-FI" dirty="0" err="1" smtClean="0"/>
              <a:t>Košer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/>
              <a:t>Košer</a:t>
            </a:r>
            <a:r>
              <a:rPr lang="fi-FI" dirty="0" smtClean="0"/>
              <a:t> </a:t>
            </a:r>
            <a:r>
              <a:rPr lang="fi-FI" dirty="0" smtClean="0"/>
              <a:t>(</a:t>
            </a:r>
            <a:r>
              <a:rPr lang="fi-FI" dirty="0" err="1" smtClean="0"/>
              <a:t>hebr</a:t>
            </a:r>
            <a:r>
              <a:rPr lang="fi-FI" dirty="0" smtClean="0"/>
              <a:t>.</a:t>
            </a:r>
            <a:r>
              <a:rPr lang="fi-FI" dirty="0" smtClean="0"/>
              <a:t> ‏</a:t>
            </a:r>
            <a:r>
              <a:rPr lang="he-IL" dirty="0" smtClean="0"/>
              <a:t>כָּשֵר‎, </a:t>
            </a:r>
            <a:r>
              <a:rPr lang="fi-FI" i="1" dirty="0" smtClean="0"/>
              <a:t>kelvollinen, puhdas</a:t>
            </a:r>
            <a:r>
              <a:rPr lang="fi-FI" dirty="0" smtClean="0"/>
              <a:t>)</a:t>
            </a:r>
          </a:p>
          <a:p>
            <a:r>
              <a:rPr lang="fi-FI" i="1" dirty="0" err="1" smtClean="0"/>
              <a:t>basari</a:t>
            </a:r>
            <a:r>
              <a:rPr lang="fi-FI" dirty="0" smtClean="0"/>
              <a:t> eli lihatuotteet mukaan lukien lintujen </a:t>
            </a:r>
            <a:r>
              <a:rPr lang="fi-FI" dirty="0" smtClean="0"/>
              <a:t>liha</a:t>
            </a:r>
          </a:p>
          <a:p>
            <a:r>
              <a:rPr lang="fi-FI" dirty="0" smtClean="0"/>
              <a:t> </a:t>
            </a:r>
            <a:r>
              <a:rPr lang="fi-FI" i="1" dirty="0" err="1" smtClean="0"/>
              <a:t>chalavi</a:t>
            </a:r>
            <a:r>
              <a:rPr lang="fi-FI" dirty="0" smtClean="0"/>
              <a:t> eli maitotuotteet </a:t>
            </a:r>
          </a:p>
          <a:p>
            <a:r>
              <a:rPr lang="fi-FI" i="1" dirty="0" err="1" smtClean="0"/>
              <a:t>parve</a:t>
            </a:r>
            <a:r>
              <a:rPr lang="fi-FI" dirty="0" smtClean="0"/>
              <a:t>  eli neutraalit tuotteet: kasvikset, hedelmät, kala, munat ja hunaja.</a:t>
            </a:r>
            <a:endParaRPr lang="fi-FI" dirty="0"/>
          </a:p>
        </p:txBody>
      </p:sp>
      <p:pic>
        <p:nvPicPr>
          <p:cNvPr id="4" name="Kuva 3" descr="si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37112"/>
            <a:ext cx="3170689" cy="2232248"/>
          </a:xfrm>
          <a:prstGeom prst="rect">
            <a:avLst/>
          </a:prstGeom>
        </p:spPr>
      </p:pic>
      <p:pic>
        <p:nvPicPr>
          <p:cNvPr id="5" name="Kuva 4" descr="bUHs742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5013176"/>
            <a:ext cx="2929508" cy="1686095"/>
          </a:xfrm>
          <a:prstGeom prst="rect">
            <a:avLst/>
          </a:prstGeom>
        </p:spPr>
      </p:pic>
      <p:pic>
        <p:nvPicPr>
          <p:cNvPr id="6" name="Kuva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869160"/>
            <a:ext cx="2448272" cy="183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osher-cert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4716016" cy="4716016"/>
          </a:xfrm>
          <a:prstGeom prst="rect">
            <a:avLst/>
          </a:prstGeom>
        </p:spPr>
      </p:pic>
      <p:pic>
        <p:nvPicPr>
          <p:cNvPr id="9" name="Sisällön paikkamerkki 8" descr="1024px-OUKosh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80528" y="3068960"/>
            <a:ext cx="5052053" cy="378904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1a1c010a1bc59c45df0f0e8c0865ce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210401" cy="691040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i="1" dirty="0" err="1" smtClean="0"/>
              <a:t>Basari</a:t>
            </a:r>
            <a:r>
              <a:rPr lang="fi-FI" i="1" dirty="0" smtClean="0"/>
              <a:t>, </a:t>
            </a:r>
            <a:r>
              <a:rPr lang="fi-FI" dirty="0" smtClean="0"/>
              <a:t>lihatuotteet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Sallittuja pääsääntöisesti märehtiviä sorkkaeläimiä ja</a:t>
            </a:r>
            <a:r>
              <a:rPr lang="fi-FI" dirty="0" smtClean="0"/>
              <a:t> </a:t>
            </a:r>
            <a:r>
              <a:rPr lang="fi-FI" dirty="0" smtClean="0"/>
              <a:t>Evä- ja suomupeitteiset vesieläimet, linnut, heinäsirkat</a:t>
            </a:r>
          </a:p>
          <a:p>
            <a:r>
              <a:rPr lang="fi-FI" dirty="0" smtClean="0"/>
              <a:t>Kiellettyjä esim. sika, matelijat, hyönteiset, sammakkoeläimet, petolinnut</a:t>
            </a:r>
            <a:endParaRPr lang="fi-FI" dirty="0" smtClean="0"/>
          </a:p>
          <a:p>
            <a:r>
              <a:rPr lang="fi-FI" dirty="0" smtClean="0"/>
              <a:t>Oikein teurastettu eläin </a:t>
            </a:r>
          </a:p>
          <a:p>
            <a:pPr>
              <a:buNone/>
            </a:pPr>
            <a:r>
              <a:rPr lang="fi-FI" dirty="0" smtClean="0"/>
              <a:t>sallittu</a:t>
            </a:r>
          </a:p>
          <a:p>
            <a:r>
              <a:rPr lang="fi-FI" dirty="0" smtClean="0"/>
              <a:t>Veri ja rasva kiellettyjä</a:t>
            </a:r>
            <a:endParaRPr lang="fi-FI" dirty="0"/>
          </a:p>
        </p:txBody>
      </p:sp>
      <p:pic>
        <p:nvPicPr>
          <p:cNvPr id="4" name="Kuva 3" descr="kosheranim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86910"/>
            <a:ext cx="4618484" cy="2771090"/>
          </a:xfrm>
          <a:prstGeom prst="rect">
            <a:avLst/>
          </a:prstGeom>
        </p:spPr>
      </p:pic>
      <p:pic>
        <p:nvPicPr>
          <p:cNvPr id="5" name="Kuva 4" descr="a69c2f88109d2c13e166bcac57fd2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88640"/>
            <a:ext cx="2031226" cy="201853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Teurastus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Rituaaliteurastus </a:t>
            </a:r>
            <a:r>
              <a:rPr lang="fi-FI" i="1" dirty="0" err="1" smtClean="0"/>
              <a:t>šehita</a:t>
            </a:r>
            <a:r>
              <a:rPr lang="fi-FI" dirty="0" smtClean="0"/>
              <a:t> tehdään rabbin valvonnassa </a:t>
            </a:r>
          </a:p>
          <a:p>
            <a:r>
              <a:rPr lang="fi-FI" dirty="0" smtClean="0"/>
              <a:t>Kaulavaltimo katkaistaan ensin</a:t>
            </a:r>
          </a:p>
          <a:p>
            <a:r>
              <a:rPr lang="fi-FI" dirty="0" smtClean="0"/>
              <a:t>Riista ei käy </a:t>
            </a:r>
            <a:r>
              <a:rPr lang="fi-FI" dirty="0" err="1" smtClean="0"/>
              <a:t>ko</a:t>
            </a:r>
            <a:r>
              <a:rPr lang="fi-FI" dirty="0" err="1" smtClean="0"/>
              <a:t>š</a:t>
            </a:r>
            <a:r>
              <a:rPr lang="fi-FI" dirty="0" err="1" smtClean="0"/>
              <a:t>er</a:t>
            </a:r>
            <a:r>
              <a:rPr lang="fi-FI" dirty="0" smtClean="0"/>
              <a:t> ruuaksi</a:t>
            </a:r>
            <a:endParaRPr lang="fi-FI" dirty="0"/>
          </a:p>
        </p:txBody>
      </p:sp>
      <p:pic>
        <p:nvPicPr>
          <p:cNvPr id="4" name="Kuva 3" descr="aid345855-728px-Properly-Slaughter-a-Cow-Under-the-Kosher-Method-Shechitah-Step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509120"/>
            <a:ext cx="2600325" cy="1950244"/>
          </a:xfrm>
          <a:prstGeom prst="rect">
            <a:avLst/>
          </a:prstGeom>
        </p:spPr>
      </p:pic>
      <p:pic>
        <p:nvPicPr>
          <p:cNvPr id="5" name="Kuva 4" descr="article-2581918-1C54BDFC00000578-479_634x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89040"/>
            <a:ext cx="4060337" cy="28683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</a:t>
            </a:r>
            <a:r>
              <a:rPr lang="fi-FI" dirty="0" smtClean="0"/>
              <a:t>yntypaikkana Lähi-itä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Juutalaiset kuuluvat alun perin </a:t>
            </a:r>
            <a:r>
              <a:rPr lang="fi-FI" dirty="0" err="1" smtClean="0"/>
              <a:t>Babylonistä</a:t>
            </a:r>
            <a:r>
              <a:rPr lang="fi-FI" dirty="0" smtClean="0"/>
              <a:t> lähteneen seemiläiseen kansaan</a:t>
            </a:r>
            <a:endParaRPr lang="fi-FI" dirty="0"/>
          </a:p>
        </p:txBody>
      </p:sp>
      <p:pic>
        <p:nvPicPr>
          <p:cNvPr id="5" name="Kuva 4" descr="aabrahamin_ma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852936"/>
            <a:ext cx="6459658" cy="383703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1024px-Kosher_McDonald's,_Abasto_Shopping,_Buenos_Ai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7198" y="0"/>
            <a:ext cx="9891198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Ruokailu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Liha ja maitotuotteita ei saa sekoittaa</a:t>
            </a:r>
          </a:p>
          <a:p>
            <a:r>
              <a:rPr lang="fi-FI" dirty="0" smtClean="0"/>
              <a:t>Niiden ruokailujen välillä suu huuhdellaan ja odotetaan muutama tunti, jotta edellinen ruokalaji ehtii sulaa </a:t>
            </a:r>
          </a:p>
          <a:p>
            <a:pPr>
              <a:buNone/>
            </a:pPr>
            <a:r>
              <a:rPr lang="fi-FI" dirty="0" smtClean="0"/>
              <a:t>elimistössä</a:t>
            </a:r>
          </a:p>
          <a:p>
            <a:r>
              <a:rPr lang="fi-FI" dirty="0" smtClean="0"/>
              <a:t>Ruokailuvälineet </a:t>
            </a:r>
          </a:p>
          <a:p>
            <a:pPr>
              <a:buNone/>
            </a:pPr>
            <a:r>
              <a:rPr lang="fi-FI" dirty="0" smtClean="0"/>
              <a:t>puhdistetaan tulella</a:t>
            </a:r>
          </a:p>
          <a:p>
            <a:pPr>
              <a:buNone/>
            </a:pPr>
            <a:r>
              <a:rPr lang="fi-FI" dirty="0" smtClean="0"/>
              <a:t> tai kiehuvalla vedellä</a:t>
            </a:r>
            <a:endParaRPr lang="fi-FI" dirty="0"/>
          </a:p>
        </p:txBody>
      </p:sp>
      <p:pic>
        <p:nvPicPr>
          <p:cNvPr id="4" name="Kuva 3" descr="800px-Kosher_dishes_P7160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67251"/>
            <a:ext cx="4788024" cy="358503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Viikkorytmi, jossa sapatti tärkein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Sapatti alkaa perjantaina auringon laskiessa ja päättyy lauantaina auringon laskun jälkeen</a:t>
            </a:r>
          </a:p>
          <a:p>
            <a:r>
              <a:rPr lang="fi-FI" dirty="0" smtClean="0"/>
              <a:t>Sunnuntai on viikon ensimmäinen päivä</a:t>
            </a:r>
            <a:endParaRPr lang="fi-FI" dirty="0"/>
          </a:p>
        </p:txBody>
      </p:sp>
      <p:pic>
        <p:nvPicPr>
          <p:cNvPr id="4" name="Kuva 3" descr="300px-09284_Jüdische_Zeremonialobjekte_und_Angewandte_Kunst_des_Freilichtmuseums_Sanok,_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753036"/>
            <a:ext cx="3665984" cy="2749488"/>
          </a:xfrm>
          <a:prstGeom prst="rect">
            <a:avLst/>
          </a:prstGeom>
        </p:spPr>
      </p:pic>
      <p:pic>
        <p:nvPicPr>
          <p:cNvPr id="5" name="Kuva 4" descr="6a88a924-cc42-4874-92c6-2913c300443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289203" cy="277976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Vuoden juhlia</a:t>
            </a:r>
            <a:endParaRPr lang="fi-FI" dirty="0"/>
          </a:p>
        </p:txBody>
      </p:sp>
      <p:pic>
        <p:nvPicPr>
          <p:cNvPr id="4" name="Sisällön paikkamerkki 3" descr="kalenter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912767" cy="51845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roš</a:t>
            </a:r>
            <a:r>
              <a:rPr lang="fi-FI" dirty="0" smtClean="0"/>
              <a:t> </a:t>
            </a:r>
            <a:r>
              <a:rPr lang="fi-FI" dirty="0" err="1" smtClean="0"/>
              <a:t>hašana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Uudenvuoden juhla, elo- syyskuun vaihteessa</a:t>
            </a:r>
          </a:p>
          <a:p>
            <a:r>
              <a:rPr lang="fi-FI" dirty="0" smtClean="0"/>
              <a:t>Juhla aloittaa 10 päivää kestävän katumusajan</a:t>
            </a:r>
          </a:p>
          <a:p>
            <a:r>
              <a:rPr lang="fi-FI" dirty="0" smtClean="0"/>
              <a:t>Juhlassa syödään omenia ja hunajaa, se kuvastaa toivoa</a:t>
            </a:r>
          </a:p>
          <a:p>
            <a:r>
              <a:rPr lang="fi-FI" dirty="0" smtClean="0"/>
              <a:t>Juhlan aikana puhalletaan </a:t>
            </a:r>
            <a:r>
              <a:rPr lang="fi-FI" dirty="0" err="1" smtClean="0"/>
              <a:t>sofar-torveen</a:t>
            </a:r>
            <a:endParaRPr lang="fi-FI" dirty="0"/>
          </a:p>
        </p:txBody>
      </p:sp>
      <p:pic>
        <p:nvPicPr>
          <p:cNvPr id="4" name="Kuva 3" descr="320px-Jemenittisk_sjofar_av_kuduh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509120"/>
            <a:ext cx="632436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Jom</a:t>
            </a:r>
            <a:r>
              <a:rPr lang="fi-FI" dirty="0" smtClean="0"/>
              <a:t> </a:t>
            </a:r>
            <a:r>
              <a:rPr lang="fi-FI" dirty="0" err="1" smtClean="0"/>
              <a:t>k</a:t>
            </a:r>
            <a:r>
              <a:rPr lang="fi-FI" dirty="0" err="1" smtClean="0"/>
              <a:t>ippur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Suuri sovintopäivä,</a:t>
            </a:r>
          </a:p>
          <a:p>
            <a:pPr>
              <a:buNone/>
            </a:pPr>
            <a:r>
              <a:rPr lang="fi-FI" dirty="0" smtClean="0"/>
              <a:t>j</a:t>
            </a:r>
            <a:r>
              <a:rPr lang="fi-FI" dirty="0" smtClean="0"/>
              <a:t>uhlista suurin</a:t>
            </a:r>
          </a:p>
          <a:p>
            <a:r>
              <a:rPr lang="fi-FI" dirty="0" smtClean="0"/>
              <a:t>Syyskuussa </a:t>
            </a:r>
          </a:p>
          <a:p>
            <a:r>
              <a:rPr lang="fi-FI" dirty="0" smtClean="0"/>
              <a:t>Päivä paastotaan ja</a:t>
            </a:r>
          </a:p>
          <a:p>
            <a:pPr>
              <a:buNone/>
            </a:pPr>
            <a:r>
              <a:rPr lang="fi-FI" dirty="0" smtClean="0"/>
              <a:t>rukoillaan</a:t>
            </a:r>
          </a:p>
          <a:p>
            <a:endParaRPr lang="fi-FI" dirty="0"/>
          </a:p>
        </p:txBody>
      </p:sp>
      <p:pic>
        <p:nvPicPr>
          <p:cNvPr id="4" name="Kuva 3" descr="800px-Gottlieb-Jews_Praying_in_the_Synagogue_on_Yom_Kippu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819260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Sukkot</a:t>
            </a:r>
            <a:r>
              <a:rPr lang="fi-FI" dirty="0" smtClean="0"/>
              <a:t> eli lehtimajajuhla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Juhla on lokakuussa</a:t>
            </a:r>
          </a:p>
          <a:p>
            <a:r>
              <a:rPr lang="fi-FI" dirty="0" smtClean="0"/>
              <a:t>Sadonkorjuujuhla</a:t>
            </a:r>
          </a:p>
          <a:p>
            <a:r>
              <a:rPr lang="fi-FI" dirty="0" smtClean="0"/>
              <a:t>Erämaavaelluksen</a:t>
            </a:r>
          </a:p>
          <a:p>
            <a:pPr>
              <a:buNone/>
            </a:pPr>
            <a:r>
              <a:rPr lang="fi-FI" dirty="0" smtClean="0"/>
              <a:t> muistojuhla</a:t>
            </a:r>
          </a:p>
          <a:p>
            <a:r>
              <a:rPr lang="fi-FI" dirty="0" smtClean="0"/>
              <a:t>Kestää 7 päivää</a:t>
            </a:r>
          </a:p>
          <a:p>
            <a:r>
              <a:rPr lang="fi-FI" dirty="0" smtClean="0"/>
              <a:t>Asutaan teltassa</a:t>
            </a:r>
            <a:endParaRPr lang="fi-FI" dirty="0"/>
          </a:p>
        </p:txBody>
      </p:sp>
      <p:pic>
        <p:nvPicPr>
          <p:cNvPr id="4" name="Kuva 3" descr="Fourspec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06736" cy="2099324"/>
          </a:xfrm>
          <a:prstGeom prst="rect">
            <a:avLst/>
          </a:prstGeom>
        </p:spPr>
      </p:pic>
      <p:pic>
        <p:nvPicPr>
          <p:cNvPr id="5" name="Kuva 4" descr="He_wiki_suc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9476" y="5229200"/>
            <a:ext cx="2138499" cy="1365372"/>
          </a:xfrm>
          <a:prstGeom prst="rect">
            <a:avLst/>
          </a:prstGeom>
        </p:spPr>
      </p:pic>
      <p:pic>
        <p:nvPicPr>
          <p:cNvPr id="7" name="Kuva 6" descr="12074967_923843871019580_480653613543197772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204864"/>
            <a:ext cx="3208982" cy="2477723"/>
          </a:xfrm>
          <a:prstGeom prst="rect">
            <a:avLst/>
          </a:prstGeom>
        </p:spPr>
      </p:pic>
      <p:pic>
        <p:nvPicPr>
          <p:cNvPr id="8" name="Kuva 7" descr="10703862-illustration-of-sukkah-decorated-with-leaves-and-fruit-for-sukkot-Stock-Illustr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653136"/>
            <a:ext cx="2882280" cy="1920042"/>
          </a:xfrm>
          <a:prstGeom prst="rect">
            <a:avLst/>
          </a:prstGeom>
        </p:spPr>
      </p:pic>
      <p:pic>
        <p:nvPicPr>
          <p:cNvPr id="9" name="Kuva 8" descr="stock-vector-happy-sukkot-background-hebrew-translate-happy-sukkot-holiday-jewish-traditional-four-species-4811818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780928"/>
            <a:ext cx="2129982" cy="22246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       </a:t>
            </a:r>
            <a:r>
              <a:rPr lang="fi-FI" dirty="0" err="1" smtClean="0"/>
              <a:t>Hanukka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Joulukuussa 8 päivää</a:t>
            </a:r>
          </a:p>
          <a:p>
            <a:r>
              <a:rPr lang="fi-FI" dirty="0" smtClean="0"/>
              <a:t>Lapset saavat lahjoja</a:t>
            </a:r>
          </a:p>
          <a:p>
            <a:r>
              <a:rPr lang="fi-FI" dirty="0" smtClean="0"/>
              <a:t>Joka päivä lisätään yksi</a:t>
            </a:r>
          </a:p>
          <a:p>
            <a:pPr>
              <a:buNone/>
            </a:pPr>
            <a:r>
              <a:rPr lang="fi-FI" dirty="0" smtClean="0"/>
              <a:t>k</a:t>
            </a:r>
            <a:r>
              <a:rPr lang="fi-FI" dirty="0" smtClean="0"/>
              <a:t>ynttilä kynttelikköön</a:t>
            </a:r>
          </a:p>
          <a:p>
            <a:r>
              <a:rPr lang="fi-FI" dirty="0" smtClean="0"/>
              <a:t>Syödään </a:t>
            </a:r>
            <a:r>
              <a:rPr lang="fi-FI" dirty="0" err="1" smtClean="0"/>
              <a:t>latkes-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Leivonnaisia</a:t>
            </a:r>
          </a:p>
          <a:p>
            <a:r>
              <a:rPr lang="fi-FI" dirty="0" smtClean="0"/>
              <a:t>Nelikulmainen hyrrä</a:t>
            </a:r>
            <a:endParaRPr lang="fi-FI" dirty="0"/>
          </a:p>
        </p:txBody>
      </p:sp>
      <p:pic>
        <p:nvPicPr>
          <p:cNvPr id="4" name="Kuva 3" descr="147355-Happy-Hanuk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3802022" cy="2376264"/>
          </a:xfrm>
          <a:prstGeom prst="rect">
            <a:avLst/>
          </a:prstGeom>
        </p:spPr>
      </p:pic>
      <p:pic>
        <p:nvPicPr>
          <p:cNvPr id="5" name="Kuva 4" descr="Show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708920"/>
            <a:ext cx="3105919" cy="2171685"/>
          </a:xfrm>
          <a:prstGeom prst="rect">
            <a:avLst/>
          </a:prstGeom>
        </p:spPr>
      </p:pic>
      <p:pic>
        <p:nvPicPr>
          <p:cNvPr id="6" name="Kuva 5" descr="hanukka-dreidels-7373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5085184"/>
            <a:ext cx="2620516" cy="1935150"/>
          </a:xfrm>
          <a:prstGeom prst="rect">
            <a:avLst/>
          </a:prstGeom>
        </p:spPr>
      </p:pic>
      <p:pic>
        <p:nvPicPr>
          <p:cNvPr id="7" name="Kuva 6" descr="what-is-hanukk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149080"/>
            <a:ext cx="2213992" cy="22139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Purim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Iloinen juhla</a:t>
            </a:r>
          </a:p>
          <a:p>
            <a:r>
              <a:rPr lang="fi-FI" dirty="0" smtClean="0"/>
              <a:t>Naamiaiset</a:t>
            </a:r>
          </a:p>
          <a:p>
            <a:r>
              <a:rPr lang="fi-FI" dirty="0" smtClean="0"/>
              <a:t>Lahjoja köyhille</a:t>
            </a:r>
            <a:endParaRPr lang="fi-FI" dirty="0"/>
          </a:p>
        </p:txBody>
      </p:sp>
      <p:pic>
        <p:nvPicPr>
          <p:cNvPr id="4" name="Kuva 3" descr="1024px-Jerusalem_Purim_street_sc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56992"/>
            <a:ext cx="6909529" cy="4412922"/>
          </a:xfrm>
          <a:prstGeom prst="rect">
            <a:avLst/>
          </a:prstGeom>
        </p:spPr>
      </p:pic>
      <p:pic>
        <p:nvPicPr>
          <p:cNvPr id="5" name="Kuva 4" descr="1024px-Homemade_hamantasc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980728"/>
            <a:ext cx="3121152" cy="1990344"/>
          </a:xfrm>
          <a:prstGeom prst="rect">
            <a:avLst/>
          </a:prstGeom>
        </p:spPr>
      </p:pic>
      <p:pic>
        <p:nvPicPr>
          <p:cNvPr id="6" name="Kuva 5" descr="Purim_Grag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68463"/>
            <a:ext cx="2376264" cy="288953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Pesah</a:t>
            </a:r>
            <a:r>
              <a:rPr lang="fi-FI" dirty="0" smtClean="0"/>
              <a:t> (</a:t>
            </a:r>
            <a:r>
              <a:rPr lang="fi-FI" dirty="0" err="1" smtClean="0"/>
              <a:t>passover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Juutalaisten pääsiäinen</a:t>
            </a:r>
          </a:p>
          <a:p>
            <a:r>
              <a:rPr lang="fi-FI" dirty="0" smtClean="0"/>
              <a:t>Egyptistä lähdön muistoksi</a:t>
            </a:r>
            <a:endParaRPr lang="fi-FI" dirty="0"/>
          </a:p>
        </p:txBody>
      </p:sp>
      <p:pic>
        <p:nvPicPr>
          <p:cNvPr id="4" name="Kuva 3" descr="95009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2699792" cy="2096722"/>
          </a:xfrm>
          <a:prstGeom prst="rect">
            <a:avLst/>
          </a:prstGeom>
        </p:spPr>
      </p:pic>
      <p:pic>
        <p:nvPicPr>
          <p:cNvPr id="5" name="Kuva 4" descr="passover-dinner-leadjpg-729bc39e09357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794000"/>
            <a:ext cx="60960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 smtClean="0"/>
              <a:t>Juutalaiset pitävät Aabrahamia ensimmäisenä kantaisänä, joka muutti Palestiinaan</a:t>
            </a:r>
          </a:p>
          <a:p>
            <a:r>
              <a:rPr lang="fi-FI" dirty="0" smtClean="0"/>
              <a:t>Aabrahamin poika </a:t>
            </a:r>
            <a:r>
              <a:rPr lang="fi-FI" dirty="0" err="1" smtClean="0"/>
              <a:t>Iisak</a:t>
            </a:r>
            <a:r>
              <a:rPr lang="fi-FI" dirty="0" smtClean="0"/>
              <a:t> ja hänen poikansa Jaakob ovat myös kantaisiä</a:t>
            </a:r>
          </a:p>
          <a:p>
            <a:r>
              <a:rPr lang="fi-FI" dirty="0" smtClean="0"/>
              <a:t>Jaakobin toinen nimi Israel </a:t>
            </a:r>
          </a:p>
          <a:p>
            <a:pPr>
              <a:buNone/>
            </a:pPr>
            <a:r>
              <a:rPr lang="fi-FI" dirty="0" smtClean="0"/>
              <a:t>periytyy kansan nimeen</a:t>
            </a:r>
          </a:p>
          <a:p>
            <a:r>
              <a:rPr lang="fi-FI" dirty="0" smtClean="0"/>
              <a:t>Jaakobin pojan </a:t>
            </a:r>
            <a:r>
              <a:rPr lang="fi-FI" dirty="0" err="1" smtClean="0"/>
              <a:t>Juudan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nimestä tulee juutalaisuus</a:t>
            </a:r>
            <a:endParaRPr lang="fi-FI" dirty="0"/>
          </a:p>
        </p:txBody>
      </p:sp>
      <p:pic>
        <p:nvPicPr>
          <p:cNvPr id="4" name="Kuva 3" descr="Abraha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060848"/>
            <a:ext cx="2522150" cy="4464496"/>
          </a:xfrm>
          <a:prstGeom prst="rect">
            <a:avLst/>
          </a:prstGeom>
        </p:spPr>
      </p:pic>
      <p:pic>
        <p:nvPicPr>
          <p:cNvPr id="5" name="Kuva 4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869160"/>
            <a:ext cx="3028950" cy="1514475"/>
          </a:xfrm>
          <a:prstGeom prst="rect">
            <a:avLst/>
          </a:prstGeom>
        </p:spPr>
      </p:pic>
      <p:pic>
        <p:nvPicPr>
          <p:cNvPr id="6" name="Kuva 5" descr="ab660f47a27b0d4c56cbc07be6398c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797152"/>
            <a:ext cx="1267966" cy="185359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Juutalaisten pukeutuminen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Kipa</a:t>
            </a:r>
            <a:r>
              <a:rPr lang="fi-FI" dirty="0" smtClean="0"/>
              <a:t>, juutalaisen miehen päähine rukoillessa</a:t>
            </a:r>
          </a:p>
          <a:p>
            <a:endParaRPr lang="fi-FI" dirty="0"/>
          </a:p>
        </p:txBody>
      </p:sp>
      <p:pic>
        <p:nvPicPr>
          <p:cNvPr id="4" name="Kuva 3" descr="1842_08_joeder1-eAJdtFcwAx9ozbiqvTug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258312"/>
            <a:ext cx="5401056" cy="3599688"/>
          </a:xfrm>
          <a:prstGeom prst="rect">
            <a:avLst/>
          </a:prstGeom>
        </p:spPr>
      </p:pic>
      <p:pic>
        <p:nvPicPr>
          <p:cNvPr id="5" name="Kuva 4" descr="juutalaisia-miehia-antwerpenissa-kuva-charles-roff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25144"/>
            <a:ext cx="2857500" cy="1914525"/>
          </a:xfrm>
          <a:prstGeom prst="rect">
            <a:avLst/>
          </a:prstGeom>
        </p:spPr>
      </p:pic>
      <p:pic>
        <p:nvPicPr>
          <p:cNvPr id="7" name="Kuva 6" descr="what-do-jewish-people-wear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132856"/>
            <a:ext cx="2569468" cy="256090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juutalaiset_ha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10584" y="260648"/>
            <a:ext cx="9554584" cy="630932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juut_i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96044" y="548680"/>
            <a:ext cx="9647278" cy="630932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img_3472_resize.jpg-1000x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88640" y="0"/>
            <a:ext cx="10579887" cy="70567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fi-FI" dirty="0" smtClean="0"/>
              <a:t>Aabraham on myös islamilaisten kantaisä</a:t>
            </a:r>
          </a:p>
          <a:p>
            <a:r>
              <a:rPr lang="fi-FI" dirty="0" smtClean="0"/>
              <a:t>Muslimit pitävät Aabrahamin poikaa Ismailia myös kantaisänä</a:t>
            </a:r>
          </a:p>
          <a:p>
            <a:r>
              <a:rPr lang="fi-FI" dirty="0" smtClean="0"/>
              <a:t>Aabraham on myös </a:t>
            </a:r>
          </a:p>
          <a:p>
            <a:pPr>
              <a:buNone/>
            </a:pPr>
            <a:r>
              <a:rPr lang="fi-FI" dirty="0" smtClean="0"/>
              <a:t>kristityille</a:t>
            </a:r>
          </a:p>
          <a:p>
            <a:pPr>
              <a:buNone/>
            </a:pPr>
            <a:r>
              <a:rPr lang="fi-FI" dirty="0" smtClean="0"/>
              <a:t>tärkeä profeetta</a:t>
            </a:r>
            <a:endParaRPr lang="fi-FI" dirty="0"/>
          </a:p>
        </p:txBody>
      </p:sp>
      <p:pic>
        <p:nvPicPr>
          <p:cNvPr id="4" name="Kuva 3" descr="en06sep38c_so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601856"/>
            <a:ext cx="3754388" cy="5256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4149079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Mooses tärkein profeetta</a:t>
            </a:r>
          </a:p>
          <a:p>
            <a:r>
              <a:rPr lang="fi-FI" dirty="0" smtClean="0"/>
              <a:t>Mooses teki liiton Jahven (Jumalan) kanssa Siinain vuorella</a:t>
            </a:r>
          </a:p>
          <a:p>
            <a:r>
              <a:rPr lang="fi-FI" dirty="0" smtClean="0"/>
              <a:t>Kymmenen käskyä on Mooseksen kivitauluihin kirjoittamat lait</a:t>
            </a:r>
          </a:p>
          <a:p>
            <a:r>
              <a:rPr lang="fi-FI" dirty="0" smtClean="0"/>
              <a:t>Osa laista 1-4 käsittelee ihmisen ja Jumalan välejä ja loput 5-10 ihmisten keskinäisiä välejä</a:t>
            </a:r>
          </a:p>
          <a:p>
            <a:r>
              <a:rPr lang="fi-FI" dirty="0" smtClean="0"/>
              <a:t>Mooses johdatti </a:t>
            </a:r>
            <a:r>
              <a:rPr lang="fi-FI" dirty="0"/>
              <a:t>I</a:t>
            </a:r>
            <a:r>
              <a:rPr lang="fi-FI" dirty="0" smtClean="0"/>
              <a:t>sraelin kansan Egyptistä pois</a:t>
            </a:r>
            <a:endParaRPr lang="fi-FI" dirty="0"/>
          </a:p>
        </p:txBody>
      </p:sp>
      <p:pic>
        <p:nvPicPr>
          <p:cNvPr id="4" name="Kuva 3" descr="mooses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77072"/>
            <a:ext cx="3707904" cy="2780928"/>
          </a:xfrm>
          <a:prstGeom prst="rect">
            <a:avLst/>
          </a:prstGeom>
        </p:spPr>
      </p:pic>
      <p:pic>
        <p:nvPicPr>
          <p:cNvPr id="5" name="Kuva 4" descr="Mo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101104"/>
            <a:ext cx="3735710" cy="2756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fi-FI" dirty="0"/>
              <a:t>K</a:t>
            </a:r>
            <a:r>
              <a:rPr lang="fi-FI" dirty="0" smtClean="0"/>
              <a:t>irjauskonto ja etninen uskonto, maailmanuskonto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Juutalaisuuden pyhä kirja: </a:t>
            </a:r>
            <a:r>
              <a:rPr lang="fi-FI" b="1" dirty="0" err="1"/>
              <a:t>Tanak</a:t>
            </a:r>
            <a:r>
              <a:rPr lang="fi-FI" dirty="0"/>
              <a:t> </a:t>
            </a:r>
            <a:r>
              <a:rPr lang="fi-FI" dirty="0" smtClean="0"/>
              <a:t>(‏</a:t>
            </a:r>
            <a:r>
              <a:rPr lang="he-IL" dirty="0"/>
              <a:t>תנ״ך</a:t>
            </a:r>
            <a:r>
              <a:rPr lang="he-IL" dirty="0" smtClean="0"/>
              <a:t>‎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Tanak</a:t>
            </a:r>
            <a:r>
              <a:rPr lang="fi-FI" dirty="0" smtClean="0"/>
              <a:t> on raamatun vanha testamentti:</a:t>
            </a:r>
          </a:p>
          <a:p>
            <a:pPr>
              <a:buFontTx/>
              <a:buChar char="-"/>
            </a:pPr>
            <a:r>
              <a:rPr lang="fi-FI" dirty="0" smtClean="0"/>
              <a:t>Toora eli laki (5 Mooseksen kirjaa)</a:t>
            </a:r>
          </a:p>
          <a:p>
            <a:pPr>
              <a:buFontTx/>
              <a:buChar char="-"/>
            </a:pPr>
            <a:r>
              <a:rPr lang="fi-FI" dirty="0" smtClean="0"/>
              <a:t>Profeetat</a:t>
            </a:r>
          </a:p>
          <a:p>
            <a:pPr>
              <a:buFontTx/>
              <a:buChar char="-"/>
            </a:pPr>
            <a:r>
              <a:rPr lang="fi-FI" dirty="0" smtClean="0"/>
              <a:t>Kirjoitukset</a:t>
            </a:r>
          </a:p>
          <a:p>
            <a:pPr>
              <a:buNone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4" name="Kuva 3" descr="319_tor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501008"/>
            <a:ext cx="4468638" cy="31658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 smtClean="0"/>
              <a:t>Talmud (oppi, opetus, tutkimus)</a:t>
            </a:r>
          </a:p>
          <a:p>
            <a:r>
              <a:rPr lang="fi-FI" dirty="0" err="1" smtClean="0"/>
              <a:t>Tanakia</a:t>
            </a:r>
            <a:r>
              <a:rPr lang="fi-FI" dirty="0" smtClean="0"/>
              <a:t> selittävä kirjakokoelma</a:t>
            </a:r>
            <a:endParaRPr lang="fi-FI" dirty="0"/>
          </a:p>
        </p:txBody>
      </p:sp>
      <p:pic>
        <p:nvPicPr>
          <p:cNvPr id="4" name="Kuva 3" descr="Carl_Schleicher_Eine_Streitfrage_aus_dem_Talm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917079" cy="4041224"/>
          </a:xfrm>
          <a:prstGeom prst="rect">
            <a:avLst/>
          </a:prstGeom>
        </p:spPr>
      </p:pic>
      <p:pic>
        <p:nvPicPr>
          <p:cNvPr id="5" name="Kuva 4" descr="300px-Talmud_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24944"/>
            <a:ext cx="3960440" cy="27723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 smtClean="0"/>
              <a:t>Juutalaisuus on rajoittunut vain syntyperäisiin juutalaisiin</a:t>
            </a:r>
          </a:p>
          <a:p>
            <a:r>
              <a:rPr lang="fi-FI" dirty="0" smtClean="0"/>
              <a:t>Juutalaisuudessa on hyvin tarkat normit ja käyttäytymisriitit (toora-laki)</a:t>
            </a:r>
          </a:p>
          <a:p>
            <a:r>
              <a:rPr lang="fi-FI" dirty="0" smtClean="0"/>
              <a:t>Juutalaisuudesta on lähtenyt suurin ja toiseksi suurin maailman uskonto: kristinusko ja islamin usko</a:t>
            </a:r>
            <a:endParaRPr lang="fi-FI" dirty="0"/>
          </a:p>
        </p:txBody>
      </p:sp>
      <p:pic>
        <p:nvPicPr>
          <p:cNvPr id="4" name="Kuva 3" descr="jesus-christ-893036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149080"/>
            <a:ext cx="3347864" cy="2510898"/>
          </a:xfrm>
          <a:prstGeom prst="rect">
            <a:avLst/>
          </a:prstGeom>
        </p:spPr>
      </p:pic>
      <p:pic>
        <p:nvPicPr>
          <p:cNvPr id="5" name="Kuva 4" descr="lata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005064"/>
            <a:ext cx="1714500" cy="2667000"/>
          </a:xfrm>
          <a:prstGeom prst="rect">
            <a:avLst/>
          </a:prstGeom>
        </p:spPr>
      </p:pic>
      <p:pic>
        <p:nvPicPr>
          <p:cNvPr id="6" name="Kuva 5" descr="allah-eller-Jah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797152"/>
            <a:ext cx="2448272" cy="11173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512</Words>
  <Application>Microsoft Office PowerPoint</Application>
  <PresentationFormat>Näytössä katseltava diaesitys (4:3)</PresentationFormat>
  <Paragraphs>126</Paragraphs>
  <Slides>43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Office-teema</vt:lpstr>
      <vt:lpstr>Juutalaisuus</vt:lpstr>
      <vt:lpstr>Dia 2</vt:lpstr>
      <vt:lpstr>Syntypaikkana Lähi-itä</vt:lpstr>
      <vt:lpstr>Dia 4</vt:lpstr>
      <vt:lpstr>Dia 5</vt:lpstr>
      <vt:lpstr>Dia 6</vt:lpstr>
      <vt:lpstr>Kirjauskonto ja etninen uskonto, maailmanuskonto </vt:lpstr>
      <vt:lpstr>Dia 8</vt:lpstr>
      <vt:lpstr>Dia 9</vt:lpstr>
      <vt:lpstr>Usko yhteen jumalaan, Jahveen</vt:lpstr>
      <vt:lpstr>Juutalaisia n. 15 miljoonaa</vt:lpstr>
      <vt:lpstr>Dia 12</vt:lpstr>
      <vt:lpstr>Dia 13</vt:lpstr>
      <vt:lpstr>Vainot</vt:lpstr>
      <vt:lpstr>Dia 15</vt:lpstr>
      <vt:lpstr>Dia 16</vt:lpstr>
      <vt:lpstr>Holokausti</vt:lpstr>
      <vt:lpstr>Dia 18</vt:lpstr>
      <vt:lpstr>Dia 19</vt:lpstr>
      <vt:lpstr>Tuhoamisleirin rauniot</vt:lpstr>
      <vt:lpstr>Dia 21</vt:lpstr>
      <vt:lpstr>kaasukammio</vt:lpstr>
      <vt:lpstr>tuhoamisleiri</vt:lpstr>
      <vt:lpstr>polttouuni</vt:lpstr>
      <vt:lpstr>Juutalainen ruoka, Košer</vt:lpstr>
      <vt:lpstr>Dia 26</vt:lpstr>
      <vt:lpstr>Dia 27</vt:lpstr>
      <vt:lpstr>Basari, lihatuotteet</vt:lpstr>
      <vt:lpstr>Teurastus</vt:lpstr>
      <vt:lpstr>Dia 30</vt:lpstr>
      <vt:lpstr>Ruokailu</vt:lpstr>
      <vt:lpstr>Viikkorytmi, jossa sapatti tärkein</vt:lpstr>
      <vt:lpstr>Vuoden juhlia</vt:lpstr>
      <vt:lpstr>roš hašana</vt:lpstr>
      <vt:lpstr>Jom kippur</vt:lpstr>
      <vt:lpstr>Sukkot eli lehtimajajuhla</vt:lpstr>
      <vt:lpstr>       Hanukka</vt:lpstr>
      <vt:lpstr>Purim</vt:lpstr>
      <vt:lpstr>Pesah (passover)</vt:lpstr>
      <vt:lpstr>Juutalaisten pukeutuminen</vt:lpstr>
      <vt:lpstr>Dia 41</vt:lpstr>
      <vt:lpstr>Dia 42</vt:lpstr>
      <vt:lpstr>Dia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Juutalaisuus</dc:title>
  <dc:creator>Anna</dc:creator>
  <cp:lastModifiedBy>Anna</cp:lastModifiedBy>
  <cp:revision>87</cp:revision>
  <dcterms:created xsi:type="dcterms:W3CDTF">2016-11-26T17:50:15Z</dcterms:created>
  <dcterms:modified xsi:type="dcterms:W3CDTF">2016-12-29T16:47:42Z</dcterms:modified>
</cp:coreProperties>
</file>