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54FD-0B94-4455-A405-ED550ED3F029}" type="datetimeFigureOut">
              <a:rPr lang="fi-FI" smtClean="0"/>
              <a:t>11.12.2016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A45A-171B-4AB3-AB49-EB80E75128E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Juutalaiset ja joulu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erubit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Jumalan lähimpiä enkeleitä</a:t>
            </a:r>
          </a:p>
          <a:p>
            <a:r>
              <a:rPr lang="fi-FI" dirty="0" smtClean="0"/>
              <a:t>Juutalaisuuden kerubit ovat eläinpäisiä</a:t>
            </a:r>
            <a:endParaRPr lang="fi-FI" dirty="0"/>
          </a:p>
        </p:txBody>
      </p:sp>
      <p:pic>
        <p:nvPicPr>
          <p:cNvPr id="4" name="Kuva 3" descr="pugintil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862064"/>
            <a:ext cx="3995936" cy="3995936"/>
          </a:xfrm>
          <a:prstGeom prst="rect">
            <a:avLst/>
          </a:prstGeom>
        </p:spPr>
      </p:pic>
      <p:pic>
        <p:nvPicPr>
          <p:cNvPr id="5" name="Kuva 4" descr="tn_Kiiltokuva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8640"/>
            <a:ext cx="1524000" cy="1490472"/>
          </a:xfrm>
          <a:prstGeom prst="rect">
            <a:avLst/>
          </a:prstGeom>
        </p:spPr>
      </p:pic>
      <p:pic>
        <p:nvPicPr>
          <p:cNvPr id="6" name="Kuva 5" descr="cherub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803965"/>
            <a:ext cx="2490194" cy="4054035"/>
          </a:xfrm>
          <a:prstGeom prst="rect">
            <a:avLst/>
          </a:prstGeom>
        </p:spPr>
      </p:pic>
      <p:pic>
        <p:nvPicPr>
          <p:cNvPr id="7" name="Kuva 6" descr="cherub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068960"/>
            <a:ext cx="2371832" cy="3861342"/>
          </a:xfrm>
          <a:prstGeom prst="rect">
            <a:avLst/>
          </a:prstGeom>
        </p:spPr>
      </p:pic>
      <p:pic>
        <p:nvPicPr>
          <p:cNvPr id="8" name="Kuva 7" descr="tn_Kiiltokuva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1524000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Joulun aikaan ajoittuvat enkelijutut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Enkeli Gabriel ja pappi Sakaria</a:t>
            </a:r>
          </a:p>
          <a:p>
            <a:r>
              <a:rPr lang="fi-FI" dirty="0" smtClean="0"/>
              <a:t>Enkeli Gabriel ja Maria</a:t>
            </a:r>
          </a:p>
          <a:p>
            <a:r>
              <a:rPr lang="fi-FI" dirty="0" smtClean="0"/>
              <a:t>Enkeli ja Joosef</a:t>
            </a:r>
          </a:p>
          <a:p>
            <a:r>
              <a:rPr lang="fi-FI" dirty="0" smtClean="0"/>
              <a:t>Enkeli/enkelit ja paimenet</a:t>
            </a:r>
          </a:p>
          <a:p>
            <a:r>
              <a:rPr lang="fi-FI" dirty="0" smtClean="0"/>
              <a:t>Enkeli ja itämaan tietäjät</a:t>
            </a:r>
          </a:p>
          <a:p>
            <a:r>
              <a:rPr lang="fi-FI" dirty="0" smtClean="0"/>
              <a:t>Enkeli ja Joosef</a:t>
            </a:r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Pappi </a:t>
            </a:r>
            <a:r>
              <a:rPr lang="fi-FI" dirty="0" err="1" smtClean="0"/>
              <a:t>Sakarias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Sakarias</a:t>
            </a:r>
            <a:r>
              <a:rPr lang="fi-FI" dirty="0" smtClean="0"/>
              <a:t> oli toimittamassa</a:t>
            </a:r>
          </a:p>
          <a:p>
            <a:pPr>
              <a:buNone/>
            </a:pPr>
            <a:r>
              <a:rPr lang="fi-FI" dirty="0" smtClean="0"/>
              <a:t> suitsutusuhria, kun Enkeli </a:t>
            </a:r>
          </a:p>
          <a:p>
            <a:pPr>
              <a:buNone/>
            </a:pPr>
            <a:r>
              <a:rPr lang="fi-FI" dirty="0" smtClean="0"/>
              <a:t>ilmoitti hän poikansa </a:t>
            </a:r>
          </a:p>
          <a:p>
            <a:pPr>
              <a:buNone/>
            </a:pPr>
            <a:r>
              <a:rPr lang="fi-FI" dirty="0" smtClean="0"/>
              <a:t>syntymästä</a:t>
            </a:r>
            <a:endParaRPr lang="fi-FI" dirty="0"/>
          </a:p>
        </p:txBody>
      </p:sp>
      <p:pic>
        <p:nvPicPr>
          <p:cNvPr id="4" name="Kuva 3" descr="Zacharias_and_Gabriel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3582861" cy="625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Enkeli Gabriel ja Maria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Enkeli Gabriel sanoi: Ole tervehditty, Maria sinä armon saanut, Herra kanssasi. Pyhä Henki tulee sinun päällesi…</a:t>
            </a:r>
            <a:endParaRPr lang="fi-FI" dirty="0"/>
          </a:p>
        </p:txBody>
      </p:sp>
      <p:pic>
        <p:nvPicPr>
          <p:cNvPr id="4" name="Kuva 3" descr="anunciac3a7c3a3o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5520591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Joosef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Joosef oli hylkäämässä Marian, kun enkeli ilmestyi hänelle</a:t>
            </a:r>
            <a:endParaRPr lang="fi-FI" dirty="0"/>
          </a:p>
        </p:txBody>
      </p:sp>
      <p:pic>
        <p:nvPicPr>
          <p:cNvPr id="4" name="Kuva 3" descr="valitseom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210980"/>
            <a:ext cx="4633704" cy="4354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smtClean="0"/>
              <a:t>Betlehemin</a:t>
            </a:r>
            <a:br>
              <a:rPr lang="fi-FI" dirty="0" smtClean="0"/>
            </a:br>
            <a:r>
              <a:rPr lang="fi-FI" dirty="0" smtClean="0"/>
              <a:t> paimenet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Jouluyönä Enkeli</a:t>
            </a:r>
          </a:p>
          <a:p>
            <a:pPr>
              <a:buNone/>
            </a:pPr>
            <a:r>
              <a:rPr lang="fi-FI" dirty="0" smtClean="0"/>
              <a:t> ilmoitti paimenille</a:t>
            </a:r>
          </a:p>
          <a:p>
            <a:pPr>
              <a:buNone/>
            </a:pPr>
            <a:r>
              <a:rPr lang="fi-FI" dirty="0" smtClean="0"/>
              <a:t> suuren ilon</a:t>
            </a:r>
            <a:endParaRPr lang="fi-FI" dirty="0"/>
          </a:p>
        </p:txBody>
      </p:sp>
      <p:pic>
        <p:nvPicPr>
          <p:cNvPr id="4" name="Kuva 3" descr="campul-pastorilor-betlee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718298" cy="6291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4479" y="620688"/>
            <a:ext cx="9368479" cy="55586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Itämaan tietäjät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Enkelin varoituksesta, tietäjät menivät kukin omaa tietään omalle maalleen</a:t>
            </a:r>
            <a:endParaRPr lang="fi-FI" dirty="0"/>
          </a:p>
        </p:txBody>
      </p:sp>
      <p:pic>
        <p:nvPicPr>
          <p:cNvPr id="4" name="Kuva 3" descr="5208126799_c8df55bde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3212976"/>
            <a:ext cx="6580632" cy="3319272"/>
          </a:xfrm>
          <a:prstGeom prst="rect">
            <a:avLst/>
          </a:prstGeom>
        </p:spPr>
      </p:pic>
      <p:pic>
        <p:nvPicPr>
          <p:cNvPr id="5" name="Kuva 4" descr="kolmik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9946" y="2924944"/>
            <a:ext cx="2734054" cy="3600400"/>
          </a:xfrm>
          <a:prstGeom prst="rect">
            <a:avLst/>
          </a:prstGeom>
        </p:spPr>
      </p:pic>
      <p:pic>
        <p:nvPicPr>
          <p:cNvPr id="6" name="Kuva 5" descr="latau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60648"/>
            <a:ext cx="785813" cy="14525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Pako Egyptiin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Enkeli varoitti Joosefia kuningas Herodeksen vainoista</a:t>
            </a:r>
            <a:endParaRPr lang="fi-FI" dirty="0"/>
          </a:p>
        </p:txBody>
      </p:sp>
      <p:pic>
        <p:nvPicPr>
          <p:cNvPr id="5" name="Kuva 4" descr="1333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6525"/>
            <a:ext cx="5715000" cy="4181475"/>
          </a:xfrm>
          <a:prstGeom prst="rect">
            <a:avLst/>
          </a:prstGeom>
        </p:spPr>
      </p:pic>
      <p:pic>
        <p:nvPicPr>
          <p:cNvPr id="6" name="Kuva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2852936"/>
            <a:ext cx="3350267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Jouluaika juutalaisilla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Juutalaiset eivät vietä joulua, koska he eivät tunnusta Jeesuksen syntymistä Messiaaksi</a:t>
            </a:r>
          </a:p>
          <a:p>
            <a:r>
              <a:rPr lang="fi-FI" dirty="0" smtClean="0"/>
              <a:t>Juutalaiset tuntevat Messias ennustukset  </a:t>
            </a:r>
            <a:r>
              <a:rPr lang="fi-FI" dirty="0" err="1" smtClean="0"/>
              <a:t>Tanakista</a:t>
            </a:r>
            <a:endParaRPr lang="fi-FI" dirty="0" smtClean="0"/>
          </a:p>
          <a:p>
            <a:r>
              <a:rPr lang="fi-FI" dirty="0" smtClean="0"/>
              <a:t>Juutalaisuuden piirissä on ollut monta messiasta, mutta kaikkiin he ovat pettyneet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Juutalaisuus ja enkelit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Enkeleitä on mm. 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Arkkienkelit</a:t>
            </a:r>
          </a:p>
          <a:p>
            <a:pPr>
              <a:buFontTx/>
              <a:buChar char="-"/>
            </a:pPr>
            <a:r>
              <a:rPr lang="fi-FI" dirty="0" smtClean="0"/>
              <a:t>Serafit</a:t>
            </a:r>
          </a:p>
          <a:p>
            <a:pPr>
              <a:buFontTx/>
              <a:buChar char="-"/>
            </a:pPr>
            <a:r>
              <a:rPr lang="fi-FI" dirty="0"/>
              <a:t>K</a:t>
            </a:r>
            <a:r>
              <a:rPr lang="fi-FI" dirty="0" smtClean="0"/>
              <a:t>erubit</a:t>
            </a:r>
            <a:endParaRPr lang="fi-FI" dirty="0"/>
          </a:p>
        </p:txBody>
      </p:sp>
      <p:pic>
        <p:nvPicPr>
          <p:cNvPr id="4" name="Kuva 3" descr="Сераф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5" y="332656"/>
            <a:ext cx="1709543" cy="4752528"/>
          </a:xfrm>
          <a:prstGeom prst="rect">
            <a:avLst/>
          </a:prstGeom>
        </p:spPr>
      </p:pic>
      <p:pic>
        <p:nvPicPr>
          <p:cNvPr id="5" name="Kuva 4" descr="latau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418" y="1484784"/>
            <a:ext cx="2740279" cy="5065365"/>
          </a:xfrm>
          <a:prstGeom prst="rect">
            <a:avLst/>
          </a:prstGeom>
        </p:spPr>
      </p:pic>
      <p:pic>
        <p:nvPicPr>
          <p:cNvPr id="6" name="Kuva 5" descr="latau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77072"/>
            <a:ext cx="189547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Arkkienkelit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Arkkienkelit ovat ns. ylienkeleitä, toisia enkeleitä korkeammalla</a:t>
            </a:r>
          </a:p>
          <a:p>
            <a:r>
              <a:rPr lang="fi-FI" dirty="0" smtClean="0"/>
              <a:t>Juutalaisuudessa tunnustetaan arkkienkeliksi mm. </a:t>
            </a:r>
            <a:r>
              <a:rPr lang="fi-FI" dirty="0"/>
              <a:t>Mikael, Gabriel, Rafael, </a:t>
            </a:r>
            <a:r>
              <a:rPr lang="fi-FI" dirty="0" err="1" smtClean="0"/>
              <a:t>Sariel</a:t>
            </a:r>
            <a:r>
              <a:rPr lang="fi-FI" dirty="0" smtClean="0"/>
              <a:t>, </a:t>
            </a:r>
            <a:r>
              <a:rPr lang="fi-FI" dirty="0" err="1" smtClean="0"/>
              <a:t>Raguel</a:t>
            </a:r>
            <a:r>
              <a:rPr lang="fi-FI" dirty="0" smtClean="0"/>
              <a:t>, </a:t>
            </a:r>
            <a:r>
              <a:rPr lang="fi-FI" dirty="0" err="1" smtClean="0"/>
              <a:t>Remiel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Mikael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Arkkienkeli Mikael on ylin</a:t>
            </a:r>
          </a:p>
          <a:p>
            <a:pPr>
              <a:buNone/>
            </a:pPr>
            <a:r>
              <a:rPr lang="fi-FI" dirty="0" smtClean="0"/>
              <a:t> arkkienkeli</a:t>
            </a:r>
          </a:p>
          <a:p>
            <a:r>
              <a:rPr lang="fi-FI" dirty="0" smtClean="0"/>
              <a:t>Mikael on suojelijaenkeli</a:t>
            </a:r>
          </a:p>
          <a:p>
            <a:r>
              <a:rPr lang="fi-FI" dirty="0" smtClean="0"/>
              <a:t>Mikael suojeli Danielia </a:t>
            </a:r>
          </a:p>
          <a:p>
            <a:pPr>
              <a:buNone/>
            </a:pPr>
            <a:r>
              <a:rPr lang="fi-FI" dirty="0" smtClean="0"/>
              <a:t>Persian kuninkaan edessä</a:t>
            </a:r>
            <a:endParaRPr lang="fi-FI" dirty="0"/>
          </a:p>
        </p:txBody>
      </p:sp>
      <p:pic>
        <p:nvPicPr>
          <p:cNvPr id="6" name="Kuva 5" descr="suojelusenkeli_taul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48919"/>
            <a:ext cx="4579268" cy="56090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Guido_Reni_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0542" y="0"/>
            <a:ext cx="4583458" cy="6858000"/>
          </a:xfrm>
        </p:spPr>
      </p:pic>
      <p:pic>
        <p:nvPicPr>
          <p:cNvPr id="5" name="Kuva 4" descr="suojelusenk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4608258" cy="6144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Gabriel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Arkkienkeli Gabriel on viestintuoja</a:t>
            </a:r>
          </a:p>
          <a:p>
            <a:r>
              <a:rPr lang="fi-FI" dirty="0" smtClean="0"/>
              <a:t>Gabriel tuo viestejä Jumalalta</a:t>
            </a:r>
            <a:endParaRPr lang="fi-FI" dirty="0"/>
          </a:p>
        </p:txBody>
      </p:sp>
      <p:pic>
        <p:nvPicPr>
          <p:cNvPr id="4" name="Kuva 3" descr="latau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20" y="2204864"/>
            <a:ext cx="2436467" cy="4503773"/>
          </a:xfrm>
          <a:prstGeom prst="rect">
            <a:avLst/>
          </a:prstGeom>
        </p:spPr>
      </p:pic>
      <p:pic>
        <p:nvPicPr>
          <p:cNvPr id="5" name="Kuva 4" descr="250px-Mikael_ylienkeli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24944"/>
            <a:ext cx="2051342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Titian_-_Polyptych_of_the_Resurrection_-_Archangel_Gabriel_-_WGA22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048672" cy="71676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Serafit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Serafieilla</a:t>
            </a:r>
            <a:r>
              <a:rPr lang="fi-FI" dirty="0" smtClean="0"/>
              <a:t> on kuusi siipeä. Neljä </a:t>
            </a:r>
          </a:p>
          <a:p>
            <a:pPr>
              <a:buNone/>
            </a:pPr>
            <a:r>
              <a:rPr lang="fi-FI" dirty="0" smtClean="0"/>
              <a:t>suojaa Jumalan kirkkaudelta ja</a:t>
            </a:r>
          </a:p>
          <a:p>
            <a:pPr>
              <a:buNone/>
            </a:pPr>
            <a:r>
              <a:rPr lang="fi-FI" dirty="0" smtClean="0"/>
              <a:t> kaksi on lentämistä varten.</a:t>
            </a:r>
            <a:endParaRPr lang="fi-FI" dirty="0"/>
          </a:p>
        </p:txBody>
      </p:sp>
      <p:pic>
        <p:nvPicPr>
          <p:cNvPr id="4" name="Kuva 3" descr="Сераф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2168624" cy="6028775"/>
          </a:xfrm>
          <a:prstGeom prst="rect">
            <a:avLst/>
          </a:prstGeom>
        </p:spPr>
      </p:pic>
      <p:pic>
        <p:nvPicPr>
          <p:cNvPr id="5" name="Kuva 4" descr="Sixwinged-Seraphs-HandMadeIconV2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393294"/>
            <a:ext cx="2459360" cy="34647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219</Words>
  <Application>Microsoft Office PowerPoint</Application>
  <PresentationFormat>Näytössä katseltava diaesitys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Juutalaiset ja joulu</vt:lpstr>
      <vt:lpstr>Jouluaika juutalaisilla</vt:lpstr>
      <vt:lpstr>Juutalaisuus ja enkelit</vt:lpstr>
      <vt:lpstr>Arkkienkelit</vt:lpstr>
      <vt:lpstr>Mikael</vt:lpstr>
      <vt:lpstr>Dia 6</vt:lpstr>
      <vt:lpstr>Gabriel</vt:lpstr>
      <vt:lpstr>Dia 8</vt:lpstr>
      <vt:lpstr>Serafit</vt:lpstr>
      <vt:lpstr>Kerubit</vt:lpstr>
      <vt:lpstr>Joulun aikaan ajoittuvat enkelijutut</vt:lpstr>
      <vt:lpstr>Pappi Sakarias</vt:lpstr>
      <vt:lpstr>Enkeli Gabriel ja Maria</vt:lpstr>
      <vt:lpstr>Joosef</vt:lpstr>
      <vt:lpstr>Betlehemin  paimenet</vt:lpstr>
      <vt:lpstr>Dia 16</vt:lpstr>
      <vt:lpstr>Itämaan tietäjät</vt:lpstr>
      <vt:lpstr>Pako Egyptiin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Juutalaiset ja joulu</dc:title>
  <dc:creator>Anna</dc:creator>
  <cp:lastModifiedBy>Anna</cp:lastModifiedBy>
  <cp:revision>13</cp:revision>
  <dcterms:created xsi:type="dcterms:W3CDTF">2016-12-11T13:08:14Z</dcterms:created>
  <dcterms:modified xsi:type="dcterms:W3CDTF">2016-12-11T15:55:36Z</dcterms:modified>
</cp:coreProperties>
</file>