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5" r:id="rId9"/>
    <p:sldId id="262" r:id="rId10"/>
    <p:sldId id="263" r:id="rId11"/>
    <p:sldId id="266" r:id="rId12"/>
    <p:sldId id="269" r:id="rId13"/>
    <p:sldId id="267" r:id="rId14"/>
    <p:sldId id="272" r:id="rId15"/>
    <p:sldId id="268" r:id="rId16"/>
    <p:sldId id="270" r:id="rId17"/>
    <p:sldId id="271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6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1623-DDB4-4700-9C1C-6F412421AE0D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C97EC-BD0D-48A2-B6CD-0369CB7849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1911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1623-DDB4-4700-9C1C-6F412421AE0D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C97EC-BD0D-48A2-B6CD-0369CB7849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9891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1623-DDB4-4700-9C1C-6F412421AE0D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C97EC-BD0D-48A2-B6CD-0369CB7849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354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1623-DDB4-4700-9C1C-6F412421AE0D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C97EC-BD0D-48A2-B6CD-0369CB7849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0684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1623-DDB4-4700-9C1C-6F412421AE0D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C97EC-BD0D-48A2-B6CD-0369CB7849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9182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1623-DDB4-4700-9C1C-6F412421AE0D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C97EC-BD0D-48A2-B6CD-0369CB7849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4272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1623-DDB4-4700-9C1C-6F412421AE0D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C97EC-BD0D-48A2-B6CD-0369CB7849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1118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1623-DDB4-4700-9C1C-6F412421AE0D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C97EC-BD0D-48A2-B6CD-0369CB7849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0379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1623-DDB4-4700-9C1C-6F412421AE0D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C97EC-BD0D-48A2-B6CD-0369CB7849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3349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1623-DDB4-4700-9C1C-6F412421AE0D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C97EC-BD0D-48A2-B6CD-0369CB7849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2477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1623-DDB4-4700-9C1C-6F412421AE0D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C97EC-BD0D-48A2-B6CD-0369CB7849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6778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F1623-DDB4-4700-9C1C-6F412421AE0D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C97EC-BD0D-48A2-B6CD-0369CB7849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654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Juudan</a:t>
            </a:r>
            <a:r>
              <a:rPr lang="fi-FI" dirty="0"/>
              <a:t> ja Israelin kuningaskunta</a:t>
            </a:r>
            <a:endParaRPr lang="en-US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Kuva 3" descr="rehoboam-sought-advice-from-the-young-m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0441" y="3751907"/>
            <a:ext cx="2526632" cy="257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7161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Pakkosiirtolaisuus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Juutalaiset sijoitettiin eri puolille Babylonin valtakuntaa.</a:t>
            </a:r>
          </a:p>
          <a:p>
            <a:r>
              <a:rPr lang="fi-FI" dirty="0"/>
              <a:t>Raamatun profeetta-kirjat ovat suurimmaksi osaksi pakkosiirtolaisuuden ajalta.</a:t>
            </a:r>
          </a:p>
          <a:p>
            <a:r>
              <a:rPr lang="fi-FI" dirty="0"/>
              <a:t>Profeetat ennustivat yleensä parempaa tulevaisuutta ja paluuta kotimaahan.</a:t>
            </a:r>
          </a:p>
        </p:txBody>
      </p:sp>
      <p:pic>
        <p:nvPicPr>
          <p:cNvPr id="4" name="Kuva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12179" y="3661609"/>
            <a:ext cx="2979821" cy="2979821"/>
          </a:xfrm>
          <a:prstGeom prst="rect">
            <a:avLst/>
          </a:prstGeom>
        </p:spPr>
      </p:pic>
      <p:pic>
        <p:nvPicPr>
          <p:cNvPr id="5" name="Kuva 4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60958" y="3793958"/>
            <a:ext cx="3064042" cy="3064042"/>
          </a:xfrm>
          <a:prstGeom prst="rect">
            <a:avLst/>
          </a:prstGeom>
        </p:spPr>
      </p:pic>
      <p:pic>
        <p:nvPicPr>
          <p:cNvPr id="6" name="Kuva 5" descr="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1559" y="4030580"/>
            <a:ext cx="2827420" cy="2827420"/>
          </a:xfrm>
          <a:prstGeom prst="rect">
            <a:avLst/>
          </a:prstGeom>
        </p:spPr>
      </p:pic>
      <p:pic>
        <p:nvPicPr>
          <p:cNvPr id="7" name="Kuva 6" descr="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" y="4199021"/>
            <a:ext cx="2658979" cy="265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3500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Daniel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fi-FI" dirty="0">
                <a:solidFill>
                  <a:prstClr val="black"/>
                </a:solidFill>
              </a:rPr>
              <a:t>Muutamat juutalaiset pääsivät korkeisiin virkoihin Babyloniassa.</a:t>
            </a:r>
          </a:p>
          <a:p>
            <a:pPr lvl="0"/>
            <a:r>
              <a:rPr lang="fi-FI" dirty="0">
                <a:solidFill>
                  <a:prstClr val="black"/>
                </a:solidFill>
              </a:rPr>
              <a:t>Daniel oli yksi juutalaisista, jotka koulutettiin valtion virkaan.</a:t>
            </a:r>
          </a:p>
          <a:p>
            <a:pPr lvl="0"/>
            <a:r>
              <a:rPr lang="fi-FI" dirty="0">
                <a:solidFill>
                  <a:prstClr val="black"/>
                </a:solidFill>
              </a:rPr>
              <a:t>Daniel palveli vain Jahvea ja pystyi ennustamaan ja kertomaan unien merkitykset.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4" name="Kuva 3" descr="dani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04158" y="3381608"/>
            <a:ext cx="2631155" cy="3202172"/>
          </a:xfrm>
          <a:prstGeom prst="rect">
            <a:avLst/>
          </a:prstGeom>
        </p:spPr>
      </p:pic>
      <p:pic>
        <p:nvPicPr>
          <p:cNvPr id="5" name="Kuva 4" descr="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40768" y="3404937"/>
            <a:ext cx="3209674" cy="320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2359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r>
              <a:rPr lang="fi-FI" dirty="0" smtClean="0"/>
              <a:t>Daniel kavereineen ei kumartanut kuningasta jumalana.</a:t>
            </a:r>
          </a:p>
          <a:p>
            <a:r>
              <a:rPr lang="fi-FI" dirty="0" smtClean="0"/>
              <a:t>Daniel </a:t>
            </a:r>
            <a:r>
              <a:rPr lang="fi-FI" dirty="0"/>
              <a:t>kavereineen tulisessa uunissa.</a:t>
            </a:r>
            <a:endParaRPr lang="en-US" dirty="0"/>
          </a:p>
        </p:txBody>
      </p:sp>
      <p:pic>
        <p:nvPicPr>
          <p:cNvPr id="4" name="Kuva 3" descr="Raamattu-uutiset-Kolme-nuorta-miestä-pelastuivat-tulisesta-pätsistä-570x3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1797" y="1473366"/>
            <a:ext cx="8416565" cy="5168066"/>
          </a:xfrm>
          <a:prstGeom prst="rect">
            <a:avLst/>
          </a:prstGeom>
        </p:spPr>
      </p:pic>
      <p:pic>
        <p:nvPicPr>
          <p:cNvPr id="5" name="Kuva 4" descr="daniel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756" y="2086476"/>
            <a:ext cx="309562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773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r>
              <a:rPr lang="fi-FI" dirty="0"/>
              <a:t>Daniel selitti </a:t>
            </a:r>
            <a:r>
              <a:rPr lang="fi-FI" dirty="0" err="1"/>
              <a:t>Nebukadnessarin</a:t>
            </a:r>
            <a:r>
              <a:rPr lang="fi-FI" dirty="0"/>
              <a:t> unet.</a:t>
            </a:r>
          </a:p>
          <a:p>
            <a:r>
              <a:rPr lang="fi-FI" dirty="0"/>
              <a:t>Babylonin jälkeen tulee toinen valtakunta (Persia), ja sitten seuraava (Makedonia) </a:t>
            </a:r>
            <a:r>
              <a:rPr lang="fi-FI" dirty="0" smtClean="0"/>
              <a:t>…</a:t>
            </a:r>
            <a:endParaRPr lang="fi-FI" dirty="0"/>
          </a:p>
        </p:txBody>
      </p:sp>
      <p:pic>
        <p:nvPicPr>
          <p:cNvPr id="4" name="Kuva 3" descr="slide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8916" y="1855870"/>
            <a:ext cx="6284495" cy="4713371"/>
          </a:xfrm>
          <a:prstGeom prst="rect">
            <a:avLst/>
          </a:prstGeom>
        </p:spPr>
      </p:pic>
      <p:pic>
        <p:nvPicPr>
          <p:cNvPr id="5" name="Kuva 4" descr="i285697114363409349._szw480h1280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199" y="1340853"/>
            <a:ext cx="4014537" cy="535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7570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 descr="patsas-_-neljc3a4-peto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91062" y="287145"/>
            <a:ext cx="7200938" cy="6570855"/>
          </a:xfrm>
        </p:spPr>
      </p:pic>
      <p:pic>
        <p:nvPicPr>
          <p:cNvPr id="5" name="Kuva 4" descr="Daniël II 26-45 - Daniël verklaart Nebukadnezer zynen Dro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6445" y="278063"/>
            <a:ext cx="4813300" cy="6350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372979"/>
            <a:ext cx="10515600" cy="5803984"/>
          </a:xfrm>
        </p:spPr>
        <p:txBody>
          <a:bodyPr/>
          <a:lstStyle/>
          <a:p>
            <a:r>
              <a:rPr lang="fi-FI" dirty="0" err="1"/>
              <a:t>Belsassarin</a:t>
            </a:r>
            <a:r>
              <a:rPr lang="fi-FI" dirty="0"/>
              <a:t> pidot, jolloin seinään tulee kirjoitus: Mene, mene, </a:t>
            </a:r>
            <a:r>
              <a:rPr lang="fi-FI" dirty="0" err="1"/>
              <a:t>tekel</a:t>
            </a:r>
            <a:r>
              <a:rPr lang="fi-FI" dirty="0"/>
              <a:t> u-farsin’.</a:t>
            </a:r>
          </a:p>
          <a:p>
            <a:r>
              <a:rPr lang="fi-FI" dirty="0"/>
              <a:t>Daniel selittää kuningas </a:t>
            </a:r>
            <a:r>
              <a:rPr lang="fi-FI" dirty="0" err="1"/>
              <a:t>Belsassarin</a:t>
            </a:r>
            <a:r>
              <a:rPr lang="fi-FI" dirty="0"/>
              <a:t> näyn:</a:t>
            </a:r>
          </a:p>
          <a:p>
            <a:r>
              <a:rPr lang="fi-FI" dirty="0"/>
              <a:t>Valtakunta jaetaan </a:t>
            </a:r>
            <a:r>
              <a:rPr lang="fi-FI" dirty="0" err="1"/>
              <a:t>meedialaisille</a:t>
            </a:r>
            <a:r>
              <a:rPr lang="fi-FI" dirty="0"/>
              <a:t> ja persialaisille ja kuningas surmataan.</a:t>
            </a:r>
            <a:endParaRPr lang="en-US" dirty="0"/>
          </a:p>
        </p:txBody>
      </p:sp>
      <p:pic>
        <p:nvPicPr>
          <p:cNvPr id="4" name="Kuva 3" descr="Rembrandt_-_Belshazzars_Fea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6925" y="2640075"/>
            <a:ext cx="5149517" cy="4071942"/>
          </a:xfrm>
          <a:prstGeom prst="rect">
            <a:avLst/>
          </a:prstGeom>
        </p:spPr>
      </p:pic>
      <p:pic>
        <p:nvPicPr>
          <p:cNvPr id="6" name="Kuva 5" descr="belsassarinpido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41632" y="2250965"/>
            <a:ext cx="3202825" cy="491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2167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92505"/>
            <a:ext cx="10515600" cy="5984458"/>
          </a:xfrm>
        </p:spPr>
        <p:txBody>
          <a:bodyPr/>
          <a:lstStyle/>
          <a:p>
            <a:r>
              <a:rPr lang="fi-FI" dirty="0"/>
              <a:t>Kuningas </a:t>
            </a:r>
            <a:r>
              <a:rPr lang="fi-FI" dirty="0" err="1"/>
              <a:t>Dareioksen</a:t>
            </a:r>
            <a:r>
              <a:rPr lang="fi-FI" dirty="0"/>
              <a:t> aikaan Daniel oli yksi kolmesta kuninkaan uskotusta satraappien johtajasta.</a:t>
            </a:r>
          </a:p>
          <a:p>
            <a:r>
              <a:rPr lang="fi-FI" dirty="0"/>
              <a:t>Daniel menestyi työssä ja toiset kadehtivat </a:t>
            </a:r>
            <a:r>
              <a:rPr lang="fi-FI" dirty="0" smtClean="0"/>
              <a:t>häntä, kun hän ei kumartanut kuninkaan jumalia.</a:t>
            </a:r>
            <a:endParaRPr lang="fi-FI" dirty="0"/>
          </a:p>
          <a:p>
            <a:r>
              <a:rPr lang="fi-FI" dirty="0"/>
              <a:t>Daniel heitetään leijonien luolaan.</a:t>
            </a:r>
            <a:endParaRPr lang="en-US" dirty="0"/>
          </a:p>
        </p:txBody>
      </p:sp>
      <p:pic>
        <p:nvPicPr>
          <p:cNvPr id="4" name="Kuva 3" descr="Daniell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5308" y="2550696"/>
            <a:ext cx="6526218" cy="4307304"/>
          </a:xfrm>
          <a:prstGeom prst="rect">
            <a:avLst/>
          </a:prstGeom>
        </p:spPr>
      </p:pic>
      <p:pic>
        <p:nvPicPr>
          <p:cNvPr id="6" name="Kuva 5" descr="300px-800px-5-zivilisationen-persien-darius-3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7598" y="2947737"/>
            <a:ext cx="5057422" cy="316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5068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Persian valtakausi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Kyyros</a:t>
            </a:r>
            <a:r>
              <a:rPr lang="fi-FI" dirty="0"/>
              <a:t> II valloitti Babylonian 539 eaa.</a:t>
            </a:r>
          </a:p>
          <a:p>
            <a:r>
              <a:rPr lang="fi-FI" dirty="0" err="1"/>
              <a:t>Kyyros</a:t>
            </a:r>
            <a:r>
              <a:rPr lang="fi-FI" dirty="0"/>
              <a:t> antoi juutalaisille luvan palata takaisin Juudeaan ja rakentaa uudelleen </a:t>
            </a:r>
            <a:r>
              <a:rPr lang="fi-FI" dirty="0" smtClean="0"/>
              <a:t>Jerusalemin </a:t>
            </a:r>
            <a:r>
              <a:rPr lang="fi-FI" dirty="0"/>
              <a:t>temppelin.</a:t>
            </a:r>
            <a:endParaRPr lang="en-US" dirty="0"/>
          </a:p>
        </p:txBody>
      </p:sp>
      <p:pic>
        <p:nvPicPr>
          <p:cNvPr id="4" name="Kuva 3" descr="lata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5797" y="3180346"/>
            <a:ext cx="6800349" cy="3400175"/>
          </a:xfrm>
          <a:prstGeom prst="rect">
            <a:avLst/>
          </a:prstGeom>
        </p:spPr>
      </p:pic>
      <p:pic>
        <p:nvPicPr>
          <p:cNvPr id="5" name="Kuva 4" descr="4093-201311017855_540x3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38837" y="2941722"/>
            <a:ext cx="35814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4963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397042"/>
            <a:ext cx="10515600" cy="5779921"/>
          </a:xfrm>
        </p:spPr>
        <p:txBody>
          <a:bodyPr/>
          <a:lstStyle/>
          <a:p>
            <a:r>
              <a:rPr lang="fi-FI" dirty="0" smtClean="0"/>
              <a:t>Persian kuninkaalla </a:t>
            </a:r>
            <a:r>
              <a:rPr lang="fi-FI" dirty="0" err="1" smtClean="0"/>
              <a:t>Kserkseellä</a:t>
            </a:r>
            <a:r>
              <a:rPr lang="fi-FI" dirty="0" smtClean="0"/>
              <a:t> oli vaimona juutalainen tyttö Ester.</a:t>
            </a:r>
          </a:p>
          <a:p>
            <a:r>
              <a:rPr lang="fi-FI" dirty="0" err="1" smtClean="0"/>
              <a:t>Kserkses</a:t>
            </a:r>
            <a:r>
              <a:rPr lang="fi-FI" dirty="0" smtClean="0"/>
              <a:t> kävi isänsä </a:t>
            </a:r>
            <a:r>
              <a:rPr lang="fi-FI" dirty="0" err="1" smtClean="0"/>
              <a:t>Dareioksen</a:t>
            </a:r>
            <a:r>
              <a:rPr lang="fi-FI" dirty="0" smtClean="0"/>
              <a:t> tapaan Persialaissotia Kreikkaa vastaan 400- luvulla eaa.</a:t>
            </a:r>
          </a:p>
        </p:txBody>
      </p:sp>
      <p:pic>
        <p:nvPicPr>
          <p:cNvPr id="5" name="Kuva 4" descr="palacelif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7683" y="1828800"/>
            <a:ext cx="7281521" cy="4812631"/>
          </a:xfrm>
          <a:prstGeom prst="rect">
            <a:avLst/>
          </a:prstGeom>
        </p:spPr>
      </p:pic>
      <p:pic>
        <p:nvPicPr>
          <p:cNvPr id="6" name="Kuva 5" descr="d8e29900a1f45ac506ee5120bd04ddd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70171"/>
            <a:ext cx="4620126" cy="2310063"/>
          </a:xfrm>
          <a:prstGeom prst="rect">
            <a:avLst/>
          </a:prstGeom>
        </p:spPr>
      </p:pic>
      <p:pic>
        <p:nvPicPr>
          <p:cNvPr id="7" name="Kuva 6" descr="Xerxes_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6832" y="4223084"/>
            <a:ext cx="2661531" cy="263491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372979"/>
            <a:ext cx="10515600" cy="5803984"/>
          </a:xfrm>
        </p:spPr>
        <p:txBody>
          <a:bodyPr/>
          <a:lstStyle/>
          <a:p>
            <a:r>
              <a:rPr lang="fi-FI" dirty="0" smtClean="0"/>
              <a:t>Ester oli </a:t>
            </a:r>
            <a:r>
              <a:rPr lang="fi-FI" dirty="0" err="1" smtClean="0"/>
              <a:t>Mordokain</a:t>
            </a:r>
            <a:r>
              <a:rPr lang="fi-FI" dirty="0" smtClean="0"/>
              <a:t> ottotyttö, </a:t>
            </a:r>
            <a:r>
              <a:rPr lang="fi-FI" dirty="0" err="1" smtClean="0"/>
              <a:t>Mordokai</a:t>
            </a:r>
            <a:r>
              <a:rPr lang="fi-FI" dirty="0" smtClean="0"/>
              <a:t> oli kuninkaan hovin palvelija. Esterin avulla </a:t>
            </a:r>
            <a:r>
              <a:rPr lang="fi-FI" dirty="0" err="1" smtClean="0"/>
              <a:t>Mordokai</a:t>
            </a:r>
            <a:r>
              <a:rPr lang="fi-FI" dirty="0" smtClean="0"/>
              <a:t> sai estettyä juutalaisten joukkomurhan, jota muutamat persialaiset suunnittelivat.</a:t>
            </a:r>
          </a:p>
          <a:p>
            <a:endParaRPr lang="fi-FI" dirty="0"/>
          </a:p>
        </p:txBody>
      </p:sp>
      <p:pic>
        <p:nvPicPr>
          <p:cNvPr id="4" name="Kuva 3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60154" y="1522496"/>
            <a:ext cx="5839077" cy="1951362"/>
          </a:xfrm>
          <a:prstGeom prst="rect">
            <a:avLst/>
          </a:prstGeom>
        </p:spPr>
      </p:pic>
      <p:pic>
        <p:nvPicPr>
          <p:cNvPr id="5" name="Kuva 4" descr="sinopsis-del-antiguo-testamento-parte-17-fina-L-0Xzbvu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6011" y="4315728"/>
            <a:ext cx="3494170" cy="2306152"/>
          </a:xfrm>
          <a:prstGeom prst="rect">
            <a:avLst/>
          </a:prstGeom>
        </p:spPr>
      </p:pic>
      <p:pic>
        <p:nvPicPr>
          <p:cNvPr id="6" name="Kuva 5" descr="149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2663" y="2885173"/>
            <a:ext cx="7182853" cy="43097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0169" y="1"/>
            <a:ext cx="6291319" cy="6857999"/>
          </a:xfrm>
        </p:spPr>
      </p:pic>
    </p:spTree>
    <p:extLst>
      <p:ext uri="{BB962C8B-B14F-4D97-AF65-F5344CB8AC3E}">
        <p14:creationId xmlns:p14="http://schemas.microsoft.com/office/powerpoint/2010/main" xmlns="" val="3063880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421105"/>
            <a:ext cx="10515600" cy="5755858"/>
          </a:xfrm>
        </p:spPr>
        <p:txBody>
          <a:bodyPr/>
          <a:lstStyle/>
          <a:p>
            <a:r>
              <a:rPr lang="fi-FI" dirty="0" smtClean="0"/>
              <a:t>Juutalaiset viettävät </a:t>
            </a:r>
            <a:r>
              <a:rPr lang="fi-FI" dirty="0" err="1" smtClean="0"/>
              <a:t>Purim-juhlaa</a:t>
            </a:r>
            <a:r>
              <a:rPr lang="fi-FI" dirty="0" smtClean="0"/>
              <a:t> Esterin töiden muistoksi.</a:t>
            </a:r>
          </a:p>
          <a:p>
            <a:endParaRPr lang="fi-FI" dirty="0"/>
          </a:p>
        </p:txBody>
      </p:sp>
      <p:pic>
        <p:nvPicPr>
          <p:cNvPr id="4" name="Kuva 3" descr="1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05" y="986590"/>
            <a:ext cx="11333748" cy="566687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Salomonin kuningaskunnan hajoamisen 931eaa</a:t>
            </a:r>
            <a:endParaRPr lang="en-US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Rehabeam</a:t>
            </a:r>
            <a:r>
              <a:rPr lang="fi-FI" dirty="0"/>
              <a:t>, Salomon poika vaati pohjoisilta </a:t>
            </a:r>
            <a:endParaRPr lang="fi-FI" dirty="0" smtClean="0"/>
          </a:p>
          <a:p>
            <a:pPr>
              <a:buNone/>
            </a:pPr>
            <a:r>
              <a:rPr lang="fi-FI" dirty="0" smtClean="0"/>
              <a:t>heimoilta </a:t>
            </a:r>
            <a:r>
              <a:rPr lang="fi-FI" dirty="0"/>
              <a:t>suurempia veroja.</a:t>
            </a:r>
          </a:p>
          <a:p>
            <a:r>
              <a:rPr lang="fi-FI" dirty="0"/>
              <a:t>Pohjoisen heimot halusivat maan </a:t>
            </a:r>
            <a:r>
              <a:rPr lang="fi-FI" dirty="0" smtClean="0"/>
              <a:t>johtoon</a:t>
            </a:r>
          </a:p>
          <a:p>
            <a:pPr>
              <a:buNone/>
            </a:pPr>
            <a:r>
              <a:rPr lang="fi-FI" dirty="0" err="1" smtClean="0"/>
              <a:t>Jerobeamin</a:t>
            </a:r>
            <a:r>
              <a:rPr lang="fi-FI" dirty="0"/>
              <a:t>, joka oli palvellut Salomon hovissa.</a:t>
            </a:r>
          </a:p>
          <a:p>
            <a:r>
              <a:rPr lang="fi-FI" dirty="0"/>
              <a:t>Kymmenen pohjoisen heimoa </a:t>
            </a:r>
            <a:endParaRPr lang="fi-FI" dirty="0" smtClean="0"/>
          </a:p>
          <a:p>
            <a:pPr>
              <a:buNone/>
            </a:pPr>
            <a:r>
              <a:rPr lang="fi-FI" dirty="0" smtClean="0"/>
              <a:t>muodostivat </a:t>
            </a:r>
            <a:r>
              <a:rPr lang="fi-FI" dirty="0"/>
              <a:t>oman Israelin kuningaskunnan.</a:t>
            </a:r>
          </a:p>
          <a:p>
            <a:endParaRPr lang="en-US" dirty="0"/>
          </a:p>
        </p:txBody>
      </p:sp>
      <p:pic>
        <p:nvPicPr>
          <p:cNvPr id="4" name="Kuva 3" descr="rehabeam_ju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0211" y="1278288"/>
            <a:ext cx="4491789" cy="604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6476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Kaksi kuningaskuntaa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486275"/>
          </a:xfrm>
        </p:spPr>
        <p:txBody>
          <a:bodyPr/>
          <a:lstStyle/>
          <a:p>
            <a:r>
              <a:rPr lang="fi-FI" dirty="0" err="1"/>
              <a:t>Jerobeam</a:t>
            </a:r>
            <a:r>
              <a:rPr lang="fi-FI" dirty="0"/>
              <a:t> valitsi pääkaupungikseen </a:t>
            </a:r>
            <a:r>
              <a:rPr lang="fi-FI" dirty="0" err="1"/>
              <a:t>Siikemin</a:t>
            </a:r>
            <a:r>
              <a:rPr lang="fi-FI" dirty="0"/>
              <a:t>.</a:t>
            </a:r>
          </a:p>
          <a:p>
            <a:r>
              <a:rPr lang="fi-FI" dirty="0" err="1"/>
              <a:t>Juudan</a:t>
            </a:r>
            <a:r>
              <a:rPr lang="fi-FI" dirty="0"/>
              <a:t> kuningaskuntaan jäi vain </a:t>
            </a:r>
            <a:r>
              <a:rPr lang="fi-FI" dirty="0" err="1"/>
              <a:t>Juudan</a:t>
            </a:r>
            <a:r>
              <a:rPr lang="fi-FI" dirty="0"/>
              <a:t> ja Benjaminin heimojen alue.</a:t>
            </a:r>
          </a:p>
          <a:p>
            <a:r>
              <a:rPr lang="fi-FI" dirty="0" err="1"/>
              <a:t>Juudan</a:t>
            </a:r>
            <a:r>
              <a:rPr lang="fi-FI" dirty="0"/>
              <a:t> heimon nimestä tulee sana juutalainen.</a:t>
            </a:r>
          </a:p>
          <a:p>
            <a:r>
              <a:rPr lang="fi-FI" dirty="0"/>
              <a:t>Jahven jäi </a:t>
            </a:r>
            <a:r>
              <a:rPr lang="fi-FI" dirty="0" err="1"/>
              <a:t>Juudan</a:t>
            </a:r>
            <a:r>
              <a:rPr lang="fi-FI" dirty="0"/>
              <a:t> jumalaksi ja siellä palvottavaksi.</a:t>
            </a:r>
          </a:p>
          <a:p>
            <a:r>
              <a:rPr lang="fi-FI" dirty="0"/>
              <a:t>Pohjoisen Israelin alueella Jahven </a:t>
            </a:r>
            <a:r>
              <a:rPr lang="fi-FI" dirty="0" smtClean="0"/>
              <a:t>jumaluuden</a:t>
            </a:r>
          </a:p>
          <a:p>
            <a:pPr>
              <a:buNone/>
            </a:pPr>
            <a:r>
              <a:rPr lang="fi-FI" dirty="0" smtClean="0"/>
              <a:t> </a:t>
            </a:r>
            <a:r>
              <a:rPr lang="fi-FI" dirty="0"/>
              <a:t>rinnalla oli välillä </a:t>
            </a:r>
            <a:r>
              <a:rPr lang="fi-FI" dirty="0" err="1"/>
              <a:t>Baal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4" name="Kuva 3" descr="Moloch-and-His-Minions-e14603832543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42420" y="2824214"/>
            <a:ext cx="3469105" cy="3885398"/>
          </a:xfrm>
          <a:prstGeom prst="rect">
            <a:avLst/>
          </a:prstGeom>
        </p:spPr>
      </p:pic>
      <p:pic>
        <p:nvPicPr>
          <p:cNvPr id="5" name="Kuva 4" descr="GOD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64034" y="174055"/>
            <a:ext cx="1413998" cy="1979597"/>
          </a:xfrm>
          <a:prstGeom prst="rect">
            <a:avLst/>
          </a:prstGeom>
        </p:spPr>
      </p:pic>
      <p:pic>
        <p:nvPicPr>
          <p:cNvPr id="6" name="Kuva 5" descr="sike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91526" y="4210275"/>
            <a:ext cx="3777916" cy="252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3992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r>
              <a:rPr lang="fi-FI" dirty="0"/>
              <a:t>Israelissa kuninkaaksi haluavat joutuivat taistelemaan vallasta, kuninkaat olivat lyhtyikäisiä.</a:t>
            </a:r>
          </a:p>
          <a:p>
            <a:r>
              <a:rPr lang="fi-FI" dirty="0"/>
              <a:t>Jahven ja </a:t>
            </a:r>
            <a:r>
              <a:rPr lang="fi-FI" dirty="0" err="1"/>
              <a:t>Baalin</a:t>
            </a:r>
            <a:r>
              <a:rPr lang="fi-FI" dirty="0"/>
              <a:t> papit tappoivat toisiaan.</a:t>
            </a:r>
          </a:p>
          <a:p>
            <a:r>
              <a:rPr lang="fi-FI" dirty="0" err="1"/>
              <a:t>Omri</a:t>
            </a:r>
            <a:r>
              <a:rPr lang="fi-FI" dirty="0"/>
              <a:t> siirsi pääkaupungin Samariaan.</a:t>
            </a:r>
            <a:endParaRPr lang="en-US" dirty="0"/>
          </a:p>
        </p:txBody>
      </p:sp>
      <p:pic>
        <p:nvPicPr>
          <p:cNvPr id="4" name="Kuva 3" descr="250px-090.The_Prophets_of_Baal_Are_Slaughter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6915" y="895808"/>
            <a:ext cx="4702043" cy="5962191"/>
          </a:xfrm>
          <a:prstGeom prst="rect">
            <a:avLst/>
          </a:prstGeom>
        </p:spPr>
      </p:pic>
      <p:pic>
        <p:nvPicPr>
          <p:cNvPr id="5" name="Kuva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7887" y="2288835"/>
            <a:ext cx="3531018" cy="421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8011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Sisällön paikkamerkki 3" descr="samaria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86179" y="0"/>
            <a:ext cx="57474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7652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r>
              <a:rPr lang="fi-FI" dirty="0"/>
              <a:t>Assyrian kuningas </a:t>
            </a:r>
            <a:r>
              <a:rPr lang="en-US" dirty="0" err="1"/>
              <a:t>Salmanassar</a:t>
            </a:r>
            <a:r>
              <a:rPr lang="en-US" dirty="0"/>
              <a:t> V </a:t>
            </a:r>
            <a:r>
              <a:rPr lang="en-US" dirty="0" err="1"/>
              <a:t>valloitti</a:t>
            </a:r>
            <a:r>
              <a:rPr lang="en-US" dirty="0"/>
              <a:t> </a:t>
            </a:r>
            <a:r>
              <a:rPr lang="en-US" dirty="0" err="1"/>
              <a:t>Israelin</a:t>
            </a:r>
            <a:r>
              <a:rPr lang="en-US" dirty="0"/>
              <a:t> ja </a:t>
            </a:r>
            <a:r>
              <a:rPr lang="en-US" dirty="0" err="1"/>
              <a:t>siirsi</a:t>
            </a:r>
            <a:r>
              <a:rPr lang="en-US" dirty="0"/>
              <a:t> </a:t>
            </a:r>
            <a:r>
              <a:rPr lang="en-US" dirty="0" err="1"/>
              <a:t>kansaa</a:t>
            </a:r>
            <a:r>
              <a:rPr lang="en-US" dirty="0"/>
              <a:t> </a:t>
            </a:r>
            <a:r>
              <a:rPr lang="en-US" dirty="0" err="1"/>
              <a:t>pakkosiirtolaisuuteen</a:t>
            </a:r>
            <a:r>
              <a:rPr lang="en-US" dirty="0"/>
              <a:t> </a:t>
            </a:r>
            <a:r>
              <a:rPr lang="en-US" dirty="0" err="1"/>
              <a:t>Assyriaan</a:t>
            </a:r>
            <a:r>
              <a:rPr lang="en-US" dirty="0"/>
              <a:t> 700eaa </a:t>
            </a:r>
            <a:r>
              <a:rPr lang="en-US" dirty="0" err="1"/>
              <a:t>luvulla</a:t>
            </a:r>
            <a:r>
              <a:rPr lang="en-US" dirty="0"/>
              <a:t>.</a:t>
            </a:r>
          </a:p>
          <a:p>
            <a:r>
              <a:rPr lang="fi-FI" dirty="0"/>
              <a:t>J</a:t>
            </a:r>
            <a:r>
              <a:rPr lang="en-US" dirty="0" err="1"/>
              <a:t>uudan</a:t>
            </a:r>
            <a:r>
              <a:rPr lang="en-US" dirty="0"/>
              <a:t> </a:t>
            </a:r>
            <a:r>
              <a:rPr lang="en-US" dirty="0" err="1"/>
              <a:t>profetat</a:t>
            </a:r>
            <a:r>
              <a:rPr lang="en-US" dirty="0"/>
              <a:t> </a:t>
            </a:r>
            <a:r>
              <a:rPr lang="en-US" dirty="0" err="1"/>
              <a:t>pitivät</a:t>
            </a:r>
            <a:r>
              <a:rPr lang="en-US" dirty="0"/>
              <a:t> </a:t>
            </a:r>
            <a:r>
              <a:rPr lang="en-US" dirty="0" err="1"/>
              <a:t>tätä</a:t>
            </a:r>
            <a:r>
              <a:rPr lang="en-US" dirty="0"/>
              <a:t> </a:t>
            </a:r>
            <a:r>
              <a:rPr lang="en-US" dirty="0" err="1"/>
              <a:t>Jahven</a:t>
            </a:r>
            <a:r>
              <a:rPr lang="en-US" dirty="0"/>
              <a:t> </a:t>
            </a:r>
            <a:r>
              <a:rPr lang="en-US" dirty="0" err="1"/>
              <a:t>kostona</a:t>
            </a:r>
            <a:r>
              <a:rPr lang="en-US" dirty="0"/>
              <a:t>, </a:t>
            </a:r>
            <a:r>
              <a:rPr lang="en-US" dirty="0" err="1"/>
              <a:t>kun</a:t>
            </a:r>
            <a:r>
              <a:rPr lang="en-US" dirty="0"/>
              <a:t> </a:t>
            </a:r>
            <a:r>
              <a:rPr lang="en-US" dirty="0" err="1"/>
              <a:t>häntä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palvottu</a:t>
            </a:r>
            <a:r>
              <a:rPr lang="en-US" dirty="0"/>
              <a:t>.</a:t>
            </a:r>
          </a:p>
          <a:p>
            <a:r>
              <a:rPr lang="fi-FI" dirty="0"/>
              <a:t>A</a:t>
            </a:r>
            <a:r>
              <a:rPr lang="en-US" dirty="0" err="1"/>
              <a:t>ssyria</a:t>
            </a:r>
            <a:r>
              <a:rPr lang="en-US" dirty="0"/>
              <a:t> </a:t>
            </a:r>
            <a:r>
              <a:rPr lang="en-US" dirty="0" err="1"/>
              <a:t>siirsi</a:t>
            </a:r>
            <a:r>
              <a:rPr lang="en-US" dirty="0"/>
              <a:t> </a:t>
            </a:r>
            <a:r>
              <a:rPr lang="en-US" dirty="0" err="1"/>
              <a:t>kansaa</a:t>
            </a:r>
            <a:r>
              <a:rPr lang="en-US" dirty="0"/>
              <a:t> </a:t>
            </a:r>
            <a:r>
              <a:rPr lang="en-US" dirty="0" err="1"/>
              <a:t>Mesopotamiasta</a:t>
            </a:r>
            <a:r>
              <a:rPr lang="en-US" dirty="0"/>
              <a:t> Samarian </a:t>
            </a:r>
            <a:r>
              <a:rPr lang="en-US" dirty="0" err="1"/>
              <a:t>alueelle</a:t>
            </a:r>
            <a:r>
              <a:rPr lang="en-US" dirty="0"/>
              <a:t>.</a:t>
            </a:r>
          </a:p>
          <a:p>
            <a:r>
              <a:rPr lang="fi-FI" dirty="0"/>
              <a:t>J</a:t>
            </a:r>
            <a:r>
              <a:rPr lang="en-US" dirty="0" err="1"/>
              <a:t>uuda</a:t>
            </a:r>
            <a:r>
              <a:rPr lang="en-US" dirty="0"/>
              <a:t> </a:t>
            </a:r>
            <a:r>
              <a:rPr lang="en-US" dirty="0" err="1"/>
              <a:t>selvisi</a:t>
            </a:r>
            <a:r>
              <a:rPr lang="en-US" dirty="0"/>
              <a:t> </a:t>
            </a:r>
            <a:r>
              <a:rPr lang="en-US" dirty="0" err="1"/>
              <a:t>pelkällä</a:t>
            </a:r>
            <a:r>
              <a:rPr lang="en-US" dirty="0"/>
              <a:t> </a:t>
            </a:r>
            <a:r>
              <a:rPr lang="en-US" dirty="0" err="1"/>
              <a:t>maaseudun</a:t>
            </a:r>
            <a:r>
              <a:rPr lang="en-US" dirty="0"/>
              <a:t> </a:t>
            </a:r>
            <a:r>
              <a:rPr lang="en-US" dirty="0" err="1"/>
              <a:t>hävittämisellä</a:t>
            </a:r>
            <a:r>
              <a:rPr lang="en-US" dirty="0"/>
              <a:t> ja </a:t>
            </a:r>
            <a:r>
              <a:rPr lang="en-US" dirty="0" err="1"/>
              <a:t>Jerusalemin</a:t>
            </a:r>
            <a:r>
              <a:rPr lang="en-US" dirty="0"/>
              <a:t> </a:t>
            </a:r>
            <a:r>
              <a:rPr lang="en-US" dirty="0" err="1"/>
              <a:t>piirityksellä</a:t>
            </a:r>
            <a:r>
              <a:rPr lang="en-US" dirty="0"/>
              <a:t>.</a:t>
            </a:r>
          </a:p>
        </p:txBody>
      </p:sp>
      <p:pic>
        <p:nvPicPr>
          <p:cNvPr id="4" name="Kuva 3" descr="assyria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12831" y="2696678"/>
            <a:ext cx="5201652" cy="4161322"/>
          </a:xfrm>
          <a:prstGeom prst="rect">
            <a:avLst/>
          </a:prstGeom>
        </p:spPr>
      </p:pic>
      <p:pic>
        <p:nvPicPr>
          <p:cNvPr id="5" name="Kuva 4" descr="CKmJPOjWoAACvP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62325"/>
            <a:ext cx="571500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3221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Sisällön paikkamerkki 3" descr="Ass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96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5566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336884"/>
            <a:ext cx="10515600" cy="5840079"/>
          </a:xfrm>
        </p:spPr>
        <p:txBody>
          <a:bodyPr/>
          <a:lstStyle/>
          <a:p>
            <a:r>
              <a:rPr lang="fi-FI" dirty="0"/>
              <a:t>Assyria valta heikkeni 600eaa ja Babylonian valta kasvoi.</a:t>
            </a:r>
          </a:p>
          <a:p>
            <a:r>
              <a:rPr lang="fi-FI" dirty="0"/>
              <a:t>Babylonian kuningas </a:t>
            </a:r>
            <a:r>
              <a:rPr lang="fi-FI" dirty="0" err="1"/>
              <a:t>Nebukadnessar</a:t>
            </a:r>
            <a:r>
              <a:rPr lang="fi-FI" dirty="0"/>
              <a:t> valloitti Juudean ja hävitti Jerusalemin temppelin.</a:t>
            </a:r>
          </a:p>
          <a:p>
            <a:r>
              <a:rPr lang="fi-FI" dirty="0"/>
              <a:t>Babylonia siirsi Juudasta pakkosiirtolaisuuteen Mesopotamiaan n. 9000 ihmistä. </a:t>
            </a:r>
          </a:p>
          <a:p>
            <a:r>
              <a:rPr lang="fi-FI" dirty="0"/>
              <a:t>Profeetta Jeremia ennusti Jerusalemin tuhon, </a:t>
            </a:r>
            <a:r>
              <a:rPr lang="fi-FI" dirty="0" smtClean="0"/>
              <a:t>mutta</a:t>
            </a:r>
          </a:p>
          <a:p>
            <a:pPr>
              <a:buNone/>
            </a:pPr>
            <a:r>
              <a:rPr lang="fi-FI" dirty="0" smtClean="0"/>
              <a:t> </a:t>
            </a:r>
            <a:r>
              <a:rPr lang="fi-FI" dirty="0"/>
              <a:t>häntä vain pilkattiin ja heitettiin vankikuoppaan.</a:t>
            </a:r>
            <a:endParaRPr lang="en-US" dirty="0"/>
          </a:p>
        </p:txBody>
      </p:sp>
      <p:pic>
        <p:nvPicPr>
          <p:cNvPr id="4" name="Kuva 3" descr="Skannad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47018" y="2153653"/>
            <a:ext cx="3019603" cy="4704347"/>
          </a:xfrm>
          <a:prstGeom prst="rect">
            <a:avLst/>
          </a:prstGeom>
        </p:spPr>
      </p:pic>
      <p:pic>
        <p:nvPicPr>
          <p:cNvPr id="5" name="Kuva 4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0310" y="3645568"/>
            <a:ext cx="4283243" cy="3212432"/>
          </a:xfrm>
          <a:prstGeom prst="rect">
            <a:avLst/>
          </a:prstGeom>
        </p:spPr>
      </p:pic>
      <p:pic>
        <p:nvPicPr>
          <p:cNvPr id="6" name="Kuva 5" descr="6a0120a610bec4970c0192ac680bb6970d-500w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0230" y="3620864"/>
            <a:ext cx="2382802" cy="325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3657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417</Words>
  <Application>Microsoft Office PowerPoint</Application>
  <PresentationFormat>Mukautettu</PresentationFormat>
  <Paragraphs>52</Paragraphs>
  <Slides>20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1" baseType="lpstr">
      <vt:lpstr>Office-teema</vt:lpstr>
      <vt:lpstr>Juudan ja Israelin kuningaskunta</vt:lpstr>
      <vt:lpstr>Dia 2</vt:lpstr>
      <vt:lpstr>Salomonin kuningaskunnan hajoamisen 931eaa</vt:lpstr>
      <vt:lpstr>Kaksi kuningaskuntaa</vt:lpstr>
      <vt:lpstr>Dia 5</vt:lpstr>
      <vt:lpstr>Dia 6</vt:lpstr>
      <vt:lpstr>Dia 7</vt:lpstr>
      <vt:lpstr>Dia 8</vt:lpstr>
      <vt:lpstr>Dia 9</vt:lpstr>
      <vt:lpstr>Pakkosiirtolaisuus</vt:lpstr>
      <vt:lpstr>Daniel</vt:lpstr>
      <vt:lpstr>Dia 12</vt:lpstr>
      <vt:lpstr>Dia 13</vt:lpstr>
      <vt:lpstr>Dia 14</vt:lpstr>
      <vt:lpstr>Dia 15</vt:lpstr>
      <vt:lpstr>Dia 16</vt:lpstr>
      <vt:lpstr>Persian valtakausi</vt:lpstr>
      <vt:lpstr>Dia 18</vt:lpstr>
      <vt:lpstr>Dia 19</vt:lpstr>
      <vt:lpstr>Dia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Juudan ja Israelin kuningaskunta</dc:title>
  <dc:creator>Viena</dc:creator>
  <cp:lastModifiedBy>Anna</cp:lastModifiedBy>
  <cp:revision>25</cp:revision>
  <dcterms:created xsi:type="dcterms:W3CDTF">2017-02-04T10:16:14Z</dcterms:created>
  <dcterms:modified xsi:type="dcterms:W3CDTF">2017-02-05T15:51:23Z</dcterms:modified>
</cp:coreProperties>
</file>