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14" autoAdjust="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11/11/2017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11/11/2017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11/11/2017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11/11/2017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11/11/2017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11/11/2017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11/11/2017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160EA64-D806-43AC-9DF2-F8C432F32B4C}" type="datetimeFigureOut">
              <a:rPr lang="en-US" dirty="0"/>
              <a:pPr/>
              <a:t>11/11/2017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11/11/2017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s://padlet.com/samiknuu/emojitkayttoon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adlet.com/samiknuu/kauniitjaruma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DBE944-4B7A-48A3-AE6D-538E54A7E7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Kieli ja sen tehtävät + suomen kielen peruspiirteet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25F4AF9-ABAC-41DC-8219-69E909A561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Ä12 13.11.2017 Saara Knuutila</a:t>
            </a:r>
          </a:p>
        </p:txBody>
      </p:sp>
    </p:spTree>
    <p:extLst>
      <p:ext uri="{BB962C8B-B14F-4D97-AF65-F5344CB8AC3E}">
        <p14:creationId xmlns:p14="http://schemas.microsoft.com/office/powerpoint/2010/main" val="3081139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21BFB4-009F-4C8F-A416-11D48FC05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74580"/>
            <a:ext cx="7729728" cy="1188720"/>
          </a:xfrm>
        </p:spPr>
        <p:txBody>
          <a:bodyPr/>
          <a:lstStyle/>
          <a:p>
            <a:r>
              <a:rPr lang="fi-FI" dirty="0"/>
              <a:t>Rasti 3.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5CAC28A-9B2F-4B80-ACD4-ADF9267BD4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006" y="1624614"/>
            <a:ext cx="11194742" cy="5069149"/>
          </a:xfrm>
        </p:spPr>
        <p:txBody>
          <a:bodyPr/>
          <a:lstStyle/>
          <a:p>
            <a:r>
              <a:rPr lang="fi-FI" sz="2400" dirty="0"/>
              <a:t>Suomen kielessä vallitsee </a:t>
            </a:r>
            <a:r>
              <a:rPr lang="fi-FI" sz="2400" b="1" dirty="0"/>
              <a:t>vokaalisointu.</a:t>
            </a:r>
          </a:p>
          <a:p>
            <a:r>
              <a:rPr lang="fi-FI" sz="2400" dirty="0"/>
              <a:t>Samassa sanassa voi olla vain etu- tai takavokaaleja.</a:t>
            </a:r>
          </a:p>
          <a:p>
            <a:r>
              <a:rPr lang="fi-FI" sz="2400" dirty="0"/>
              <a:t>Neutraalit vokaalit voivat esiintyä sekä etu- että </a:t>
            </a:r>
          </a:p>
          <a:p>
            <a:pPr marL="0" indent="0">
              <a:buNone/>
            </a:pPr>
            <a:r>
              <a:rPr lang="fi-FI" sz="2400" dirty="0"/>
              <a:t>   takavokaalien kanssa.</a:t>
            </a:r>
          </a:p>
          <a:p>
            <a:r>
              <a:rPr lang="fi-FI" sz="2400" dirty="0"/>
              <a:t>Vokaalisointu vaikuttaa myös sanojen johtamiseen ja</a:t>
            </a:r>
          </a:p>
          <a:p>
            <a:pPr marL="0" indent="0">
              <a:buNone/>
            </a:pPr>
            <a:r>
              <a:rPr lang="fi-FI" sz="2400" dirty="0"/>
              <a:t>   taivuttamiseen, esim. Jyväskylä</a:t>
            </a:r>
            <a:r>
              <a:rPr lang="fi-FI" sz="2400" dirty="0">
                <a:solidFill>
                  <a:srgbClr val="C00000"/>
                </a:solidFill>
              </a:rPr>
              <a:t>ssä</a:t>
            </a:r>
            <a:r>
              <a:rPr lang="fi-FI" sz="2400" dirty="0">
                <a:solidFill>
                  <a:schemeClr val="tx1"/>
                </a:solidFill>
              </a:rPr>
              <a:t>, Turu</a:t>
            </a:r>
            <a:r>
              <a:rPr lang="fi-FI" sz="2400" dirty="0">
                <a:solidFill>
                  <a:srgbClr val="C00000"/>
                </a:solidFill>
              </a:rPr>
              <a:t>ssa</a:t>
            </a:r>
            <a:r>
              <a:rPr lang="fi-FI" sz="2400" dirty="0">
                <a:solidFill>
                  <a:schemeClr val="tx1"/>
                </a:solidFill>
              </a:rPr>
              <a:t>, Helsingi</a:t>
            </a:r>
            <a:r>
              <a:rPr lang="fi-FI" sz="2400" dirty="0">
                <a:solidFill>
                  <a:srgbClr val="C00000"/>
                </a:solidFill>
              </a:rPr>
              <a:t>ssä</a:t>
            </a:r>
            <a:r>
              <a:rPr lang="fi-FI" sz="2400" dirty="0">
                <a:solidFill>
                  <a:schemeClr val="tx1"/>
                </a:solidFill>
              </a:rPr>
              <a:t>.</a:t>
            </a:r>
            <a:endParaRPr lang="fi-FI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fi-FI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fi-FI" sz="2400" dirty="0">
              <a:solidFill>
                <a:schemeClr val="tx1"/>
              </a:solidFill>
            </a:endParaRPr>
          </a:p>
          <a:p>
            <a:endParaRPr lang="fi-FI" b="1" dirty="0"/>
          </a:p>
          <a:p>
            <a:endParaRPr lang="fi-FI" b="1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AED56231-C96C-4D6B-9E35-E633175A5BF8}"/>
              </a:ext>
            </a:extLst>
          </p:cNvPr>
          <p:cNvSpPr/>
          <p:nvPr/>
        </p:nvSpPr>
        <p:spPr>
          <a:xfrm>
            <a:off x="7901126" y="2015231"/>
            <a:ext cx="2583402" cy="107419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>
                <a:solidFill>
                  <a:schemeClr val="bg1"/>
                </a:solidFill>
              </a:rPr>
              <a:t>A, O, U</a:t>
            </a:r>
            <a:endParaRPr lang="fi-FI" sz="2800" dirty="0">
              <a:solidFill>
                <a:schemeClr val="bg1"/>
              </a:solidFill>
            </a:endParaRP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CB91C131-B727-4023-9FBE-4C8E9598791D}"/>
              </a:ext>
            </a:extLst>
          </p:cNvPr>
          <p:cNvSpPr txBox="1"/>
          <p:nvPr/>
        </p:nvSpPr>
        <p:spPr>
          <a:xfrm>
            <a:off x="7901126" y="1533164"/>
            <a:ext cx="25834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TAKAVOKAALIT</a:t>
            </a: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AA75CF3F-391A-4B47-AC67-2AF89376E7CC}"/>
              </a:ext>
            </a:extLst>
          </p:cNvPr>
          <p:cNvSpPr/>
          <p:nvPr/>
        </p:nvSpPr>
        <p:spPr>
          <a:xfrm>
            <a:off x="7901126" y="3595456"/>
            <a:ext cx="2583402" cy="11274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>
                <a:solidFill>
                  <a:schemeClr val="bg1"/>
                </a:solidFill>
              </a:rPr>
              <a:t>E, I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F70F4AAA-8B66-48D0-B7A7-30B7448752E1}"/>
              </a:ext>
            </a:extLst>
          </p:cNvPr>
          <p:cNvSpPr/>
          <p:nvPr/>
        </p:nvSpPr>
        <p:spPr>
          <a:xfrm>
            <a:off x="7901126" y="5228947"/>
            <a:ext cx="2583402" cy="114522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>
                <a:solidFill>
                  <a:schemeClr val="bg1"/>
                </a:solidFill>
              </a:rPr>
              <a:t>Ä, Ö, Y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03FE3998-5FD4-4CB3-B3FE-B9A2BCA71C86}"/>
              </a:ext>
            </a:extLst>
          </p:cNvPr>
          <p:cNvSpPr txBox="1"/>
          <p:nvPr/>
        </p:nvSpPr>
        <p:spPr>
          <a:xfrm>
            <a:off x="7750206" y="3157777"/>
            <a:ext cx="2849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NEUTRAALIT  VOKAALIT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1CE35867-9D19-4070-85D2-49C3FD0E8C68}"/>
              </a:ext>
            </a:extLst>
          </p:cNvPr>
          <p:cNvSpPr txBox="1"/>
          <p:nvPr/>
        </p:nvSpPr>
        <p:spPr>
          <a:xfrm>
            <a:off x="8087675" y="4791268"/>
            <a:ext cx="2210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ETUVOKAALIT</a:t>
            </a:r>
          </a:p>
        </p:txBody>
      </p:sp>
    </p:spTree>
    <p:extLst>
      <p:ext uri="{BB962C8B-B14F-4D97-AF65-F5344CB8AC3E}">
        <p14:creationId xmlns:p14="http://schemas.microsoft.com/office/powerpoint/2010/main" val="2419287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9464D3-0DA7-4C93-BE2C-952CF1B1A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63356"/>
            <a:ext cx="7729728" cy="1188720"/>
          </a:xfrm>
        </p:spPr>
        <p:txBody>
          <a:bodyPr/>
          <a:lstStyle/>
          <a:p>
            <a:r>
              <a:rPr lang="fi-FI" dirty="0"/>
              <a:t>Rasti 3.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91F9EC-4447-4138-AC02-30C7F0FF58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486" y="1802167"/>
            <a:ext cx="5769006" cy="4643021"/>
          </a:xfrm>
        </p:spPr>
        <p:txBody>
          <a:bodyPr>
            <a:normAutofit fontScale="92500" lnSpcReduction="20000"/>
          </a:bodyPr>
          <a:lstStyle/>
          <a:p>
            <a:r>
              <a:rPr lang="fi-FI" sz="2400" dirty="0"/>
              <a:t>Suomen kielen pitkät sanat johtuvat tavasta liittää kaikki sanan vartalon perään: </a:t>
            </a:r>
            <a:r>
              <a:rPr lang="fi-FI" sz="2400" b="1" dirty="0"/>
              <a:t>päätteet </a:t>
            </a:r>
            <a:r>
              <a:rPr lang="fi-FI" sz="2400" dirty="0"/>
              <a:t>ilmaisevat esim. lukua, sijaa, aikamuotoa, persoonaa…</a:t>
            </a:r>
          </a:p>
          <a:p>
            <a:r>
              <a:rPr lang="fi-FI" sz="2400" b="1" dirty="0"/>
              <a:t>Morfeemit </a:t>
            </a:r>
            <a:r>
              <a:rPr lang="fi-FI" sz="2400" dirty="0"/>
              <a:t>ovat pienimpiä kielen yksiköitä, joilla on oma merkityksensä.</a:t>
            </a:r>
            <a:endParaRPr lang="fi-FI" sz="2400" b="1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sz="4000" dirty="0">
                <a:solidFill>
                  <a:schemeClr val="tx1"/>
                </a:solidFill>
              </a:rPr>
              <a:t>tietokone</a:t>
            </a:r>
            <a:r>
              <a:rPr lang="fi-FI" sz="4000" dirty="0">
                <a:solidFill>
                  <a:srgbClr val="7030A0"/>
                </a:solidFill>
              </a:rPr>
              <a:t>i</a:t>
            </a:r>
            <a:r>
              <a:rPr lang="fi-FI" sz="4000" dirty="0">
                <a:solidFill>
                  <a:schemeClr val="accent6"/>
                </a:solidFill>
              </a:rPr>
              <a:t>lle</a:t>
            </a:r>
            <a:r>
              <a:rPr lang="fi-FI" sz="4000" dirty="0">
                <a:solidFill>
                  <a:srgbClr val="0070C0"/>
                </a:solidFill>
              </a:rPr>
              <a:t>kin</a:t>
            </a:r>
          </a:p>
          <a:p>
            <a:pPr marL="0" indent="0">
              <a:buNone/>
            </a:pPr>
            <a:r>
              <a:rPr lang="fi-FI" sz="4000" dirty="0">
                <a:solidFill>
                  <a:schemeClr val="tx1"/>
                </a:solidFill>
              </a:rPr>
              <a:t>kävel</a:t>
            </a:r>
            <a:r>
              <a:rPr lang="fi-FI" sz="4000" dirty="0">
                <a:solidFill>
                  <a:schemeClr val="accent6">
                    <a:lumMod val="50000"/>
                  </a:schemeClr>
                </a:solidFill>
              </a:rPr>
              <a:t>isi</a:t>
            </a:r>
            <a:r>
              <a:rPr lang="fi-FI" sz="4000" dirty="0">
                <a:solidFill>
                  <a:schemeClr val="accent3"/>
                </a:solidFill>
              </a:rPr>
              <a:t>mme</a:t>
            </a:r>
            <a:r>
              <a:rPr lang="fi-FI" sz="4000" dirty="0">
                <a:solidFill>
                  <a:srgbClr val="0070C0"/>
                </a:solidFill>
              </a:rPr>
              <a:t>kö</a:t>
            </a:r>
            <a:endParaRPr lang="fi-FI" sz="4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sz="4000" dirty="0"/>
              <a:t>koira</a:t>
            </a:r>
            <a:r>
              <a:rPr lang="fi-FI" sz="4000" dirty="0">
                <a:solidFill>
                  <a:schemeClr val="accent6"/>
                </a:solidFill>
              </a:rPr>
              <a:t>lla</a:t>
            </a:r>
            <a:r>
              <a:rPr lang="fi-FI" sz="4000" dirty="0">
                <a:solidFill>
                  <a:srgbClr val="00B050"/>
                </a:solidFill>
              </a:rPr>
              <a:t>nsa</a:t>
            </a:r>
            <a:r>
              <a:rPr lang="fi-FI" sz="4000" dirty="0">
                <a:solidFill>
                  <a:srgbClr val="0070C0"/>
                </a:solidFill>
              </a:rPr>
              <a:t>kaan</a:t>
            </a:r>
          </a:p>
          <a:p>
            <a:pPr marL="0" indent="0">
              <a:buNone/>
            </a:pPr>
            <a:r>
              <a:rPr lang="fi-FI" sz="4000" dirty="0">
                <a:solidFill>
                  <a:schemeClr val="tx1"/>
                </a:solidFill>
              </a:rPr>
              <a:t>kaata</a:t>
            </a:r>
            <a:r>
              <a:rPr lang="fi-FI" sz="4000" dirty="0">
                <a:solidFill>
                  <a:schemeClr val="accent6">
                    <a:lumMod val="50000"/>
                  </a:schemeClr>
                </a:solidFill>
              </a:rPr>
              <a:t>ne</a:t>
            </a:r>
            <a:r>
              <a:rPr lang="fi-FI" sz="4000" dirty="0">
                <a:solidFill>
                  <a:schemeClr val="accent3"/>
                </a:solidFill>
              </a:rPr>
              <a:t>vat</a:t>
            </a:r>
          </a:p>
          <a:p>
            <a:endParaRPr lang="fi-FI" sz="2800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D3A687B6-2DE4-43DB-9C0D-04907AEEB159}"/>
              </a:ext>
            </a:extLst>
          </p:cNvPr>
          <p:cNvSpPr txBox="1"/>
          <p:nvPr/>
        </p:nvSpPr>
        <p:spPr>
          <a:xfrm>
            <a:off x="6205492" y="2095130"/>
            <a:ext cx="233482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 dirty="0"/>
              <a:t>Verbit:</a:t>
            </a:r>
          </a:p>
          <a:p>
            <a:r>
              <a:rPr lang="fi-FI" sz="2800" dirty="0"/>
              <a:t>vartalo</a:t>
            </a:r>
          </a:p>
          <a:p>
            <a:r>
              <a:rPr lang="fi-FI" sz="2800" dirty="0"/>
              <a:t>+</a:t>
            </a:r>
          </a:p>
          <a:p>
            <a:r>
              <a:rPr lang="fi-FI" sz="2800" dirty="0">
                <a:solidFill>
                  <a:schemeClr val="accent6">
                    <a:lumMod val="50000"/>
                  </a:schemeClr>
                </a:solidFill>
              </a:rPr>
              <a:t>tapaluokka</a:t>
            </a:r>
          </a:p>
          <a:p>
            <a:r>
              <a:rPr lang="fi-FI" sz="2800" dirty="0"/>
              <a:t>+</a:t>
            </a:r>
          </a:p>
          <a:p>
            <a:r>
              <a:rPr lang="fi-FI" sz="2800" dirty="0">
                <a:solidFill>
                  <a:schemeClr val="accent3"/>
                </a:solidFill>
              </a:rPr>
              <a:t>persoonapääte</a:t>
            </a:r>
          </a:p>
          <a:p>
            <a:r>
              <a:rPr lang="fi-FI" sz="2800" dirty="0"/>
              <a:t>+</a:t>
            </a:r>
          </a:p>
          <a:p>
            <a:r>
              <a:rPr lang="fi-FI" sz="2800" dirty="0">
                <a:solidFill>
                  <a:srgbClr val="0070C0"/>
                </a:solidFill>
              </a:rPr>
              <a:t>liitepartikkeli</a:t>
            </a:r>
          </a:p>
          <a:p>
            <a:endParaRPr lang="fi-FI" sz="2800" dirty="0">
              <a:solidFill>
                <a:schemeClr val="accent6"/>
              </a:solidFill>
            </a:endParaRPr>
          </a:p>
          <a:p>
            <a:endParaRPr lang="fi-FI" sz="2800" dirty="0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2925DDF2-7AD9-4D7D-BCB0-BD23E4C96081}"/>
              </a:ext>
            </a:extLst>
          </p:cNvPr>
          <p:cNvSpPr txBox="1"/>
          <p:nvPr/>
        </p:nvSpPr>
        <p:spPr>
          <a:xfrm>
            <a:off x="9392575" y="2095130"/>
            <a:ext cx="258192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 dirty="0"/>
              <a:t>Nominit:</a:t>
            </a:r>
          </a:p>
          <a:p>
            <a:r>
              <a:rPr lang="fi-FI" sz="2800" dirty="0"/>
              <a:t>vartalo</a:t>
            </a:r>
          </a:p>
          <a:p>
            <a:r>
              <a:rPr lang="fi-FI" sz="2800" dirty="0"/>
              <a:t>+</a:t>
            </a:r>
          </a:p>
          <a:p>
            <a:r>
              <a:rPr lang="fi-FI" sz="2800" dirty="0">
                <a:solidFill>
                  <a:srgbClr val="7030A0"/>
                </a:solidFill>
              </a:rPr>
              <a:t>monikon tunnus</a:t>
            </a:r>
          </a:p>
          <a:p>
            <a:r>
              <a:rPr lang="fi-FI" sz="2800" dirty="0"/>
              <a:t>+</a:t>
            </a:r>
          </a:p>
          <a:p>
            <a:r>
              <a:rPr lang="fi-FI" sz="2800" dirty="0">
                <a:solidFill>
                  <a:schemeClr val="accent6"/>
                </a:solidFill>
              </a:rPr>
              <a:t>sijapääte</a:t>
            </a:r>
          </a:p>
          <a:p>
            <a:r>
              <a:rPr lang="fi-FI" sz="2800" dirty="0"/>
              <a:t>+</a:t>
            </a:r>
          </a:p>
          <a:p>
            <a:r>
              <a:rPr lang="fi-FI" sz="2800" dirty="0">
                <a:solidFill>
                  <a:srgbClr val="00B050"/>
                </a:solidFill>
              </a:rPr>
              <a:t>omistusliite</a:t>
            </a:r>
          </a:p>
          <a:p>
            <a:r>
              <a:rPr lang="fi-FI" sz="2800" dirty="0"/>
              <a:t>+</a:t>
            </a:r>
          </a:p>
          <a:p>
            <a:r>
              <a:rPr lang="fi-FI" sz="2800" dirty="0">
                <a:solidFill>
                  <a:srgbClr val="0070C0"/>
                </a:solidFill>
              </a:rPr>
              <a:t>liitepartikkeli</a:t>
            </a:r>
          </a:p>
        </p:txBody>
      </p:sp>
    </p:spTree>
    <p:extLst>
      <p:ext uri="{BB962C8B-B14F-4D97-AF65-F5344CB8AC3E}">
        <p14:creationId xmlns:p14="http://schemas.microsoft.com/office/powerpoint/2010/main" val="1929597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D5A42C-86A6-45A5-BD60-557EE17E2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77554"/>
            <a:ext cx="7729728" cy="1096969"/>
          </a:xfrm>
        </p:spPr>
        <p:txBody>
          <a:bodyPr/>
          <a:lstStyle/>
          <a:p>
            <a:r>
              <a:rPr lang="fi-FI" dirty="0"/>
              <a:t>Rasti 3.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E288BB5-77D4-41B5-A637-838F5BD22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1942" y="1748901"/>
            <a:ext cx="11860567" cy="4669653"/>
          </a:xfrm>
        </p:spPr>
        <p:txBody>
          <a:bodyPr>
            <a:normAutofit/>
          </a:bodyPr>
          <a:lstStyle/>
          <a:p>
            <a:r>
              <a:rPr lang="fi-FI" sz="2400" dirty="0"/>
              <a:t>Astevaihtelulla tarkoitetaan </a:t>
            </a:r>
            <a:r>
              <a:rPr lang="fi-FI" sz="2400" b="1" dirty="0"/>
              <a:t>muutosta,</a:t>
            </a:r>
            <a:r>
              <a:rPr lang="fi-FI" sz="2400" dirty="0"/>
              <a:t> joka tapahtuu sanoja </a:t>
            </a:r>
            <a:r>
              <a:rPr lang="fi-FI" sz="2400" b="1" dirty="0"/>
              <a:t>taivutettaessa</a:t>
            </a:r>
            <a:r>
              <a:rPr lang="fi-FI" sz="2400" dirty="0"/>
              <a:t>: sanansisäiset konsonantit vaihtelevat.</a:t>
            </a:r>
          </a:p>
          <a:p>
            <a:r>
              <a:rPr lang="fi-FI" sz="2400" dirty="0"/>
              <a:t>Yleisin astevaihtelu koskee konsonantteja k, p ja t.</a:t>
            </a:r>
          </a:p>
          <a:p>
            <a:pPr marL="0" indent="0">
              <a:buNone/>
            </a:pPr>
            <a:r>
              <a:rPr lang="fi-FI" sz="2400" dirty="0"/>
              <a:t>ku</a:t>
            </a:r>
            <a:r>
              <a:rPr lang="fi-FI" sz="2400" dirty="0">
                <a:solidFill>
                  <a:srgbClr val="C00000"/>
                </a:solidFill>
              </a:rPr>
              <a:t>kk</a:t>
            </a:r>
            <a:r>
              <a:rPr lang="fi-FI" sz="2400" dirty="0"/>
              <a:t>o – ku</a:t>
            </a:r>
            <a:r>
              <a:rPr lang="fi-FI" sz="2400" dirty="0">
                <a:solidFill>
                  <a:srgbClr val="C00000"/>
                </a:solidFill>
              </a:rPr>
              <a:t>k</a:t>
            </a:r>
            <a:r>
              <a:rPr lang="fi-FI" sz="2400" dirty="0"/>
              <a:t>on				ja</a:t>
            </a:r>
            <a:r>
              <a:rPr lang="fi-FI" sz="2400" dirty="0">
                <a:solidFill>
                  <a:srgbClr val="C00000"/>
                </a:solidFill>
              </a:rPr>
              <a:t>lk</a:t>
            </a:r>
            <a:r>
              <a:rPr lang="fi-FI" sz="2400" dirty="0"/>
              <a:t>a – ja</a:t>
            </a:r>
            <a:r>
              <a:rPr lang="fi-FI" sz="2400" dirty="0">
                <a:solidFill>
                  <a:srgbClr val="C00000"/>
                </a:solidFill>
              </a:rPr>
              <a:t>l</a:t>
            </a:r>
            <a:r>
              <a:rPr lang="fi-FI" sz="2400" dirty="0"/>
              <a:t>at</a:t>
            </a:r>
          </a:p>
          <a:p>
            <a:pPr marL="0" indent="0">
              <a:buNone/>
            </a:pPr>
            <a:r>
              <a:rPr lang="fi-FI" sz="2400" dirty="0"/>
              <a:t>li</a:t>
            </a:r>
            <a:r>
              <a:rPr lang="fi-FI" sz="2400" dirty="0">
                <a:solidFill>
                  <a:srgbClr val="C00000"/>
                </a:solidFill>
              </a:rPr>
              <a:t>k</a:t>
            </a:r>
            <a:r>
              <a:rPr lang="fi-FI" sz="2400" dirty="0"/>
              <a:t>a – lian				ke</a:t>
            </a:r>
            <a:r>
              <a:rPr lang="fi-FI" sz="2400" dirty="0">
                <a:solidFill>
                  <a:srgbClr val="C00000"/>
                </a:solidFill>
              </a:rPr>
              <a:t>nk</a:t>
            </a:r>
            <a:r>
              <a:rPr lang="fi-FI" sz="2400" dirty="0"/>
              <a:t>ä – ke</a:t>
            </a:r>
            <a:r>
              <a:rPr lang="fi-FI" sz="2400" dirty="0">
                <a:solidFill>
                  <a:srgbClr val="C00000"/>
                </a:solidFill>
              </a:rPr>
              <a:t>ng</a:t>
            </a:r>
            <a:r>
              <a:rPr lang="fi-FI" sz="2400" dirty="0"/>
              <a:t>ät</a:t>
            </a:r>
          </a:p>
          <a:p>
            <a:pPr marL="0" indent="0">
              <a:buNone/>
            </a:pPr>
            <a:r>
              <a:rPr lang="fi-FI" sz="2400" dirty="0"/>
              <a:t>ta</a:t>
            </a:r>
            <a:r>
              <a:rPr lang="fi-FI" sz="2400" dirty="0">
                <a:solidFill>
                  <a:srgbClr val="C00000"/>
                </a:solidFill>
              </a:rPr>
              <a:t>tt</a:t>
            </a:r>
            <a:r>
              <a:rPr lang="fi-FI" sz="2400" dirty="0"/>
              <a:t>i – ta</a:t>
            </a:r>
            <a:r>
              <a:rPr lang="fi-FI" sz="2400" dirty="0">
                <a:solidFill>
                  <a:srgbClr val="C00000"/>
                </a:solidFill>
              </a:rPr>
              <a:t>t</a:t>
            </a:r>
            <a:r>
              <a:rPr lang="fi-FI" sz="2400" dirty="0"/>
              <a:t>in				i</a:t>
            </a:r>
            <a:r>
              <a:rPr lang="fi-FI" sz="2400" dirty="0">
                <a:solidFill>
                  <a:srgbClr val="C00000"/>
                </a:solidFill>
              </a:rPr>
              <a:t>lt</a:t>
            </a:r>
            <a:r>
              <a:rPr lang="fi-FI" sz="2400" dirty="0"/>
              <a:t>a – i</a:t>
            </a:r>
            <a:r>
              <a:rPr lang="fi-FI" sz="2400" dirty="0">
                <a:solidFill>
                  <a:srgbClr val="C00000"/>
                </a:solidFill>
              </a:rPr>
              <a:t>ll</a:t>
            </a:r>
            <a:r>
              <a:rPr lang="fi-FI" sz="2400" dirty="0"/>
              <a:t>at</a:t>
            </a:r>
          </a:p>
          <a:p>
            <a:pPr marL="0" indent="0">
              <a:buNone/>
            </a:pPr>
            <a:r>
              <a:rPr lang="fi-FI" sz="2400" dirty="0"/>
              <a:t>ma</a:t>
            </a:r>
            <a:r>
              <a:rPr lang="fi-FI" sz="2400" dirty="0">
                <a:solidFill>
                  <a:srgbClr val="C00000"/>
                </a:solidFill>
              </a:rPr>
              <a:t>t</a:t>
            </a:r>
            <a:r>
              <a:rPr lang="fi-FI" sz="2400" dirty="0"/>
              <a:t>o – ma</a:t>
            </a:r>
            <a:r>
              <a:rPr lang="fi-FI" sz="2400" dirty="0">
                <a:solidFill>
                  <a:srgbClr val="C00000"/>
                </a:solidFill>
              </a:rPr>
              <a:t>d</a:t>
            </a:r>
            <a:r>
              <a:rPr lang="fi-FI" sz="2400" dirty="0"/>
              <a:t>on				pi</a:t>
            </a:r>
            <a:r>
              <a:rPr lang="fi-FI" sz="2400" dirty="0">
                <a:solidFill>
                  <a:srgbClr val="C00000"/>
                </a:solidFill>
              </a:rPr>
              <a:t>nt</a:t>
            </a:r>
            <a:r>
              <a:rPr lang="fi-FI" sz="2400" dirty="0"/>
              <a:t>a – pi</a:t>
            </a:r>
            <a:r>
              <a:rPr lang="fi-FI" sz="2400" dirty="0">
                <a:solidFill>
                  <a:srgbClr val="C00000"/>
                </a:solidFill>
              </a:rPr>
              <a:t>nn</a:t>
            </a:r>
            <a:r>
              <a:rPr lang="fi-FI" sz="2400" dirty="0"/>
              <a:t>at</a:t>
            </a:r>
          </a:p>
          <a:p>
            <a:pPr marL="0" indent="0">
              <a:buNone/>
            </a:pPr>
            <a:r>
              <a:rPr lang="fi-FI" sz="2400" dirty="0"/>
              <a:t>hy</a:t>
            </a:r>
            <a:r>
              <a:rPr lang="fi-FI" sz="2400" dirty="0">
                <a:solidFill>
                  <a:srgbClr val="C00000"/>
                </a:solidFill>
              </a:rPr>
              <a:t>pp</a:t>
            </a:r>
            <a:r>
              <a:rPr lang="fi-FI" sz="2400" dirty="0"/>
              <a:t>y – hy</a:t>
            </a:r>
            <a:r>
              <a:rPr lang="fi-FI" sz="2400" dirty="0">
                <a:solidFill>
                  <a:srgbClr val="C00000"/>
                </a:solidFill>
              </a:rPr>
              <a:t>p</a:t>
            </a:r>
            <a:r>
              <a:rPr lang="fi-FI" sz="2400" dirty="0"/>
              <a:t>yn				ky</a:t>
            </a:r>
            <a:r>
              <a:rPr lang="fi-FI" sz="2400" dirty="0">
                <a:solidFill>
                  <a:srgbClr val="C00000"/>
                </a:solidFill>
              </a:rPr>
              <a:t>lp</a:t>
            </a:r>
            <a:r>
              <a:rPr lang="fi-FI" sz="2400" dirty="0"/>
              <a:t>y – ky</a:t>
            </a:r>
            <a:r>
              <a:rPr lang="fi-FI" sz="2400" dirty="0">
                <a:solidFill>
                  <a:srgbClr val="C00000"/>
                </a:solidFill>
              </a:rPr>
              <a:t>lv</a:t>
            </a:r>
            <a:r>
              <a:rPr lang="fi-FI" sz="2400" dirty="0"/>
              <a:t>yt</a:t>
            </a:r>
          </a:p>
          <a:p>
            <a:pPr marL="0" indent="0">
              <a:buNone/>
            </a:pPr>
            <a:r>
              <a:rPr lang="fi-FI" sz="2400" dirty="0"/>
              <a:t>lu</a:t>
            </a:r>
            <a:r>
              <a:rPr lang="fi-FI" sz="2400" dirty="0">
                <a:solidFill>
                  <a:srgbClr val="C00000"/>
                </a:solidFill>
              </a:rPr>
              <a:t>p</a:t>
            </a:r>
            <a:r>
              <a:rPr lang="fi-FI" sz="2400" dirty="0"/>
              <a:t>a – lu</a:t>
            </a:r>
            <a:r>
              <a:rPr lang="fi-FI" sz="2400" dirty="0">
                <a:solidFill>
                  <a:srgbClr val="C00000"/>
                </a:solidFill>
              </a:rPr>
              <a:t>v</a:t>
            </a:r>
            <a:r>
              <a:rPr lang="fi-FI" sz="2400" dirty="0"/>
              <a:t>an 				ka</a:t>
            </a:r>
            <a:r>
              <a:rPr lang="fi-FI" sz="2400" dirty="0">
                <a:solidFill>
                  <a:srgbClr val="C00000"/>
                </a:solidFill>
              </a:rPr>
              <a:t>mp</a:t>
            </a:r>
            <a:r>
              <a:rPr lang="fi-FI" sz="2400" dirty="0"/>
              <a:t>a – ka</a:t>
            </a:r>
            <a:r>
              <a:rPr lang="fi-FI" sz="2400" dirty="0">
                <a:solidFill>
                  <a:srgbClr val="C00000"/>
                </a:solidFill>
              </a:rPr>
              <a:t>mm</a:t>
            </a:r>
            <a:r>
              <a:rPr lang="fi-FI" sz="2400" dirty="0"/>
              <a:t>at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endParaRPr lang="fi-FI" sz="2400" b="1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D273B9F3-BF24-4426-A41A-9321E854B6A0}"/>
              </a:ext>
            </a:extLst>
          </p:cNvPr>
          <p:cNvSpPr txBox="1"/>
          <p:nvPr/>
        </p:nvSpPr>
        <p:spPr>
          <a:xfrm>
            <a:off x="337350" y="3124939"/>
            <a:ext cx="45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  <a:p>
            <a:r>
              <a:rPr lang="fi-FI" dirty="0"/>
              <a:t>      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6E4D3149-2DC5-4245-B6CB-3B27A78C324E}"/>
              </a:ext>
            </a:extLst>
          </p:cNvPr>
          <p:cNvSpPr txBox="1"/>
          <p:nvPr/>
        </p:nvSpPr>
        <p:spPr>
          <a:xfrm>
            <a:off x="10511161" y="726038"/>
            <a:ext cx="25922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2400" dirty="0"/>
          </a:p>
          <a:p>
            <a:endParaRPr lang="fi-FI" sz="2400" dirty="0"/>
          </a:p>
          <a:p>
            <a:endParaRPr lang="fi-FI" sz="2400" dirty="0"/>
          </a:p>
          <a:p>
            <a:endParaRPr lang="fi-FI" sz="2400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140717F8-6CF6-44BF-9CAB-F4D28F28A5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7383" y="3124939"/>
            <a:ext cx="4199918" cy="259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05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FF125A-BD81-42D3-8F2E-04953EFC0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01841"/>
            <a:ext cx="7729728" cy="834501"/>
          </a:xfrm>
        </p:spPr>
        <p:txBody>
          <a:bodyPr/>
          <a:lstStyle/>
          <a:p>
            <a:r>
              <a:rPr lang="fi-FI" dirty="0"/>
              <a:t>Muuta kivaa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5EDB53-DF58-46DA-8F3B-51E2BF4C2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783" y="1589104"/>
            <a:ext cx="10946167" cy="4820574"/>
          </a:xfrm>
        </p:spPr>
        <p:txBody>
          <a:bodyPr/>
          <a:lstStyle/>
          <a:p>
            <a:pPr marL="0" indent="0">
              <a:buNone/>
            </a:pPr>
            <a:r>
              <a:rPr lang="fi-FI" sz="2400" dirty="0"/>
              <a:t>Muita suomen kielen peruspiirteitä ovat esimerkiksi:</a:t>
            </a:r>
          </a:p>
          <a:p>
            <a:r>
              <a:rPr lang="fi-FI" sz="2400" dirty="0"/>
              <a:t>Äänteiden kesto: lyhyet ja pitkät vokaalit ja konsonantit muuttavat sanan merkitystä. Esim.</a:t>
            </a:r>
          </a:p>
          <a:p>
            <a:pPr marL="0" indent="0">
              <a:buNone/>
            </a:pPr>
            <a:r>
              <a:rPr lang="fi-FI" sz="2400" dirty="0">
                <a:solidFill>
                  <a:srgbClr val="0070C0"/>
                </a:solidFill>
              </a:rPr>
              <a:t>puro – puuro,      </a:t>
            </a:r>
            <a:r>
              <a:rPr lang="fi-FI" sz="2400" dirty="0" err="1">
                <a:solidFill>
                  <a:srgbClr val="0070C0"/>
                </a:solidFill>
              </a:rPr>
              <a:t>taka</a:t>
            </a:r>
            <a:r>
              <a:rPr lang="fi-FI" sz="2400" dirty="0">
                <a:solidFill>
                  <a:srgbClr val="0070C0"/>
                </a:solidFill>
              </a:rPr>
              <a:t> – takka – taakka,      sima – siima,       tuli – tuuli – tulli …</a:t>
            </a:r>
          </a:p>
          <a:p>
            <a:r>
              <a:rPr lang="fi-FI" sz="2400" dirty="0">
                <a:solidFill>
                  <a:schemeClr val="tx1"/>
                </a:solidFill>
              </a:rPr>
              <a:t>Sanajärjestys on melko vapaa. Sanajärjestyksellä voidaan kuitenkin ilmaista esimerkiksi uuden ja tutun asian suhdetta. Esim. </a:t>
            </a:r>
          </a:p>
          <a:p>
            <a:pPr marL="0" indent="0">
              <a:buNone/>
            </a:pPr>
            <a:r>
              <a:rPr lang="fi-FI" sz="2400" dirty="0">
                <a:solidFill>
                  <a:srgbClr val="0070C0"/>
                </a:solidFill>
              </a:rPr>
              <a:t>Pappa kävi ongella viime viikolla.</a:t>
            </a:r>
            <a:r>
              <a:rPr lang="fi-FI" sz="2400" dirty="0">
                <a:solidFill>
                  <a:schemeClr val="tx1"/>
                </a:solidFill>
              </a:rPr>
              <a:t>		</a:t>
            </a:r>
            <a:r>
              <a:rPr lang="fi-FI" sz="2400" dirty="0">
                <a:solidFill>
                  <a:srgbClr val="0070C0"/>
                </a:solidFill>
              </a:rPr>
              <a:t>Viime viikolla pappa kävi ongella.</a:t>
            </a:r>
          </a:p>
          <a:p>
            <a:r>
              <a:rPr lang="fi-FI" sz="2400" dirty="0">
                <a:solidFill>
                  <a:schemeClr val="tx1"/>
                </a:solidFill>
              </a:rPr>
              <a:t>Sanan paino on ensimmäisellä tavulla.</a:t>
            </a:r>
          </a:p>
          <a:p>
            <a:r>
              <a:rPr lang="fi-FI" sz="2400" dirty="0">
                <a:solidFill>
                  <a:schemeClr val="tx1"/>
                </a:solidFill>
              </a:rPr>
              <a:t>Sijamuotoja on 15.		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31311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24B919-8323-48DB-8954-296CF85FB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9404" y="335518"/>
            <a:ext cx="7729728" cy="1188720"/>
          </a:xfrm>
        </p:spPr>
        <p:txBody>
          <a:bodyPr/>
          <a:lstStyle/>
          <a:p>
            <a:r>
              <a:rPr lang="fi-FI" dirty="0"/>
              <a:t>Pysäkkityöskentely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A75E64-C301-4466-AAC8-622E6E096B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171" y="1937857"/>
            <a:ext cx="11434194" cy="459716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i-FI" sz="2400" dirty="0"/>
              <a:t>Tunnin aiheena kieli ja sen tehtävät sekä suomen kielen peruspiirteet</a:t>
            </a:r>
          </a:p>
          <a:p>
            <a:pPr>
              <a:lnSpc>
                <a:spcPct val="150000"/>
              </a:lnSpc>
            </a:pPr>
            <a:r>
              <a:rPr lang="fi-FI" sz="2400" dirty="0"/>
              <a:t>Viisi rastia ja viisi ryhmää</a:t>
            </a:r>
          </a:p>
          <a:p>
            <a:pPr>
              <a:lnSpc>
                <a:spcPct val="150000"/>
              </a:lnSpc>
            </a:pPr>
            <a:r>
              <a:rPr lang="fi-FI" sz="2400" dirty="0"/>
              <a:t>10 min per rasti</a:t>
            </a:r>
          </a:p>
          <a:p>
            <a:pPr>
              <a:lnSpc>
                <a:spcPct val="150000"/>
              </a:lnSpc>
            </a:pPr>
            <a:r>
              <a:rPr lang="fi-FI" sz="2400" dirty="0"/>
              <a:t>Rasteilta löytyvät tehtäväpaperit joka ryhmälle. Kantakaa niitä mukananne!</a:t>
            </a:r>
          </a:p>
          <a:p>
            <a:pPr>
              <a:lnSpc>
                <a:spcPct val="150000"/>
              </a:lnSpc>
            </a:pPr>
            <a:r>
              <a:rPr lang="fi-FI" sz="2400" dirty="0"/>
              <a:t>Rastien jälkeen havaintojen purku: vastuu viimeiseksi rastille tulleella ryhmällä</a:t>
            </a:r>
          </a:p>
        </p:txBody>
      </p:sp>
    </p:spTree>
    <p:extLst>
      <p:ext uri="{BB962C8B-B14F-4D97-AF65-F5344CB8AC3E}">
        <p14:creationId xmlns:p14="http://schemas.microsoft.com/office/powerpoint/2010/main" val="4087437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7E479D-D854-4D85-B067-DD025AB73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25793"/>
            <a:ext cx="7729728" cy="1188720"/>
          </a:xfrm>
        </p:spPr>
        <p:txBody>
          <a:bodyPr/>
          <a:lstStyle/>
          <a:p>
            <a:r>
              <a:rPr lang="fi-FI" dirty="0"/>
              <a:t>Rasti 2.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146BBDC-85A2-41D8-AA83-68C4D384AB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729" y="1610686"/>
            <a:ext cx="11132190" cy="4899171"/>
          </a:xfrm>
        </p:spPr>
        <p:txBody>
          <a:bodyPr/>
          <a:lstStyle/>
          <a:p>
            <a:endParaRPr lang="fi-FI" dirty="0">
              <a:hlinkClick r:id="rId2"/>
            </a:endParaRPr>
          </a:p>
          <a:p>
            <a:endParaRPr lang="fi-FI" dirty="0">
              <a:hlinkClick r:id="rId2"/>
            </a:endParaRPr>
          </a:p>
          <a:p>
            <a:endParaRPr lang="fi-FI" dirty="0">
              <a:hlinkClick r:id="rId2"/>
            </a:endParaRPr>
          </a:p>
          <a:p>
            <a:endParaRPr lang="fi-FI" dirty="0">
              <a:hlinkClick r:id="rId2"/>
            </a:endParaRPr>
          </a:p>
          <a:p>
            <a:r>
              <a:rPr lang="fi-FI" dirty="0">
                <a:hlinkClick r:id="rId2"/>
              </a:rPr>
              <a:t>https://www.youtube.com/watch?v=j7kLNJWTDYA</a:t>
            </a:r>
          </a:p>
          <a:p>
            <a:endParaRPr lang="fi-FI" dirty="0">
              <a:hlinkClick r:id="rId2"/>
            </a:endParaRPr>
          </a:p>
          <a:p>
            <a:endParaRPr lang="fi-FI" dirty="0">
              <a:hlinkClick r:id="rId2"/>
            </a:endParaRPr>
          </a:p>
          <a:p>
            <a:endParaRPr lang="fi-FI" dirty="0">
              <a:hlinkClick r:id="rId2"/>
            </a:endParaRPr>
          </a:p>
          <a:p>
            <a:endParaRPr lang="fi-FI" dirty="0">
              <a:hlinkClick r:id="rId2"/>
            </a:endParaRPr>
          </a:p>
          <a:p>
            <a:endParaRPr lang="fi-FI" dirty="0">
              <a:hlinkClick r:id="rId2"/>
            </a:endParaRPr>
          </a:p>
          <a:p>
            <a:endParaRPr lang="fi-FI" dirty="0">
              <a:hlinkClick r:id="rId2"/>
            </a:endParaRPr>
          </a:p>
          <a:p>
            <a:r>
              <a:rPr lang="fi-FI" dirty="0">
                <a:hlinkClick r:id="rId2"/>
              </a:rPr>
              <a:t>https://padlet.com/samiknuu/emojitkayttoon</a:t>
            </a:r>
            <a:r>
              <a:rPr lang="fi-FI" dirty="0"/>
              <a:t> </a:t>
            </a:r>
          </a:p>
          <a:p>
            <a:endParaRPr lang="fi-FI" dirty="0"/>
          </a:p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31C6FFC8-3B9E-40DD-AEFC-58A8DFD1B5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969" y="1785548"/>
            <a:ext cx="5353050" cy="1495425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E9EFEA06-047E-4E1C-B84E-33F8501453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88" y="1686519"/>
            <a:ext cx="5544231" cy="4747504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D1769D68-9526-4C8C-BD04-611834038F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7699" y="3671822"/>
            <a:ext cx="4983589" cy="1772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180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B810F7-36E8-4C48-8E0D-D0CC95BC6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09683"/>
            <a:ext cx="7729728" cy="1188720"/>
          </a:xfrm>
        </p:spPr>
        <p:txBody>
          <a:bodyPr/>
          <a:lstStyle/>
          <a:p>
            <a:r>
              <a:rPr lang="fi-FI"/>
              <a:t>Rasti 4.</a:t>
            </a:r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CE6F8FDC-C28C-45F3-AF5A-284D6499BC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114" y="1568742"/>
            <a:ext cx="11450972" cy="500822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50000"/>
              </a:lnSpc>
            </a:pPr>
            <a:r>
              <a:rPr lang="fi-FI" sz="2800" dirty="0"/>
              <a:t>Mitkä ovat mielestänne suomen kielen kauneimmat sanat? Entäpä rumimmat?</a:t>
            </a:r>
          </a:p>
          <a:p>
            <a:pPr>
              <a:lnSpc>
                <a:spcPct val="110000"/>
              </a:lnSpc>
            </a:pPr>
            <a:r>
              <a:rPr lang="fi-FI" sz="2800" dirty="0"/>
              <a:t>Onko sanoilla jotain yhteistä? Mikä tekee sanasta kauniin tai ruman?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i-FI" sz="2800" dirty="0">
                <a:hlinkClick r:id="rId2"/>
              </a:rPr>
              <a:t>https://padlet.com/samiknuu/kauniitjarumat</a:t>
            </a:r>
            <a:r>
              <a:rPr lang="fi-FI" sz="2800" dirty="0"/>
              <a:t> </a:t>
            </a:r>
          </a:p>
          <a:p>
            <a:pPr marL="0" indent="0">
              <a:lnSpc>
                <a:spcPct val="110000"/>
              </a:lnSpc>
              <a:buNone/>
            </a:pPr>
            <a:endParaRPr lang="fi-FI" sz="2800" dirty="0"/>
          </a:p>
          <a:p>
            <a:pPr marL="0" indent="0">
              <a:buNone/>
            </a:pPr>
            <a:r>
              <a:rPr lang="fi-FI" sz="2800" dirty="0"/>
              <a:t>Äänestys suomen kielen kauneimmasta sanasta Mikael Agricolan juhlavuonna 2007 (yhteensä 3837 ääntä):</a:t>
            </a:r>
          </a:p>
          <a:p>
            <a:pPr marL="0" indent="0">
              <a:buNone/>
            </a:pPr>
            <a:r>
              <a:rPr lang="fi-FI" sz="2800" dirty="0"/>
              <a:t>äiti (367), rakkaus (271), rakas (152), kiitos (75), lumi (55), kaunis (39), kulta (38), usva (32), aamu (29), koti (27)</a:t>
            </a:r>
          </a:p>
          <a:p>
            <a:pPr marL="0" indent="0">
              <a:buNone/>
            </a:pPr>
            <a:r>
              <a:rPr lang="fi-FI" sz="2800" dirty="0"/>
              <a:t>Lähde: Suomen kuvalehti 5.12.2007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4558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78542F-9F93-490D-ADF6-E0447F350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93573"/>
            <a:ext cx="7729728" cy="939609"/>
          </a:xfrm>
        </p:spPr>
        <p:txBody>
          <a:bodyPr/>
          <a:lstStyle/>
          <a:p>
            <a:r>
              <a:rPr lang="fi-FI" dirty="0"/>
              <a:t>Rasti 4.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4FDC0F6-7FC5-41FC-8807-8E2D65223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675" y="1820411"/>
            <a:ext cx="10880521" cy="4706223"/>
          </a:xfrm>
        </p:spPr>
        <p:txBody>
          <a:bodyPr>
            <a:normAutofit/>
          </a:bodyPr>
          <a:lstStyle/>
          <a:p>
            <a:r>
              <a:rPr lang="fi-FI" sz="2400" dirty="0"/>
              <a:t>Sana- ja kulttuurikortit</a:t>
            </a:r>
          </a:p>
          <a:p>
            <a:r>
              <a:rPr lang="fi-FI" sz="2400" dirty="0"/>
              <a:t>Millaisen mielikuvan sanat yhdessä tuovat? Mitkä asiat mahdollisesti vaikuttavat mielikuviinne?</a:t>
            </a:r>
          </a:p>
          <a:p>
            <a:endParaRPr lang="fi-FI" sz="2400" dirty="0"/>
          </a:p>
          <a:p>
            <a:endParaRPr lang="fi-FI" sz="24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E20672B-8F27-4492-8B4E-34FDE9F696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9862" y="3023959"/>
            <a:ext cx="5474079" cy="3646526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B5060E35-7BE8-43C7-8E74-4BAF8F8BE403}"/>
              </a:ext>
            </a:extLst>
          </p:cNvPr>
          <p:cNvSpPr txBox="1"/>
          <p:nvPr/>
        </p:nvSpPr>
        <p:spPr>
          <a:xfrm>
            <a:off x="8883941" y="6460060"/>
            <a:ext cx="24915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/>
              <a:t>Lähde: lodiquartocircolo.gov.it</a:t>
            </a:r>
          </a:p>
        </p:txBody>
      </p:sp>
    </p:spTree>
    <p:extLst>
      <p:ext uri="{BB962C8B-B14F-4D97-AF65-F5344CB8AC3E}">
        <p14:creationId xmlns:p14="http://schemas.microsoft.com/office/powerpoint/2010/main" val="988044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72ABA1-8E5F-4E36-8114-E51F1AE5F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26461"/>
            <a:ext cx="7729728" cy="1188720"/>
          </a:xfrm>
        </p:spPr>
        <p:txBody>
          <a:bodyPr/>
          <a:lstStyle/>
          <a:p>
            <a:r>
              <a:rPr lang="fi-FI" dirty="0"/>
              <a:t>Rasti 5.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DFA9236-4F88-4280-9195-1AFAA4672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172" y="2134705"/>
            <a:ext cx="11207691" cy="44590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5400" dirty="0"/>
              <a:t>Onko suomen kieli vaikeaa?</a:t>
            </a:r>
          </a:p>
          <a:p>
            <a:pPr marL="0" indent="0">
              <a:buNone/>
            </a:pPr>
            <a:r>
              <a:rPr lang="fi-FI" sz="3200" dirty="0"/>
              <a:t>Oppimisen ”helppouteen”</a:t>
            </a:r>
          </a:p>
          <a:p>
            <a:pPr marL="0" indent="0">
              <a:buNone/>
            </a:pPr>
            <a:r>
              <a:rPr lang="fi-FI" sz="3200" dirty="0"/>
              <a:t>vaikuttavia asioita ovat esimerkiksi henkilön</a:t>
            </a:r>
          </a:p>
          <a:p>
            <a:pPr>
              <a:buFontTx/>
              <a:buChar char="-"/>
            </a:pPr>
            <a:r>
              <a:rPr lang="fi-FI" sz="3200" dirty="0"/>
              <a:t>oma kielitausta: äidinkieli ja muut kielet</a:t>
            </a:r>
          </a:p>
          <a:p>
            <a:pPr>
              <a:buFontTx/>
              <a:buChar char="-"/>
            </a:pPr>
            <a:r>
              <a:rPr lang="fi-FI" sz="3200" dirty="0"/>
              <a:t>tottumus ylipäätään opiskella kieliä</a:t>
            </a:r>
          </a:p>
          <a:p>
            <a:pPr>
              <a:buFontTx/>
              <a:buChar char="-"/>
            </a:pPr>
            <a:r>
              <a:rPr lang="fi-FI" sz="3200" dirty="0"/>
              <a:t>ikä, motivaatio, ympäristö…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78E2BAF2-209C-43FF-946E-08885A663D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0700" y="1688839"/>
            <a:ext cx="2780328" cy="4835353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C63EB9DB-6975-4B90-8E75-1BEF67C90728}"/>
              </a:ext>
            </a:extLst>
          </p:cNvPr>
          <p:cNvSpPr txBox="1"/>
          <p:nvPr/>
        </p:nvSpPr>
        <p:spPr>
          <a:xfrm>
            <a:off x="11524418" y="3731425"/>
            <a:ext cx="32289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Lähde:9gag</a:t>
            </a:r>
          </a:p>
        </p:txBody>
      </p:sp>
    </p:spTree>
    <p:extLst>
      <p:ext uri="{BB962C8B-B14F-4D97-AF65-F5344CB8AC3E}">
        <p14:creationId xmlns:p14="http://schemas.microsoft.com/office/powerpoint/2010/main" val="366896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22B058-C459-4581-8395-BB91C859E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26461"/>
            <a:ext cx="7729728" cy="1188720"/>
          </a:xfrm>
        </p:spPr>
        <p:txBody>
          <a:bodyPr/>
          <a:lstStyle/>
          <a:p>
            <a:r>
              <a:rPr lang="fi-FI" dirty="0"/>
              <a:t>Rasti 1.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C843B81-7563-45A5-BBB2-DA2A919A0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061" y="1828800"/>
            <a:ext cx="6367244" cy="4957894"/>
          </a:xfrm>
        </p:spPr>
        <p:txBody>
          <a:bodyPr>
            <a:normAutofit lnSpcReduction="10000"/>
          </a:bodyPr>
          <a:lstStyle/>
          <a:p>
            <a:r>
              <a:rPr lang="fi-FI" dirty="0"/>
              <a:t>Suomen kielen sanat voivat muodostua</a:t>
            </a:r>
          </a:p>
          <a:p>
            <a:r>
              <a:rPr lang="fi-FI" b="1" dirty="0"/>
              <a:t>johtamalla</a:t>
            </a:r>
          </a:p>
          <a:p>
            <a:pPr marL="0" indent="0">
              <a:buNone/>
            </a:pPr>
            <a:r>
              <a:rPr lang="fi-FI" dirty="0"/>
              <a:t> - uusia sanoja muodostetaan </a:t>
            </a:r>
            <a:r>
              <a:rPr lang="fi-FI" b="1" dirty="0"/>
              <a:t>johdinten</a:t>
            </a:r>
            <a:r>
              <a:rPr lang="fi-FI" dirty="0"/>
              <a:t> avulla: uusi johdettu sana on </a:t>
            </a:r>
            <a:r>
              <a:rPr lang="fi-FI" b="1" dirty="0"/>
              <a:t>johdos</a:t>
            </a:r>
          </a:p>
          <a:p>
            <a:pPr marL="0" indent="0">
              <a:buNone/>
            </a:pPr>
            <a:r>
              <a:rPr lang="fi-FI" b="1" dirty="0"/>
              <a:t> - </a:t>
            </a:r>
            <a:r>
              <a:rPr lang="fi-FI" dirty="0"/>
              <a:t>suomen kielessä on yli 200 johdinta</a:t>
            </a:r>
          </a:p>
          <a:p>
            <a:pPr marL="0" indent="0">
              <a:buNone/>
            </a:pPr>
            <a:r>
              <a:rPr lang="fi-FI" dirty="0"/>
              <a:t> - yleisimpiä ovat esimerkiksi -</a:t>
            </a:r>
            <a:r>
              <a:rPr lang="fi-FI" dirty="0" err="1"/>
              <a:t>sto</a:t>
            </a:r>
            <a:r>
              <a:rPr lang="fi-FI" dirty="0"/>
              <a:t>, -kas, -te , -</a:t>
            </a:r>
            <a:r>
              <a:rPr lang="fi-FI" dirty="0" err="1"/>
              <a:t>llinen</a:t>
            </a:r>
            <a:r>
              <a:rPr lang="fi-FI" dirty="0"/>
              <a:t>, -ja, -</a:t>
            </a:r>
            <a:r>
              <a:rPr lang="fi-FI" dirty="0" err="1"/>
              <a:t>ton</a:t>
            </a:r>
            <a:r>
              <a:rPr lang="fi-FI" dirty="0"/>
              <a:t>, </a:t>
            </a:r>
          </a:p>
          <a:p>
            <a:pPr marL="0" indent="0">
              <a:buNone/>
            </a:pPr>
            <a:r>
              <a:rPr lang="fi-FI" dirty="0"/>
              <a:t> -lainen…</a:t>
            </a:r>
          </a:p>
          <a:p>
            <a:r>
              <a:rPr lang="fi-FI" b="1" dirty="0"/>
              <a:t>yhdistämällä</a:t>
            </a:r>
          </a:p>
          <a:p>
            <a:pPr marL="0" indent="0">
              <a:buNone/>
            </a:pPr>
            <a:r>
              <a:rPr lang="fi-FI" dirty="0"/>
              <a:t> - uusia sanoja voidaan tehdä loputtomasti yhdistämällä kaksi tai useampi sana: syntyy </a:t>
            </a:r>
            <a:r>
              <a:rPr lang="fi-FI" b="1" dirty="0"/>
              <a:t>yhdyssana</a:t>
            </a:r>
            <a:r>
              <a:rPr lang="fi-FI" dirty="0"/>
              <a:t>, joka ilmaisee yhtä käsitettä</a:t>
            </a:r>
          </a:p>
          <a:p>
            <a:pPr marL="0" indent="0">
              <a:buNone/>
            </a:pPr>
            <a:r>
              <a:rPr lang="fi-FI" dirty="0"/>
              <a:t> - koostuu</a:t>
            </a:r>
            <a:r>
              <a:rPr lang="fi-FI" b="1" dirty="0"/>
              <a:t> </a:t>
            </a:r>
            <a:r>
              <a:rPr lang="fi-FI" dirty="0"/>
              <a:t>tavallisesti </a:t>
            </a:r>
            <a:r>
              <a:rPr lang="fi-FI" b="1" dirty="0"/>
              <a:t>määriteosasta </a:t>
            </a:r>
            <a:r>
              <a:rPr lang="fi-FI" dirty="0"/>
              <a:t>eli edellisestä osasta sekä jälkimmäisestä </a:t>
            </a:r>
            <a:r>
              <a:rPr lang="fi-FI" b="1" dirty="0"/>
              <a:t>perusosasta</a:t>
            </a:r>
            <a:r>
              <a:rPr lang="fi-FI" dirty="0"/>
              <a:t>, esim. kirja + kauppa = kirjakauppa</a:t>
            </a:r>
          </a:p>
          <a:p>
            <a:pPr marL="0" indent="0">
              <a:buNone/>
            </a:pPr>
            <a:r>
              <a:rPr lang="fi-FI" dirty="0"/>
              <a:t>TAI kahdesta </a:t>
            </a:r>
            <a:r>
              <a:rPr lang="fi-FI" b="1" dirty="0"/>
              <a:t>symmetrisestä osasta</a:t>
            </a:r>
            <a:r>
              <a:rPr lang="fi-FI" dirty="0"/>
              <a:t>, esim. parturi-kampaaja</a:t>
            </a:r>
          </a:p>
          <a:p>
            <a:pPr marL="0" indent="0">
              <a:buNone/>
            </a:pPr>
            <a:r>
              <a:rPr lang="fi-FI" dirty="0"/>
              <a:t> - yhdyssanat ovat hyvin yleisiä esimerkiksi uudissanoissa</a:t>
            </a: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27A61515-ACDE-4659-9DB2-F063FA9EB6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8305" y="2178220"/>
            <a:ext cx="5326927" cy="4110612"/>
          </a:xfrm>
          <a:prstGeom prst="rect">
            <a:avLst/>
          </a:prstGeom>
        </p:spPr>
      </p:pic>
      <p:sp>
        <p:nvSpPr>
          <p:cNvPr id="10" name="Tekstiruutu 9">
            <a:extLst>
              <a:ext uri="{FF2B5EF4-FFF2-40B4-BE49-F238E27FC236}">
                <a16:creationId xmlns:a16="http://schemas.microsoft.com/office/drawing/2014/main" id="{D7696037-8B15-4363-94A8-ABC71F161B27}"/>
              </a:ext>
            </a:extLst>
          </p:cNvPr>
          <p:cNvSpPr txBox="1"/>
          <p:nvPr/>
        </p:nvSpPr>
        <p:spPr>
          <a:xfrm>
            <a:off x="10544961" y="6288832"/>
            <a:ext cx="28942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/>
              <a:t>Lähde: riemurasia.net</a:t>
            </a:r>
          </a:p>
        </p:txBody>
      </p:sp>
    </p:spTree>
    <p:extLst>
      <p:ext uri="{BB962C8B-B14F-4D97-AF65-F5344CB8AC3E}">
        <p14:creationId xmlns:p14="http://schemas.microsoft.com/office/powerpoint/2010/main" val="578517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F99A8977-073B-4142-B9F1-841BDF1571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99" y="139958"/>
            <a:ext cx="4340669" cy="6646087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0D6267C3-FBB1-418C-A70B-0E688894BB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5755" y="133318"/>
            <a:ext cx="2661091" cy="6652727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0989D29B-BC3F-4E1F-81AC-105A274ADB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90634" y="139958"/>
            <a:ext cx="4600575" cy="658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558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0B72D5-102A-4083-88F9-0A7076911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9010" y="307745"/>
            <a:ext cx="7729728" cy="1188720"/>
          </a:xfrm>
        </p:spPr>
        <p:txBody>
          <a:bodyPr/>
          <a:lstStyle/>
          <a:p>
            <a:r>
              <a:rPr lang="fi-FI" dirty="0"/>
              <a:t>Rasti 1.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844357-A452-4019-B8DC-FF348B417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415" y="2166152"/>
            <a:ext cx="11034943" cy="4438834"/>
          </a:xfrm>
        </p:spPr>
        <p:txBody>
          <a:bodyPr>
            <a:normAutofit lnSpcReduction="10000"/>
          </a:bodyPr>
          <a:lstStyle/>
          <a:p>
            <a:r>
              <a:rPr lang="fi-FI" sz="2400" b="1" dirty="0"/>
              <a:t>lainaamalla </a:t>
            </a:r>
          </a:p>
          <a:p>
            <a:pPr marL="0" indent="0">
              <a:buNone/>
            </a:pPr>
            <a:r>
              <a:rPr lang="fi-FI" sz="2400" b="1" dirty="0"/>
              <a:t> </a:t>
            </a:r>
            <a:r>
              <a:rPr lang="fi-FI" sz="2400" dirty="0"/>
              <a:t>- suurin osa suomen kielen sanoista on </a:t>
            </a:r>
            <a:r>
              <a:rPr lang="fi-FI" sz="2400" b="1" dirty="0"/>
              <a:t>lainasanoja</a:t>
            </a:r>
          </a:p>
          <a:p>
            <a:pPr marL="0" indent="0">
              <a:buNone/>
            </a:pPr>
            <a:r>
              <a:rPr lang="fi-FI" sz="2400" b="1" dirty="0"/>
              <a:t> </a:t>
            </a:r>
            <a:r>
              <a:rPr lang="fi-FI" sz="2400" dirty="0"/>
              <a:t>- vanhimpia lainasanoja voi olla vaikeaa tunnistaa ulkomuodon perusteella, sillä ne ovat      mukautuneet suomen kielen äännerakenteeseen</a:t>
            </a:r>
          </a:p>
          <a:p>
            <a:pPr marL="0" indent="0">
              <a:buNone/>
            </a:pPr>
            <a:r>
              <a:rPr lang="fi-FI" sz="2400" dirty="0"/>
              <a:t> - lainasanat ovat peräisin eri ajoilta ja kertovat esimerkiksi eri kielten ja kansojen välisestä vuorovaikutuksesta</a:t>
            </a:r>
          </a:p>
          <a:p>
            <a:pPr marL="0" indent="0">
              <a:buNone/>
            </a:pPr>
            <a:r>
              <a:rPr lang="fi-FI" sz="2400" dirty="0"/>
              <a:t> - lainasanat tunnistaa esimerkiksi seuraavista suomen kielelle alun perin vieraista äänteistä: b, d, f, g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dirty="0"/>
              <a:t>Lainasanoja: banaani, dilemma, glögi, filee</a:t>
            </a:r>
          </a:p>
        </p:txBody>
      </p:sp>
    </p:spTree>
    <p:extLst>
      <p:ext uri="{BB962C8B-B14F-4D97-AF65-F5344CB8AC3E}">
        <p14:creationId xmlns:p14="http://schemas.microsoft.com/office/powerpoint/2010/main" val="2195546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akkaus">
  <a:themeElements>
    <a:clrScheme name="Parce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TM10001115[[fn=Pakkaus]]</Template>
  <TotalTime>2520</TotalTime>
  <Words>650</Words>
  <Application>Microsoft Office PowerPoint</Application>
  <PresentationFormat>Laajakuva</PresentationFormat>
  <Paragraphs>128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6" baseType="lpstr">
      <vt:lpstr>Arial</vt:lpstr>
      <vt:lpstr>Gill Sans MT</vt:lpstr>
      <vt:lpstr>Pakkaus</vt:lpstr>
      <vt:lpstr>Kieli ja sen tehtävät + suomen kielen peruspiirteet</vt:lpstr>
      <vt:lpstr>Pysäkkityöskentely</vt:lpstr>
      <vt:lpstr>Rasti 2.</vt:lpstr>
      <vt:lpstr>Rasti 4.</vt:lpstr>
      <vt:lpstr>Rasti 4.</vt:lpstr>
      <vt:lpstr>Rasti 5.</vt:lpstr>
      <vt:lpstr>Rasti 1.</vt:lpstr>
      <vt:lpstr>PowerPoint-esitys</vt:lpstr>
      <vt:lpstr>Rasti 1.</vt:lpstr>
      <vt:lpstr>Rasti 3.</vt:lpstr>
      <vt:lpstr>Rasti 3.</vt:lpstr>
      <vt:lpstr>Rasti 3.</vt:lpstr>
      <vt:lpstr>Muuta kivaa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Mitä kieli on?</dc:title>
  <dc:creator>Saara</dc:creator>
  <cp:lastModifiedBy>Saara</cp:lastModifiedBy>
  <cp:revision>50</cp:revision>
  <dcterms:created xsi:type="dcterms:W3CDTF">2017-11-11T14:23:51Z</dcterms:created>
  <dcterms:modified xsi:type="dcterms:W3CDTF">2017-11-13T08:24:30Z</dcterms:modified>
</cp:coreProperties>
</file>