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2" r:id="rId1"/>
  </p:sldMasterIdLst>
  <p:sldIdLst>
    <p:sldId id="256" r:id="rId2"/>
    <p:sldId id="262" r:id="rId3"/>
    <p:sldId id="259" r:id="rId4"/>
    <p:sldId id="260" r:id="rId5"/>
    <p:sldId id="261" r:id="rId6"/>
    <p:sldId id="258" r:id="rId7"/>
    <p:sldId id="263" r:id="rId8"/>
    <p:sldId id="264" r:id="rId9"/>
    <p:sldId id="25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CE02C-6EC6-4E09-BC2C-9FDED4DE236E}" type="datetimeFigureOut">
              <a:rPr lang="en-US" smtClean="0"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0733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75A7A-4A9A-410F-B848-AB998ACC9419}" type="datetimeFigureOut">
              <a:rPr lang="en-US" smtClean="0"/>
              <a:pPr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62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F3E88-2D66-4D17-B0FA-EA13CB20B2FF}" type="datetimeFigureOut">
              <a:rPr lang="en-US" smtClean="0"/>
              <a:pPr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173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36E1-9596-4E98-8786-4A17C5D29C65}" type="datetimeFigureOut">
              <a:rPr lang="en-US" smtClean="0"/>
              <a:pPr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658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1A55-63BC-4BA2-9538-7DDEADA10621}" type="datetimeFigureOut">
              <a:rPr lang="en-US" smtClean="0"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988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01ABB-8821-4BF5-97A9-E1A66ACAEAA9}" type="datetimeFigureOut">
              <a:rPr lang="en-US" smtClean="0"/>
              <a:pPr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447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7B1C-D4A1-4A4F-A470-80868146AFC5}" type="datetimeFigureOut">
              <a:rPr lang="en-US" smtClean="0"/>
              <a:pPr/>
              <a:t>11/15/2017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786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D1B9-F39E-471E-80A9-595CAA5664AD}" type="datetimeFigureOut">
              <a:rPr lang="en-US" smtClean="0"/>
              <a:pPr/>
              <a:t>11/15/2017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353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CEABC-E2B9-4606-A74F-CB06AF596887}" type="datetimeFigureOut">
              <a:rPr lang="en-US" smtClean="0"/>
              <a:pPr/>
              <a:t>11/15/2017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860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A8850A0-01A3-4F4E-AA52-F716A9BFD4EB}" type="datetimeFigureOut">
              <a:rPr lang="en-US" smtClean="0"/>
              <a:pPr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67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11CCA-BB49-46C7-A0E2-F42339750F9A}" type="datetimeFigureOut">
              <a:rPr lang="en-US" smtClean="0"/>
              <a:t>11/15/2017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873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7205CAA-4E5A-4223-BD55-C5D2841AC9EF}" type="datetimeFigureOut">
              <a:rPr lang="en-US" smtClean="0"/>
              <a:t>11/15/2017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250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B84088-8D9B-4CE8-A53C-F8CD2DD151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Runouden käsitteitä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9AABB8F-6B29-4D7F-B174-CFDC00D65A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AIA5 16.11. Saara Knuutila</a:t>
            </a:r>
          </a:p>
        </p:txBody>
      </p:sp>
    </p:spTree>
    <p:extLst>
      <p:ext uri="{BB962C8B-B14F-4D97-AF65-F5344CB8AC3E}">
        <p14:creationId xmlns:p14="http://schemas.microsoft.com/office/powerpoint/2010/main" val="69332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ADEE154F-4D9B-4AD9-AA01-BF432754C82E}"/>
              </a:ext>
            </a:extLst>
          </p:cNvPr>
          <p:cNvSpPr txBox="1"/>
          <p:nvPr/>
        </p:nvSpPr>
        <p:spPr>
          <a:xfrm>
            <a:off x="889233" y="1157681"/>
            <a:ext cx="104610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fi-FI" sz="3200" dirty="0"/>
              <a:t>Runo sanoo pienessä tilassa paljon.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fi-FI" sz="3200" dirty="0"/>
              <a:t>Jokaisella yksityiskohdalla voi olla merkitystä.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fi-FI" sz="3200" dirty="0"/>
              <a:t>Runot vaativat tulkitsijalta usein tarkkaa lukemista ja useamman lukukerran.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fi-FI" sz="3200" dirty="0"/>
              <a:t>Runot mahdollistavat usein monta eri tulkintaa.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fi-FI" sz="3200" dirty="0"/>
              <a:t>Käsitteiden on tarkoitus toimia tulkinnan tukena.</a:t>
            </a:r>
          </a:p>
        </p:txBody>
      </p:sp>
    </p:spTree>
    <p:extLst>
      <p:ext uri="{BB962C8B-B14F-4D97-AF65-F5344CB8AC3E}">
        <p14:creationId xmlns:p14="http://schemas.microsoft.com/office/powerpoint/2010/main" val="1129376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1BB81E4B-E20C-4F4A-B9EA-660FA320D3D4}"/>
              </a:ext>
            </a:extLst>
          </p:cNvPr>
          <p:cNvSpPr txBox="1"/>
          <p:nvPr/>
        </p:nvSpPr>
        <p:spPr>
          <a:xfrm>
            <a:off x="629174" y="847288"/>
            <a:ext cx="1092246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Runon nimi</a:t>
            </a:r>
          </a:p>
          <a:p>
            <a:endParaRPr lang="fi-FI" sz="2400" dirty="0"/>
          </a:p>
          <a:p>
            <a:r>
              <a:rPr lang="fi-FI" sz="2400" dirty="0"/>
              <a:t>Runon aihe = asia, jota runo käsittelee</a:t>
            </a:r>
          </a:p>
          <a:p>
            <a:pPr algn="r"/>
            <a:r>
              <a:rPr lang="fi-FI" sz="2400" i="1" dirty="0"/>
              <a:t>Päätimme unohtaa rakkautemme,</a:t>
            </a:r>
          </a:p>
          <a:p>
            <a:pPr algn="r"/>
            <a:r>
              <a:rPr lang="fi-FI" sz="2400" i="1" dirty="0"/>
              <a:t>päätimme kulkea eri teitä</a:t>
            </a:r>
          </a:p>
          <a:p>
            <a:pPr algn="r"/>
            <a:r>
              <a:rPr lang="fi-FI" sz="2400" i="1" dirty="0"/>
              <a:t>toisiamme muistamatta.</a:t>
            </a:r>
          </a:p>
          <a:p>
            <a:pPr algn="r"/>
            <a:endParaRPr lang="fi-FI" sz="2400" i="1" dirty="0"/>
          </a:p>
          <a:p>
            <a:pPr algn="r"/>
            <a:endParaRPr lang="fi-FI" sz="2400" i="1" dirty="0"/>
          </a:p>
          <a:p>
            <a:r>
              <a:rPr lang="fi-FI" sz="2400" dirty="0"/>
              <a:t>Runon puhuja = kertoja, </a:t>
            </a:r>
            <a:r>
              <a:rPr lang="fi-FI" sz="2400" b="1" dirty="0"/>
              <a:t>runon minä</a:t>
            </a:r>
          </a:p>
          <a:p>
            <a:r>
              <a:rPr lang="fi-FI" sz="2400" dirty="0"/>
              <a:t>Huomioitavaa: runon kirjoittaja ei ole sama asia, kuin runon puhuja.</a:t>
            </a:r>
          </a:p>
          <a:p>
            <a:endParaRPr lang="fi-FI" sz="2400" dirty="0"/>
          </a:p>
          <a:p>
            <a:r>
              <a:rPr lang="fi-FI" sz="2400" dirty="0"/>
              <a:t>Runon kuulija = se, jolle runon puhuja kohdistaa viestinsä runossa, </a:t>
            </a:r>
            <a:r>
              <a:rPr lang="fi-FI" sz="2400" b="1" dirty="0"/>
              <a:t>runon sinä</a:t>
            </a:r>
          </a:p>
          <a:p>
            <a:r>
              <a:rPr lang="fi-FI" sz="2400" dirty="0"/>
              <a:t>Huomioitavaa: runon lukija ei ole sama asia, kuin runon kuulija.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/>
          </a:p>
          <a:p>
            <a:endParaRPr lang="fi-FI" sz="2400" dirty="0"/>
          </a:p>
          <a:p>
            <a:endParaRPr lang="fi-FI" sz="2400" dirty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19825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917379-517D-4ECC-84D2-5947895E5EF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81695" y="282342"/>
            <a:ext cx="10058400" cy="800100"/>
          </a:xfrm>
        </p:spPr>
        <p:txBody>
          <a:bodyPr/>
          <a:lstStyle/>
          <a:p>
            <a:r>
              <a:rPr lang="fi-FI" dirty="0"/>
              <a:t>Runon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766F60-C163-40B0-A45D-0E35F0A1974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81695" y="1450596"/>
            <a:ext cx="10737850" cy="4581525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Säe = yksi runon rivi</a:t>
            </a:r>
          </a:p>
          <a:p>
            <a:r>
              <a:rPr lang="fi-FI" dirty="0"/>
              <a:t>Säkeistö = kokonaisuus, joka muodostuu yhdestä tai useammasta rivistä eli säkeestä</a:t>
            </a:r>
          </a:p>
          <a:p>
            <a:r>
              <a:rPr lang="fi-FI" dirty="0"/>
              <a:t>Alkusointu = peräkkäisten sanojen alkuäänteiden samankaltaisuus</a:t>
            </a:r>
          </a:p>
          <a:p>
            <a:pPr marL="0" indent="0" algn="r">
              <a:buNone/>
            </a:pPr>
            <a:r>
              <a:rPr lang="fi-FI" i="1" dirty="0"/>
              <a:t>Suru soittaa mielen mustin koskettimin /</a:t>
            </a:r>
          </a:p>
          <a:p>
            <a:pPr marL="0" indent="0" algn="r">
              <a:buNone/>
            </a:pPr>
            <a:r>
              <a:rPr lang="fi-FI" i="1" dirty="0"/>
              <a:t>Vahingossa vaikka valkoista koskettikin</a:t>
            </a:r>
          </a:p>
          <a:p>
            <a:r>
              <a:rPr lang="fi-FI" dirty="0"/>
              <a:t>Loppusointu, riimi = säkeiden loppujen samankaltaisuus</a:t>
            </a:r>
          </a:p>
          <a:p>
            <a:r>
              <a:rPr lang="fi-FI" dirty="0"/>
              <a:t>Äännerakenne = äänteillä kuvailu </a:t>
            </a:r>
          </a:p>
          <a:p>
            <a:pPr marL="0" indent="0" algn="r">
              <a:buNone/>
            </a:pPr>
            <a:r>
              <a:rPr lang="fi-FI" i="1" dirty="0"/>
              <a:t>Tikka hakkaa </a:t>
            </a:r>
            <a:r>
              <a:rPr lang="fi-FI" i="1" dirty="0" err="1"/>
              <a:t>hakkaa</a:t>
            </a:r>
            <a:r>
              <a:rPr lang="fi-FI" i="1" dirty="0"/>
              <a:t> hikkaa</a:t>
            </a:r>
          </a:p>
          <a:p>
            <a:pPr marL="0" indent="0" algn="r">
              <a:buNone/>
            </a:pPr>
            <a:r>
              <a:rPr lang="fi-FI" i="1" dirty="0"/>
              <a:t>hakee </a:t>
            </a:r>
            <a:r>
              <a:rPr lang="fi-FI" i="1" dirty="0" err="1"/>
              <a:t>hakee</a:t>
            </a:r>
            <a:r>
              <a:rPr lang="fi-FI" i="1" dirty="0"/>
              <a:t> tikkalikkaa</a:t>
            </a:r>
          </a:p>
          <a:p>
            <a:r>
              <a:rPr lang="fi-FI" dirty="0"/>
              <a:t>Toisto </a:t>
            </a:r>
          </a:p>
          <a:p>
            <a:pPr marL="0" indent="0" algn="r">
              <a:buNone/>
            </a:pPr>
            <a:r>
              <a:rPr lang="fi-FI" i="1" dirty="0"/>
              <a:t>Oi sanoi siili,</a:t>
            </a:r>
          </a:p>
          <a:p>
            <a:pPr marL="0" indent="0" algn="r">
              <a:buNone/>
            </a:pPr>
            <a:r>
              <a:rPr lang="fi-FI" i="1" dirty="0"/>
              <a:t>olen tunteellinen siili.</a:t>
            </a:r>
          </a:p>
        </p:txBody>
      </p:sp>
    </p:spTree>
    <p:extLst>
      <p:ext uri="{BB962C8B-B14F-4D97-AF65-F5344CB8AC3E}">
        <p14:creationId xmlns:p14="http://schemas.microsoft.com/office/powerpoint/2010/main" val="1350601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AF66AC-2650-47CC-B9BD-3125E1A19E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8622" y="542270"/>
            <a:ext cx="9990138" cy="792162"/>
          </a:xfrm>
        </p:spPr>
        <p:txBody>
          <a:bodyPr/>
          <a:lstStyle/>
          <a:p>
            <a:r>
              <a:rPr lang="fi-FI" dirty="0"/>
              <a:t>Runon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03EFAF-1EA0-40C5-83BC-A86D39F81A4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68622" y="1610847"/>
            <a:ext cx="10904537" cy="4689475"/>
          </a:xfrm>
        </p:spPr>
        <p:txBody>
          <a:bodyPr/>
          <a:lstStyle/>
          <a:p>
            <a:r>
              <a:rPr lang="fi-FI" sz="2400" dirty="0"/>
              <a:t>Rytmi = perustuu sanojen tavujen painoon ja vaihteluun</a:t>
            </a:r>
          </a:p>
          <a:p>
            <a:r>
              <a:rPr lang="fi-FI" sz="2400" dirty="0"/>
              <a:t>Tauot</a:t>
            </a:r>
          </a:p>
          <a:p>
            <a:r>
              <a:rPr lang="fi-FI" sz="2400" dirty="0"/>
              <a:t>Välimerkkien käyttö</a:t>
            </a:r>
          </a:p>
          <a:p>
            <a:r>
              <a:rPr lang="fi-FI" sz="2400" dirty="0"/>
              <a:t>Säkeenylitys = kahden säkeen kokonaisuus; lause, joka loppuu kesken ja jatkuu seuraavassa säkeessä</a:t>
            </a:r>
          </a:p>
          <a:p>
            <a:pPr marL="0" indent="0" algn="r">
              <a:buNone/>
            </a:pPr>
            <a:r>
              <a:rPr lang="fi-FI" sz="2400" i="1" dirty="0"/>
              <a:t>Nyt laskeutuu </a:t>
            </a:r>
            <a:r>
              <a:rPr lang="fi-FI" sz="2400" i="1" dirty="0" err="1"/>
              <a:t>harteilleni</a:t>
            </a:r>
            <a:endParaRPr lang="fi-FI" sz="2400" i="1" dirty="0"/>
          </a:p>
          <a:p>
            <a:pPr marL="0" indent="0" algn="r">
              <a:buNone/>
            </a:pPr>
            <a:r>
              <a:rPr lang="fi-FI" sz="2400" i="1" dirty="0"/>
              <a:t>paenneen routayön hämärä</a:t>
            </a:r>
            <a:r>
              <a:rPr lang="fi-FI" i="1" dirty="0"/>
              <a:t>.</a:t>
            </a:r>
          </a:p>
          <a:p>
            <a:r>
              <a:rPr lang="fi-FI" sz="2400" dirty="0"/>
              <a:t>Puhekielisyys tai kirjakielisyys</a:t>
            </a:r>
          </a:p>
          <a:p>
            <a:r>
              <a:rPr lang="fi-FI" sz="2400" dirty="0"/>
              <a:t>Ulkoasu </a:t>
            </a:r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149136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2EEE8D4C-B3F2-422C-8F78-48E6694C883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0320" y="626160"/>
            <a:ext cx="10058400" cy="841375"/>
          </a:xfrm>
        </p:spPr>
        <p:txBody>
          <a:bodyPr/>
          <a:lstStyle/>
          <a:p>
            <a:r>
              <a:rPr lang="fi-FI" dirty="0"/>
              <a:t>Kielen kuvallisuus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3842F6C-FBD3-41F2-8215-B08A6EB448F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60320" y="1644883"/>
            <a:ext cx="10728325" cy="4705350"/>
          </a:xfrm>
        </p:spPr>
        <p:txBody>
          <a:bodyPr>
            <a:normAutofit fontScale="92500" lnSpcReduction="10000"/>
          </a:bodyPr>
          <a:lstStyle/>
          <a:p>
            <a:r>
              <a:rPr lang="fi-FI" sz="2400" dirty="0"/>
              <a:t>Vertaus = kaksi asiaa yhdistetään </a:t>
            </a:r>
            <a:r>
              <a:rPr lang="fi-FI" sz="2400" b="1" dirty="0"/>
              <a:t>kuin</a:t>
            </a:r>
            <a:r>
              <a:rPr lang="fi-FI" sz="2400" dirty="0"/>
              <a:t>-sanan avulla</a:t>
            </a:r>
          </a:p>
          <a:p>
            <a:pPr marL="0" indent="0" algn="r">
              <a:buNone/>
            </a:pPr>
            <a:r>
              <a:rPr lang="fi-FI" sz="2400" i="1" dirty="0"/>
              <a:t>sinä loistat kuin kultainen rengas!</a:t>
            </a:r>
          </a:p>
          <a:p>
            <a:pPr marL="0" indent="0" algn="r">
              <a:buNone/>
            </a:pPr>
            <a:r>
              <a:rPr lang="fi-FI" sz="2400" i="1" dirty="0"/>
              <a:t>Yö on kuin suuri, musta kukka</a:t>
            </a:r>
          </a:p>
          <a:p>
            <a:r>
              <a:rPr lang="fi-FI" sz="2400" dirty="0"/>
              <a:t>Metafora = kielikuva, jossa kaksi erilaista asiaa rinnastetaan ilman kuin-sanaa</a:t>
            </a:r>
          </a:p>
          <a:p>
            <a:pPr marL="0" indent="0" algn="r">
              <a:buNone/>
            </a:pPr>
            <a:r>
              <a:rPr lang="fi-FI" sz="2400" i="1" dirty="0"/>
              <a:t>kroppa on taulu / käsipaino pensseli</a:t>
            </a:r>
          </a:p>
          <a:p>
            <a:pPr marL="0" indent="0" algn="r">
              <a:buNone/>
            </a:pPr>
            <a:r>
              <a:rPr lang="fi-FI" sz="2400" i="1" dirty="0"/>
              <a:t>Näen kasvojasi noissa mieleni soissa</a:t>
            </a:r>
          </a:p>
          <a:p>
            <a:pPr marL="0" indent="0" algn="r">
              <a:buNone/>
            </a:pPr>
            <a:endParaRPr lang="fi-FI" sz="2400" i="1" dirty="0"/>
          </a:p>
          <a:p>
            <a:pPr marL="0" indent="0">
              <a:buNone/>
            </a:pPr>
            <a:r>
              <a:rPr lang="fi-FI" sz="2400" dirty="0"/>
              <a:t>Personifikaatio = jonkin elottoman asian elollistaminen</a:t>
            </a:r>
          </a:p>
          <a:p>
            <a:pPr marL="0" indent="0" algn="r">
              <a:buNone/>
            </a:pPr>
            <a:r>
              <a:rPr lang="fi-FI" sz="2400" i="1" dirty="0"/>
              <a:t>Kivien tärykalvot puhkeavat meren kirkuessa ilosta</a:t>
            </a:r>
          </a:p>
          <a:p>
            <a:r>
              <a:rPr lang="fi-FI" sz="2400" dirty="0"/>
              <a:t>Symboli = vertauskuva, esim. risti on uskonnon symboli, musta väri kuoleman symboli</a:t>
            </a:r>
          </a:p>
          <a:p>
            <a:pPr marL="0" indent="0" algn="r">
              <a:buNone/>
            </a:pPr>
            <a:endParaRPr lang="fi-FI" sz="2400" i="1" dirty="0"/>
          </a:p>
          <a:p>
            <a:pPr marL="0" indent="0">
              <a:buNone/>
            </a:pPr>
            <a:endParaRPr lang="fi-FI" sz="2400" i="1" dirty="0"/>
          </a:p>
        </p:txBody>
      </p:sp>
    </p:spTree>
    <p:extLst>
      <p:ext uri="{BB962C8B-B14F-4D97-AF65-F5344CB8AC3E}">
        <p14:creationId xmlns:p14="http://schemas.microsoft.com/office/powerpoint/2010/main" val="2799259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EAA5C00C-CC06-4626-8BF5-CF2A1BF04F3D}"/>
              </a:ext>
            </a:extLst>
          </p:cNvPr>
          <p:cNvSpPr txBox="1"/>
          <p:nvPr/>
        </p:nvSpPr>
        <p:spPr>
          <a:xfrm>
            <a:off x="570452" y="755009"/>
            <a:ext cx="629174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/>
              <a:t>Intertekstuaalisuus</a:t>
            </a:r>
            <a:r>
              <a:rPr lang="fi-FI" dirty="0"/>
              <a:t> = viittaukset muihin teksteihin</a:t>
            </a:r>
          </a:p>
          <a:p>
            <a:endParaRPr lang="fi-FI" sz="2000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EFC7F859-2620-4A34-9A85-252AD0502ABE}"/>
              </a:ext>
            </a:extLst>
          </p:cNvPr>
          <p:cNvSpPr txBox="1"/>
          <p:nvPr/>
        </p:nvSpPr>
        <p:spPr>
          <a:xfrm>
            <a:off x="746620" y="1278338"/>
            <a:ext cx="4999839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/>
              <a:t>Kenen korkeat jumalat keinuunsa ottavat kerta, </a:t>
            </a:r>
          </a:p>
          <a:p>
            <a:r>
              <a:rPr lang="fi-FI" sz="1600" dirty="0"/>
              <a:t>eivät ne häntä yhdessä kohden pidä, </a:t>
            </a:r>
          </a:p>
          <a:p>
            <a:r>
              <a:rPr lang="fi-FI" sz="1600" dirty="0"/>
              <a:t>he heittävät häntä </a:t>
            </a:r>
          </a:p>
          <a:p>
            <a:r>
              <a:rPr lang="fi-FI" sz="1600" dirty="0"/>
              <a:t>välillä taivaan ja maan - </a:t>
            </a:r>
          </a:p>
          <a:p>
            <a:r>
              <a:rPr lang="fi-FI" sz="1600" dirty="0"/>
              <a:t>siksi kuin järjen valon häneltä vievät. </a:t>
            </a:r>
          </a:p>
          <a:p>
            <a:endParaRPr lang="fi-FI" sz="1600" dirty="0"/>
          </a:p>
          <a:p>
            <a:r>
              <a:rPr lang="fi-FI" sz="1600" dirty="0"/>
              <a:t>Ja kuka maailmoiden mahdin kuuluttaja on, </a:t>
            </a:r>
          </a:p>
          <a:p>
            <a:r>
              <a:rPr lang="fi-FI" sz="1600" dirty="0"/>
              <a:t>hän tänään pilvien ääriä kulkee, </a:t>
            </a:r>
          </a:p>
          <a:p>
            <a:r>
              <a:rPr lang="fi-FI" sz="1600" dirty="0"/>
              <a:t>ja huomenna makaa </a:t>
            </a:r>
          </a:p>
          <a:p>
            <a:r>
              <a:rPr lang="fi-FI" sz="1600" dirty="0"/>
              <a:t>maassa niin syvällä </a:t>
            </a:r>
          </a:p>
          <a:p>
            <a:r>
              <a:rPr lang="fi-FI" sz="1600" dirty="0"/>
              <a:t>kuin koski, mi vuorten </a:t>
            </a:r>
          </a:p>
          <a:p>
            <a:r>
              <a:rPr lang="fi-FI" sz="1600" dirty="0"/>
              <a:t>kuilussa kuohuu. </a:t>
            </a:r>
          </a:p>
          <a:p>
            <a:endParaRPr lang="fi-FI" sz="1600" dirty="0"/>
          </a:p>
          <a:p>
            <a:r>
              <a:rPr lang="fi-FI" sz="1600" dirty="0"/>
              <a:t>Kuka keinussa jumalien keinuu, </a:t>
            </a:r>
          </a:p>
          <a:p>
            <a:r>
              <a:rPr lang="fi-FI" sz="1600" dirty="0"/>
              <a:t>ei </a:t>
            </a:r>
            <a:r>
              <a:rPr lang="fi-FI" sz="1600" dirty="0" err="1"/>
              <a:t>hällä</a:t>
            </a:r>
            <a:r>
              <a:rPr lang="fi-FI" sz="1600" dirty="0"/>
              <a:t> elon aika pitkä ole. </a:t>
            </a:r>
          </a:p>
          <a:p>
            <a:r>
              <a:rPr lang="fi-FI" sz="1600" dirty="0"/>
              <a:t>Syyn, syyttömyyden </a:t>
            </a:r>
          </a:p>
          <a:p>
            <a:r>
              <a:rPr lang="fi-FI" sz="1600" dirty="0"/>
              <a:t>hän huiput nähköön - </a:t>
            </a:r>
          </a:p>
          <a:p>
            <a:r>
              <a:rPr lang="fi-FI" sz="1600" dirty="0"/>
              <a:t>sitten </a:t>
            </a:r>
            <a:r>
              <a:rPr lang="fi-FI" sz="1600" dirty="0" err="1"/>
              <a:t>tulkohon</a:t>
            </a:r>
            <a:r>
              <a:rPr lang="fi-FI" sz="1600" dirty="0"/>
              <a:t> tumma yö. </a:t>
            </a:r>
          </a:p>
          <a:p>
            <a:endParaRPr lang="fi-FI" sz="1600" dirty="0"/>
          </a:p>
          <a:p>
            <a:r>
              <a:rPr lang="fi-FI" sz="1600" dirty="0"/>
              <a:t>Eino Leino: Jumalien keinu (Kangastuksia, 1902) </a:t>
            </a:r>
          </a:p>
          <a:p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480FC538-E75E-4594-B18F-2FA19079725C}"/>
              </a:ext>
            </a:extLst>
          </p:cNvPr>
          <p:cNvSpPr txBox="1"/>
          <p:nvPr/>
        </p:nvSpPr>
        <p:spPr>
          <a:xfrm>
            <a:off x="6786694" y="1432117"/>
            <a:ext cx="44377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Joka keinussa jumalten keinuu</a:t>
            </a:r>
          </a:p>
          <a:p>
            <a:r>
              <a:rPr lang="fi-FI" dirty="0"/>
              <a:t>väliä taivaan ja helvetin heiluu</a:t>
            </a:r>
          </a:p>
          <a:p>
            <a:r>
              <a:rPr lang="fi-FI" dirty="0"/>
              <a:t>hän kokee huiput ja kuilut kun keinuu</a:t>
            </a:r>
          </a:p>
          <a:p>
            <a:r>
              <a:rPr lang="fi-FI" dirty="0"/>
              <a:t>kun keinuu</a:t>
            </a:r>
          </a:p>
          <a:p>
            <a:r>
              <a:rPr lang="fi-FI" dirty="0"/>
              <a:t>joka selässään ristinsä kantaa </a:t>
            </a:r>
          </a:p>
          <a:p>
            <a:r>
              <a:rPr lang="fi-FI" dirty="0"/>
              <a:t>kohtalon haltuun itsensä antaa</a:t>
            </a:r>
          </a:p>
          <a:p>
            <a:r>
              <a:rPr lang="fi-FI" dirty="0"/>
              <a:t>hän kokee huiput ja kuilut kun keinuu </a:t>
            </a:r>
          </a:p>
          <a:p>
            <a:r>
              <a:rPr lang="fi-FI" dirty="0"/>
              <a:t>kun keinuu</a:t>
            </a:r>
          </a:p>
          <a:p>
            <a:endParaRPr lang="fi-FI" dirty="0"/>
          </a:p>
          <a:p>
            <a:r>
              <a:rPr lang="fi-FI" dirty="0" err="1"/>
              <a:t>Cheek</a:t>
            </a:r>
            <a:r>
              <a:rPr lang="fi-FI" dirty="0"/>
              <a:t>: Keinu (Alpha Omega, 2015)</a:t>
            </a:r>
          </a:p>
        </p:txBody>
      </p:sp>
    </p:spTree>
    <p:extLst>
      <p:ext uri="{BB962C8B-B14F-4D97-AF65-F5344CB8AC3E}">
        <p14:creationId xmlns:p14="http://schemas.microsoft.com/office/powerpoint/2010/main" val="3568068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ADFB5E39-7D08-4224-AC50-85BE4C290A05}"/>
              </a:ext>
            </a:extLst>
          </p:cNvPr>
          <p:cNvSpPr txBox="1"/>
          <p:nvPr/>
        </p:nvSpPr>
        <p:spPr>
          <a:xfrm>
            <a:off x="528506" y="461394"/>
            <a:ext cx="1135869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Kirjoitustehtävä:</a:t>
            </a:r>
          </a:p>
          <a:p>
            <a:endParaRPr lang="fi-FI" sz="2800" dirty="0"/>
          </a:p>
          <a:p>
            <a:r>
              <a:rPr lang="fi-FI" sz="2400" dirty="0"/>
              <a:t>Mieti aluksi maisemaa, joka näkyy, kun katsot kotisi ikkunasta.</a:t>
            </a:r>
          </a:p>
          <a:p>
            <a:endParaRPr lang="fi-FI" sz="2400" dirty="0"/>
          </a:p>
          <a:p>
            <a:r>
              <a:rPr lang="fi-FI" sz="2400" dirty="0"/>
              <a:t>1. säe 	Kirjoita lause, jossa kuvaat yhtä asiaa, joka ikkunasta näkyy.</a:t>
            </a:r>
          </a:p>
          <a:p>
            <a:r>
              <a:rPr lang="fi-FI" sz="2400" dirty="0"/>
              <a:t>2. säe 	Kirjoita lause, jossa kuvaat toista asiaa, joka ikkunasta näkyy, ja käytä kuvauksessa 		personifikaatiota.</a:t>
            </a:r>
          </a:p>
          <a:p>
            <a:r>
              <a:rPr lang="fi-FI" sz="2400" dirty="0"/>
              <a:t>3. säe 	Kirjoita säe, jossa kuvaat jotain pientä ikkunasta näkyvää yksityiskohtaa.</a:t>
            </a:r>
          </a:p>
          <a:p>
            <a:r>
              <a:rPr lang="fi-FI" sz="2400" dirty="0"/>
              <a:t>4. säe 	(Kuvaa jotain asiaa, joka näkyy ikkunan tällä puolella.)</a:t>
            </a:r>
          </a:p>
          <a:p>
            <a:r>
              <a:rPr lang="fi-FI" sz="2400" dirty="0"/>
              <a:t>5. säe 	Kuvaa maisemaa kokonaisuudessaan ja käytä kuvauksessa metaforaa.</a:t>
            </a:r>
          </a:p>
          <a:p>
            <a:r>
              <a:rPr lang="fi-FI" sz="2400" dirty="0"/>
              <a:t>6. säe 	(Kuvaa katsojan kokemuksia minä-muodossa.)</a:t>
            </a:r>
          </a:p>
          <a:p>
            <a:r>
              <a:rPr lang="fi-FI" sz="2400" dirty="0"/>
              <a:t>7. säe 	Lopeta ajatukseen, jota ajattelet, kun katsot ikkunasta.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273300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DA0DC0-375E-437C-B909-FCEDAF084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Kotitehtävä ensi tunnille ma 20.11.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8D32F1-1317-4877-A935-16BB4B61F7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i-FI" sz="3600" dirty="0"/>
              <a:t>Etsi netistä suomenkieliset laululyriikat, joista pidät.</a:t>
            </a:r>
          </a:p>
          <a:p>
            <a:pPr>
              <a:lnSpc>
                <a:spcPct val="150000"/>
              </a:lnSpc>
            </a:pPr>
            <a:r>
              <a:rPr lang="fi-FI" sz="3600" dirty="0"/>
              <a:t>Lyriikoiden tulee olla löydettävissä netistä tabletilla.</a:t>
            </a:r>
          </a:p>
        </p:txBody>
      </p:sp>
    </p:spTree>
    <p:extLst>
      <p:ext uri="{BB962C8B-B14F-4D97-AF65-F5344CB8AC3E}">
        <p14:creationId xmlns:p14="http://schemas.microsoft.com/office/powerpoint/2010/main" val="14541739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">
  <a:themeElements>
    <a:clrScheme name="Retr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275</TotalTime>
  <Words>460</Words>
  <Application>Microsoft Office PowerPoint</Application>
  <PresentationFormat>Laajakuva</PresentationFormat>
  <Paragraphs>100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Retro</vt:lpstr>
      <vt:lpstr>Runouden käsitteitä</vt:lpstr>
      <vt:lpstr>PowerPoint-esitys</vt:lpstr>
      <vt:lpstr>PowerPoint-esitys</vt:lpstr>
      <vt:lpstr>Runon rakenne</vt:lpstr>
      <vt:lpstr>Runon rakenne</vt:lpstr>
      <vt:lpstr>Kielen kuvallisuus</vt:lpstr>
      <vt:lpstr>PowerPoint-esitys</vt:lpstr>
      <vt:lpstr>PowerPoint-esitys</vt:lpstr>
      <vt:lpstr>Kotitehtävä ensi tunnille ma 20.11.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Runouden käsitteitä</dc:title>
  <dc:creator>Saara</dc:creator>
  <cp:lastModifiedBy>Saara</cp:lastModifiedBy>
  <cp:revision>24</cp:revision>
  <dcterms:created xsi:type="dcterms:W3CDTF">2017-11-15T16:27:28Z</dcterms:created>
  <dcterms:modified xsi:type="dcterms:W3CDTF">2017-11-15T21:02:32Z</dcterms:modified>
</cp:coreProperties>
</file>