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75" r:id="rId5"/>
    <p:sldId id="274" r:id="rId6"/>
    <p:sldId id="276" r:id="rId7"/>
    <p:sldId id="273" r:id="rId8"/>
    <p:sldId id="272" r:id="rId9"/>
    <p:sldId id="261" r:id="rId10"/>
    <p:sldId id="262" r:id="rId11"/>
    <p:sldId id="263" r:id="rId12"/>
    <p:sldId id="257" r:id="rId13"/>
    <p:sldId id="259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33845-25A0-4519-8417-471F70B79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210C47-77AD-4D37-9BBC-8793E2659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931DC-2813-4436-AED5-FB916ED8E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EE01-2E11-4FF9-8954-F903A40D3FC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27023-EA32-4376-A349-6552CC8C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4B8E2-B308-454A-BBE2-BF332B37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4788-0B4B-4E99-914D-A2DC4E25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5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EEE8A-96A9-4FD2-BBBB-8546DB2A0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0288FC-A7D0-4AEA-8ABF-8A1BBC417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4E12-23B8-4B0B-B647-3F197B96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EE01-2E11-4FF9-8954-F903A40D3FC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E4056-FC20-4DBA-B919-82FDE73A3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322A2-742F-4CFC-973D-02A5AB81B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4788-0B4B-4E99-914D-A2DC4E25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73C372-02F8-4230-89F3-74592196A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978A0-862D-46CD-BD34-4E74A2BAB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00B1B-B43F-447B-86CD-77C2B66E3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EE01-2E11-4FF9-8954-F903A40D3FC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A2B7B-E703-4AB2-BAC7-EFCBC03EF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50F90-092B-4650-AEE4-E73D3D227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4788-0B4B-4E99-914D-A2DC4E25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6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7F86-78CD-4712-904A-7B289902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C299C-5BDE-4091-83C1-52E149279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A3D8-32AE-47CC-A043-D7BB7E2B2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EE01-2E11-4FF9-8954-F903A40D3FC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898DB-251B-462F-9845-F370EC67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B7710-07E9-4250-9E22-CB1B4173D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4788-0B4B-4E99-914D-A2DC4E25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4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F3E1-3957-4702-9F10-BC916A0DF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68DF1-07D9-4462-9390-03F2E7F31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D41FF-3011-4D8E-8E73-3A2186264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EE01-2E11-4FF9-8954-F903A40D3FC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32607-472D-4070-BD0E-F0CD82106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205BE-7667-4C43-88E6-DAB30008C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4788-0B4B-4E99-914D-A2DC4E25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1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41BAB-B0A3-452B-BB26-227F31739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1B2F6-6B7E-4D3E-83B2-C7544C150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DBBD9-B536-4D70-982E-14DE42E64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696BC-9074-4C62-A1B4-AAA0E604E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EE01-2E11-4FF9-8954-F903A40D3FC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A9B90-9809-4D4E-9BC6-3BDF467D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B5D99-832C-4209-8E0D-0A90CC914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4788-0B4B-4E99-914D-A2DC4E25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8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D1CC-1896-4CF7-BBEA-C529C533B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FD710-4A1E-4381-970B-4A6F05F1D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79EB1-AE50-49A0-92E0-283CA4BCE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A403D5-2434-452F-9746-6FE0B91F3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C5A55A-44DA-4F31-AC40-14DE334330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6064DF-2989-4534-B820-81C3A7F6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EE01-2E11-4FF9-8954-F903A40D3FC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947B9D-350E-47A6-A655-F99E04D48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B57A06-EEC4-4DB0-B8AB-E31B03C63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4788-0B4B-4E99-914D-A2DC4E25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A96CE-5F1F-4C75-AB42-F3CD95112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4D7BBF-2A03-4108-AC94-42B1EA0C4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EE01-2E11-4FF9-8954-F903A40D3FC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660BC-F0BE-472C-9268-74B66E15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9EDE73-46DD-4025-9483-F8D62B003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4788-0B4B-4E99-914D-A2DC4E25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5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A7304-AC34-4CF9-BBFC-B49A46A9F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EE01-2E11-4FF9-8954-F903A40D3FC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B669BE-C5F1-4463-9317-19957B6DD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4F89B-D570-4D7A-84BB-DD0E1D4D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4788-0B4B-4E99-914D-A2DC4E25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8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448C8-AD62-4753-AD67-9F0BA41F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F6339-A20B-4779-9D95-A15A272F5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E4EAD-E470-46A0-9218-B07F3AF46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459FAD-A5A2-47E2-B322-59D57C213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EE01-2E11-4FF9-8954-F903A40D3FC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A4FB3-68C3-49B1-83B6-3F94F159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80403-C404-4E79-A0B6-AF336EEC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4788-0B4B-4E99-914D-A2DC4E25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6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43FBF-9CA0-4C1A-988A-69E71443D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88A055-3AD2-48AA-BBEF-2D38AC848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A9BBE-A0A4-489B-9E1B-DEE8BA364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87433-84DE-4A53-AF5C-A2FA39C6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EE01-2E11-4FF9-8954-F903A40D3FC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30D01-CA38-4575-B8E5-3F9D06968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6E163-61CD-4BD5-AF26-C0B9D1D2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4788-0B4B-4E99-914D-A2DC4E25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6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212659-FBB2-4DDF-86B1-8E6CA6DB6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56DB1-9DCA-4A6B-A679-EADC2E781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A859A-6C2A-4A53-B2C4-BE9DC200A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0EE01-2E11-4FF9-8954-F903A40D3FC3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0CE71-507E-4852-A703-F56A4A68D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C909B-DCF0-4813-A514-9EF87CC27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84788-0B4B-4E99-914D-A2DC4E25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1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eena.yle.fi/1-3397247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lsinki.fi/vvks/harjoitukset/1/teksti10/index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kotus.fi/sanakirjat/kielitoimiston_sanakirja/uudet_sanat/vuoden_sanapoiminno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arma.otava.fi/sarma_2_digiopetusaineisto/sisalto/f90d7fa7-f4c0-4204-8f7f-2ea0fbcc235b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A387-654D-4D0C-ABE8-051D971A3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7693"/>
            <a:ext cx="9151088" cy="3120028"/>
          </a:xfrm>
        </p:spPr>
        <p:txBody>
          <a:bodyPr>
            <a:normAutofit/>
          </a:bodyPr>
          <a:lstStyle/>
          <a:p>
            <a:r>
              <a:rPr lang="en-US" dirty="0" err="1">
                <a:latin typeface="Old English Text MT" panose="03040902040508030806" pitchFamily="66" charset="0"/>
              </a:rPr>
              <a:t>Suomen</a:t>
            </a:r>
            <a:r>
              <a:rPr lang="en-US" dirty="0">
                <a:latin typeface="Old English Text MT" panose="03040902040508030806" pitchFamily="66" charset="0"/>
              </a:rPr>
              <a:t> </a:t>
            </a:r>
            <a:r>
              <a:rPr lang="en-US" dirty="0" err="1">
                <a:latin typeface="Old English Text MT" panose="03040902040508030806" pitchFamily="66" charset="0"/>
              </a:rPr>
              <a:t>kielen</a:t>
            </a:r>
            <a:r>
              <a:rPr lang="en-US" dirty="0">
                <a:latin typeface="Old English Text MT" panose="03040902040508030806" pitchFamily="66" charset="0"/>
              </a:rPr>
              <a:t> </a:t>
            </a:r>
            <a:r>
              <a:rPr lang="en-US" dirty="0" err="1">
                <a:latin typeface="Old English Text MT" panose="03040902040508030806" pitchFamily="66" charset="0"/>
              </a:rPr>
              <a:t>historia</a:t>
            </a:r>
            <a:r>
              <a:rPr lang="en-US" dirty="0">
                <a:latin typeface="Old English Text MT" panose="03040902040508030806" pitchFamily="66" charset="0"/>
              </a:rPr>
              <a:t> 1,5 </a:t>
            </a:r>
            <a:r>
              <a:rPr lang="en-US" dirty="0" err="1">
                <a:latin typeface="Old English Text MT" panose="03040902040508030806" pitchFamily="66" charset="0"/>
              </a:rPr>
              <a:t>tunnissa</a:t>
            </a:r>
            <a:r>
              <a:rPr lang="en-US" dirty="0">
                <a:latin typeface="Old English Text MT" panose="03040902040508030806" pitchFamily="66" charset="0"/>
              </a:rPr>
              <a:t>: </a:t>
            </a:r>
            <a:r>
              <a:rPr lang="en-US" dirty="0" err="1">
                <a:latin typeface="Old English Text MT" panose="03040902040508030806" pitchFamily="66" charset="0"/>
              </a:rPr>
              <a:t>kantauralista</a:t>
            </a:r>
            <a:r>
              <a:rPr lang="en-US" dirty="0">
                <a:latin typeface="Old English Text MT" panose="03040902040508030806" pitchFamily="66" charset="0"/>
              </a:rPr>
              <a:t> </a:t>
            </a:r>
            <a:r>
              <a:rPr lang="en-US" dirty="0" err="1">
                <a:latin typeface="Old English Text MT" panose="03040902040508030806" pitchFamily="66" charset="0"/>
              </a:rPr>
              <a:t>tähän</a:t>
            </a:r>
            <a:r>
              <a:rPr lang="en-US" dirty="0">
                <a:latin typeface="Old English Text MT" panose="03040902040508030806" pitchFamily="66" charset="0"/>
              </a:rPr>
              <a:t> </a:t>
            </a:r>
            <a:r>
              <a:rPr lang="en-US" dirty="0" err="1">
                <a:latin typeface="Old English Text MT" panose="03040902040508030806" pitchFamily="66" charset="0"/>
              </a:rPr>
              <a:t>päivään</a:t>
            </a:r>
            <a:endParaRPr lang="en-US" dirty="0">
              <a:latin typeface="Old English Text MT" panose="03040902040508030806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1B39D3-ADD9-4C25-A67D-553025331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848446"/>
            <a:ext cx="9395637" cy="40935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Old English Text MT" panose="03040902040508030806" pitchFamily="66" charset="0"/>
              </a:rPr>
              <a:t>ÄI2 29.11. </a:t>
            </a:r>
            <a:r>
              <a:rPr lang="en-US" dirty="0" err="1">
                <a:latin typeface="Old English Text MT" panose="03040902040508030806" pitchFamily="66" charset="0"/>
              </a:rPr>
              <a:t>Saara</a:t>
            </a:r>
            <a:r>
              <a:rPr lang="en-US" dirty="0">
                <a:latin typeface="Old English Text MT" panose="03040902040508030806" pitchFamily="66" charset="0"/>
              </a:rPr>
              <a:t> </a:t>
            </a:r>
            <a:r>
              <a:rPr lang="en-US" dirty="0" err="1">
                <a:latin typeface="Old English Text MT" panose="03040902040508030806" pitchFamily="66" charset="0"/>
              </a:rPr>
              <a:t>Knuutila</a:t>
            </a:r>
            <a:endParaRPr lang="en-US" dirty="0">
              <a:latin typeface="Old English Text MT" panose="03040902040508030806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21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7D82BD-C4E9-417F-B996-247C2FCB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Old English Text MT" panose="03040902040508030806" pitchFamily="66" charset="0"/>
              </a:rPr>
              <a:t>Varhaissuomen kausi (ennen vuotta 1540)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4F5EFD-9956-42B3-BE12-9D8D4C9D6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Puhutut murteet vallitsivat – sen sijaan suomen kirjakieli ja yhteinen yleiskieli puuttuivat.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1400-luvulla suomea (= Turun seudun puhekieltä) alettiin käyttää kirkollisissa yhteyksissä: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 suomenkieliset saarnat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 1441 mm. Isä meidän –rukous ja uskontunnustus suomeksi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 1492 kaikki suomeksi luettavat tekstit kirjoitettava muistiin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Ruotsin kieli oikeuslaitoksen kielenä.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Ensimmäiset yhtenäiset suomenkieliset tekstit vuoden 1540 tienoilta.</a:t>
            </a:r>
          </a:p>
          <a:p>
            <a:pPr>
              <a:buFont typeface="Wingdings" panose="05000000000000000000" pitchFamily="2" charset="2"/>
              <a:buChar char="Ø"/>
            </a:pPr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192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D69202-8F33-493E-9898-B51538CB4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Old English Text MT" panose="03040902040508030806" pitchFamily="66" charset="0"/>
              </a:rPr>
              <a:t>Vanhan kirjasuomen kausi (n. 1540-1820)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D52193-B034-485B-A58A-E113AE41C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Uskonpuhdistus korosti kansankielen asemaa: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 1548 Uuden Testamentin käännös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 1551-1552 osia Vanhasta Testamentista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 1642 ensimmäinen koko Raamatun suomennos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Lainsuomennokset 1500-luvulta lähtien.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1702 ensimmäinen suomenkielinen sananlaskukokoelma.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1745 ensimmäinen varsinainen suomen kielen sanakirja.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1776 ensimmäinen suomenkielinen sanomalehti, Suomenkieliset Tieto-Sanomat.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3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D5095-E004-4CC6-B8A0-9C4B82C49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Old English Text MT" panose="03040902040508030806" pitchFamily="66" charset="0"/>
              </a:rPr>
              <a:t>Mikael Agricola – </a:t>
            </a:r>
            <a:r>
              <a:rPr lang="en-US" sz="4800" dirty="0" err="1">
                <a:latin typeface="Old English Text MT" panose="03040902040508030806" pitchFamily="66" charset="0"/>
              </a:rPr>
              <a:t>suomen</a:t>
            </a:r>
            <a:r>
              <a:rPr lang="en-US" sz="4800" dirty="0">
                <a:latin typeface="Old English Text MT" panose="03040902040508030806" pitchFamily="66" charset="0"/>
              </a:rPr>
              <a:t> </a:t>
            </a:r>
            <a:r>
              <a:rPr lang="en-US" sz="4800" dirty="0" err="1">
                <a:latin typeface="Old English Text MT" panose="03040902040508030806" pitchFamily="66" charset="0"/>
              </a:rPr>
              <a:t>kirjakielen</a:t>
            </a:r>
            <a:r>
              <a:rPr lang="en-US" sz="4800" dirty="0">
                <a:latin typeface="Old English Text MT" panose="03040902040508030806" pitchFamily="66" charset="0"/>
              </a:rPr>
              <a:t> </a:t>
            </a:r>
            <a:r>
              <a:rPr lang="en-US" sz="4800" dirty="0" err="1">
                <a:latin typeface="Old English Text MT" panose="03040902040508030806" pitchFamily="66" charset="0"/>
              </a:rPr>
              <a:t>isä</a:t>
            </a:r>
            <a:endParaRPr lang="en-US" sz="4800" dirty="0">
              <a:latin typeface="Old English Text MT" panose="03040902040508030806" pitchFamily="66" charset="0"/>
            </a:endParaRPr>
          </a:p>
        </p:txBody>
      </p:sp>
      <p:pic>
        <p:nvPicPr>
          <p:cNvPr id="1030" name="Picture 6" descr="Kuvahaun tulos haulle mikael agricola">
            <a:extLst>
              <a:ext uri="{FF2B5EF4-FFF2-40B4-BE49-F238E27FC236}">
                <a16:creationId xmlns:a16="http://schemas.microsoft.com/office/drawing/2014/main" id="{5B4F2157-9F81-40F2-ADD3-027EA1DA52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448" y="1925580"/>
            <a:ext cx="3577235" cy="469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F0D4F-64D7-41B4-AC3C-7DB8790C9344}"/>
              </a:ext>
            </a:extLst>
          </p:cNvPr>
          <p:cNvSpPr txBox="1"/>
          <p:nvPr/>
        </p:nvSpPr>
        <p:spPr>
          <a:xfrm>
            <a:off x="269132" y="1690688"/>
            <a:ext cx="41041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hlinkClick r:id="rId3"/>
              </a:rPr>
              <a:t>https://areena.yle.fi/1-3397247</a:t>
            </a:r>
            <a:r>
              <a:rPr lang="en-US" sz="2000" dirty="0"/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Mikael Agricola (n. 1510-1557)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/>
              <a:t>Turun</a:t>
            </a:r>
            <a:r>
              <a:rPr lang="en-US" sz="2000" dirty="0"/>
              <a:t> </a:t>
            </a:r>
            <a:r>
              <a:rPr lang="en-US" sz="2000" dirty="0" err="1"/>
              <a:t>piispa</a:t>
            </a:r>
            <a:r>
              <a:rPr lang="en-US" sz="2000" dirty="0"/>
              <a:t> ja </a:t>
            </a:r>
            <a:r>
              <a:rPr lang="en-US" sz="2000" dirty="0" err="1"/>
              <a:t>uskonpuhdistaja</a:t>
            </a:r>
            <a:r>
              <a:rPr lang="en-US" sz="2000"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/>
              <a:t>Opiskeli</a:t>
            </a:r>
            <a:r>
              <a:rPr lang="en-US" sz="2000" dirty="0"/>
              <a:t> </a:t>
            </a:r>
            <a:r>
              <a:rPr lang="en-US" sz="2000" dirty="0" err="1"/>
              <a:t>Wittenbergin</a:t>
            </a:r>
            <a:r>
              <a:rPr lang="en-US" sz="2000" dirty="0"/>
              <a:t> </a:t>
            </a:r>
            <a:r>
              <a:rPr lang="en-US" sz="2000" dirty="0" err="1"/>
              <a:t>yliopistossa</a:t>
            </a:r>
            <a:r>
              <a:rPr lang="en-US" sz="2000" dirty="0"/>
              <a:t> </a:t>
            </a:r>
            <a:r>
              <a:rPr lang="en-US" sz="2000" dirty="0" err="1"/>
              <a:t>Martti</a:t>
            </a:r>
            <a:r>
              <a:rPr lang="en-US" sz="2000" dirty="0"/>
              <a:t> </a:t>
            </a:r>
            <a:r>
              <a:rPr lang="en-US" sz="2000" dirty="0" err="1"/>
              <a:t>Lutherin</a:t>
            </a:r>
            <a:r>
              <a:rPr lang="en-US" sz="2000" dirty="0"/>
              <a:t> </a:t>
            </a:r>
            <a:r>
              <a:rPr lang="en-US" sz="2000" dirty="0" err="1"/>
              <a:t>oppilaana</a:t>
            </a:r>
            <a:r>
              <a:rPr lang="en-US" sz="2000"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/>
              <a:t>Loi</a:t>
            </a:r>
            <a:r>
              <a:rPr lang="en-US" sz="2000" dirty="0"/>
              <a:t> </a:t>
            </a:r>
            <a:r>
              <a:rPr lang="en-US" sz="2000" dirty="0" err="1"/>
              <a:t>raamatunkäännöstyöllään</a:t>
            </a:r>
            <a:r>
              <a:rPr lang="en-US" sz="2000" dirty="0"/>
              <a:t> </a:t>
            </a:r>
            <a:r>
              <a:rPr lang="en-US" sz="2000" dirty="0" err="1"/>
              <a:t>pohjan</a:t>
            </a:r>
            <a:r>
              <a:rPr lang="en-US" sz="2000" dirty="0"/>
              <a:t> </a:t>
            </a:r>
            <a:r>
              <a:rPr lang="en-US" sz="2000" dirty="0" err="1"/>
              <a:t>suomen</a:t>
            </a:r>
            <a:r>
              <a:rPr lang="en-US" sz="2000" dirty="0"/>
              <a:t> </a:t>
            </a:r>
            <a:r>
              <a:rPr lang="en-US" sz="2000" dirty="0" err="1"/>
              <a:t>kirjakielelle</a:t>
            </a:r>
            <a:r>
              <a:rPr lang="en-US" sz="2000"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i="1" dirty="0" err="1"/>
              <a:t>Abckiria</a:t>
            </a:r>
            <a:r>
              <a:rPr lang="en-US" sz="2000" i="1" dirty="0"/>
              <a:t> </a:t>
            </a:r>
            <a:r>
              <a:rPr lang="en-US" sz="2000" dirty="0"/>
              <a:t>(1543)</a:t>
            </a:r>
            <a:endParaRPr lang="en-US" sz="2000" i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i="1" dirty="0"/>
              <a:t>Se </a:t>
            </a:r>
            <a:r>
              <a:rPr lang="en-US" sz="2000" i="1" dirty="0" err="1"/>
              <a:t>Wsi</a:t>
            </a:r>
            <a:r>
              <a:rPr lang="en-US" sz="2000" i="1" dirty="0"/>
              <a:t> </a:t>
            </a:r>
            <a:r>
              <a:rPr lang="en-US" sz="2000" i="1" dirty="0" err="1"/>
              <a:t>Testamenti</a:t>
            </a:r>
            <a:r>
              <a:rPr lang="en-US" sz="2000" i="1" dirty="0"/>
              <a:t> </a:t>
            </a:r>
            <a:r>
              <a:rPr lang="en-US" sz="2000" dirty="0"/>
              <a:t>(1548)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Käärö: Pysty 3">
            <a:extLst>
              <a:ext uri="{FF2B5EF4-FFF2-40B4-BE49-F238E27FC236}">
                <a16:creationId xmlns:a16="http://schemas.microsoft.com/office/drawing/2014/main" id="{0E1A6E7A-AEF8-492E-B6D3-C3A2393B99E4}"/>
              </a:ext>
            </a:extLst>
          </p:cNvPr>
          <p:cNvSpPr/>
          <p:nvPr/>
        </p:nvSpPr>
        <p:spPr>
          <a:xfrm>
            <a:off x="4306186" y="1599583"/>
            <a:ext cx="4022650" cy="5019331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i-FI" dirty="0">
              <a:latin typeface="Matura MT Script Capitals" panose="03020802060602070202" pitchFamily="66" charset="0"/>
            </a:endParaRPr>
          </a:p>
          <a:p>
            <a:endParaRPr lang="fi-FI" dirty="0">
              <a:latin typeface="Matura MT Script Capitals" panose="03020802060602070202" pitchFamily="66" charset="0"/>
            </a:endParaRPr>
          </a:p>
          <a:p>
            <a:r>
              <a:rPr lang="fi-FI" dirty="0">
                <a:latin typeface="Matura MT Script Capitals" panose="03020802060602070202" pitchFamily="66" charset="0"/>
              </a:rPr>
              <a:t>Yhä käytössä olevia Agricolan ajan sanoja:</a:t>
            </a:r>
          </a:p>
          <a:p>
            <a:r>
              <a:rPr lang="fi-FI" dirty="0">
                <a:latin typeface="Matura MT Script Capitals" panose="03020802060602070202" pitchFamily="66" charset="0"/>
              </a:rPr>
              <a:t>- alamainen</a:t>
            </a:r>
          </a:p>
          <a:p>
            <a:r>
              <a:rPr lang="fi-FI" dirty="0">
                <a:latin typeface="Matura MT Script Capitals" panose="03020802060602070202" pitchFamily="66" charset="0"/>
              </a:rPr>
              <a:t>- hätävara</a:t>
            </a:r>
          </a:p>
          <a:p>
            <a:r>
              <a:rPr lang="fi-FI" dirty="0">
                <a:latin typeface="Matura MT Script Capitals" panose="03020802060602070202" pitchFamily="66" charset="0"/>
              </a:rPr>
              <a:t>- korkeakoulu</a:t>
            </a:r>
          </a:p>
          <a:p>
            <a:r>
              <a:rPr lang="fi-FI" dirty="0">
                <a:latin typeface="Matura MT Script Capitals" panose="03020802060602070202" pitchFamily="66" charset="0"/>
              </a:rPr>
              <a:t>- mielivalta</a:t>
            </a:r>
          </a:p>
          <a:p>
            <a:r>
              <a:rPr lang="fi-FI" dirty="0">
                <a:latin typeface="Matura MT Script Capitals" panose="03020802060602070202" pitchFamily="66" charset="0"/>
              </a:rPr>
              <a:t>- perisynti</a:t>
            </a:r>
          </a:p>
          <a:p>
            <a:endParaRPr lang="fi-FI" dirty="0">
              <a:latin typeface="Matura MT Script Capitals" panose="03020802060602070202" pitchFamily="66" charset="0"/>
            </a:endParaRPr>
          </a:p>
          <a:p>
            <a:r>
              <a:rPr lang="fi-FI" dirty="0">
                <a:latin typeface="Matura MT Script Capitals" panose="03020802060602070202" pitchFamily="66" charset="0"/>
              </a:rPr>
              <a:t>Käytöstä kadonneita:</a:t>
            </a:r>
          </a:p>
          <a:p>
            <a:r>
              <a:rPr lang="fi-FI" dirty="0">
                <a:latin typeface="Matura MT Script Capitals" panose="03020802060602070202" pitchFamily="66" charset="0"/>
              </a:rPr>
              <a:t>- </a:t>
            </a:r>
            <a:r>
              <a:rPr lang="fi-FI" dirty="0" err="1">
                <a:latin typeface="Matura MT Script Capitals" panose="03020802060602070202" pitchFamily="66" charset="0"/>
              </a:rPr>
              <a:t>edespuhua</a:t>
            </a:r>
            <a:r>
              <a:rPr lang="fi-FI" dirty="0">
                <a:latin typeface="Matura MT Script Capitals" panose="03020802060602070202" pitchFamily="66" charset="0"/>
              </a:rPr>
              <a:t> (luvata)</a:t>
            </a:r>
          </a:p>
          <a:p>
            <a:r>
              <a:rPr lang="fi-FI" dirty="0">
                <a:latin typeface="Matura MT Script Capitals" panose="03020802060602070202" pitchFamily="66" charset="0"/>
              </a:rPr>
              <a:t>- </a:t>
            </a:r>
            <a:r>
              <a:rPr lang="fi-FI" dirty="0" err="1">
                <a:latin typeface="Matura MT Script Capitals" panose="03020802060602070202" pitchFamily="66" charset="0"/>
              </a:rPr>
              <a:t>korvapuustella</a:t>
            </a:r>
            <a:r>
              <a:rPr lang="fi-FI" dirty="0">
                <a:latin typeface="Matura MT Script Capitals" panose="03020802060602070202" pitchFamily="66" charset="0"/>
              </a:rPr>
              <a:t> (lyödä korville)</a:t>
            </a:r>
          </a:p>
          <a:p>
            <a:r>
              <a:rPr lang="fi-FI" dirty="0">
                <a:latin typeface="Matura MT Script Capitals" panose="03020802060602070202" pitchFamily="66" charset="0"/>
              </a:rPr>
              <a:t>- </a:t>
            </a:r>
            <a:r>
              <a:rPr lang="fi-FI" dirty="0" err="1">
                <a:latin typeface="Matura MT Script Capitals" panose="03020802060602070202" pitchFamily="66" charset="0"/>
              </a:rPr>
              <a:t>laahitseminen</a:t>
            </a:r>
            <a:r>
              <a:rPr lang="fi-FI" dirty="0">
                <a:latin typeface="Matura MT Script Capitals" panose="03020802060602070202" pitchFamily="66" charset="0"/>
              </a:rPr>
              <a:t> (varoitus)</a:t>
            </a:r>
          </a:p>
          <a:p>
            <a:r>
              <a:rPr lang="fi-FI" dirty="0">
                <a:latin typeface="Matura MT Script Capitals" panose="03020802060602070202" pitchFamily="66" charset="0"/>
              </a:rPr>
              <a:t>- maahedelmä (juures)</a:t>
            </a:r>
          </a:p>
          <a:p>
            <a:r>
              <a:rPr lang="fi-FI" dirty="0">
                <a:latin typeface="Matura MT Script Capitals" panose="03020802060602070202" pitchFamily="66" charset="0"/>
              </a:rPr>
              <a:t>- nenäsilmät (silmälasit)</a:t>
            </a:r>
          </a:p>
          <a:p>
            <a:endParaRPr lang="fi-FI" dirty="0">
              <a:latin typeface="Matura MT Script Capitals" panose="0302080206060207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3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B0548-5398-4C46-8333-3BD414AB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latin typeface="Old English Text MT" panose="03040902040508030806" pitchFamily="66" charset="0"/>
              </a:rPr>
              <a:t>Wiinan</a:t>
            </a:r>
            <a:r>
              <a:rPr lang="en-US" sz="5400" dirty="0">
                <a:latin typeface="Old English Text MT" panose="03040902040508030806" pitchFamily="66" charset="0"/>
              </a:rPr>
              <a:t> </a:t>
            </a:r>
            <a:r>
              <a:rPr lang="en-US" sz="5400" dirty="0" err="1">
                <a:latin typeface="Old English Text MT" panose="03040902040508030806" pitchFamily="66" charset="0"/>
              </a:rPr>
              <a:t>waroituxia</a:t>
            </a:r>
            <a:r>
              <a:rPr lang="en-US" sz="5400" dirty="0">
                <a:latin typeface="Old English Text MT" panose="03040902040508030806" pitchFamily="66" charset="0"/>
              </a:rPr>
              <a:t> (1644)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73195-7615-45C7-9BE1-45CF7F420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 Lue </a:t>
            </a:r>
            <a:r>
              <a:rPr lang="en-US" sz="3600" dirty="0" err="1"/>
              <a:t>teksti</a:t>
            </a:r>
            <a:r>
              <a:rPr lang="en-US" sz="3600" dirty="0"/>
              <a:t> “</a:t>
            </a:r>
            <a:r>
              <a:rPr lang="en-US" sz="3600" dirty="0" err="1"/>
              <a:t>Wiinan</a:t>
            </a:r>
            <a:r>
              <a:rPr lang="en-US" sz="3600" dirty="0"/>
              <a:t> </a:t>
            </a:r>
            <a:r>
              <a:rPr lang="en-US" sz="3600" dirty="0" err="1"/>
              <a:t>waroituxia</a:t>
            </a:r>
            <a:r>
              <a:rPr lang="en-US" sz="3600" dirty="0"/>
              <a:t>”.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 </a:t>
            </a:r>
            <a:r>
              <a:rPr lang="en-US" sz="3600" dirty="0" err="1"/>
              <a:t>Kirjoita</a:t>
            </a:r>
            <a:r>
              <a:rPr lang="en-US" sz="3600" dirty="0"/>
              <a:t> se </a:t>
            </a:r>
            <a:r>
              <a:rPr lang="en-US" sz="3600" dirty="0" err="1"/>
              <a:t>uudelleen</a:t>
            </a:r>
            <a:r>
              <a:rPr lang="en-US" sz="3600" dirty="0"/>
              <a:t> </a:t>
            </a:r>
            <a:r>
              <a:rPr lang="en-US" sz="3600" dirty="0" err="1"/>
              <a:t>nykykieltä</a:t>
            </a:r>
            <a:r>
              <a:rPr lang="en-US" sz="3600" dirty="0"/>
              <a:t> </a:t>
            </a:r>
            <a:r>
              <a:rPr lang="en-US" sz="3600" dirty="0" err="1"/>
              <a:t>mukailevaksi</a:t>
            </a:r>
            <a:r>
              <a:rPr lang="en-US" sz="3600" dirty="0"/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 </a:t>
            </a:r>
            <a:r>
              <a:rPr lang="en-US" sz="3600" dirty="0" err="1"/>
              <a:t>Mitä</a:t>
            </a:r>
            <a:r>
              <a:rPr lang="en-US" sz="3600" dirty="0"/>
              <a:t> </a:t>
            </a:r>
            <a:r>
              <a:rPr lang="en-US" sz="3600" dirty="0" err="1"/>
              <a:t>eroavaisuuksia</a:t>
            </a:r>
            <a:r>
              <a:rPr lang="en-US" sz="3600" dirty="0"/>
              <a:t> </a:t>
            </a:r>
            <a:r>
              <a:rPr lang="en-US" sz="3600" dirty="0" err="1"/>
              <a:t>huomaat</a:t>
            </a:r>
            <a:r>
              <a:rPr lang="en-US" sz="3600" dirty="0"/>
              <a:t> </a:t>
            </a:r>
            <a:r>
              <a:rPr lang="en-US" sz="3600" dirty="0" err="1"/>
              <a:t>esimerkiksi</a:t>
            </a:r>
            <a:r>
              <a:rPr lang="en-US" sz="3600" dirty="0"/>
              <a:t> </a:t>
            </a:r>
            <a:r>
              <a:rPr lang="en-US" sz="3600" dirty="0" err="1"/>
              <a:t>äänteiden</a:t>
            </a:r>
            <a:r>
              <a:rPr lang="en-US" sz="3600" dirty="0"/>
              <a:t> </a:t>
            </a:r>
            <a:r>
              <a:rPr lang="en-US" sz="3600" dirty="0" err="1"/>
              <a:t>merkitsemisessä</a:t>
            </a:r>
            <a:r>
              <a:rPr lang="en-US" sz="3600" dirty="0"/>
              <a:t> ja </a:t>
            </a:r>
            <a:r>
              <a:rPr lang="en-US" sz="3600" dirty="0" err="1"/>
              <a:t>sanajärjestyksessä</a:t>
            </a:r>
            <a:r>
              <a:rPr lang="en-US" sz="3600" dirty="0"/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3000" dirty="0">
                <a:hlinkClick r:id="rId2"/>
              </a:rPr>
              <a:t>http://www.helsinki.fi/vvks/harjoitukset/1/teksti10/index.html</a:t>
            </a:r>
            <a:r>
              <a:rPr lang="fi-FI" sz="30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760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B537B9-5FBB-4B35-82C1-B27913F53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>
                <a:latin typeface="Old English Text MT" panose="03040902040508030806" pitchFamily="66" charset="0"/>
              </a:rPr>
              <a:t>Vanhan kirjasuomen piirteitä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C36309-00A7-435D-B55E-97DACE3FC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</a:t>
            </a:r>
            <a:r>
              <a:rPr lang="el-GR" dirty="0"/>
              <a:t>δ</a:t>
            </a:r>
            <a:r>
              <a:rPr lang="fi-FI" dirty="0"/>
              <a:t> -äänne merkittiin d-kirjaimena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</a:t>
            </a:r>
            <a:r>
              <a:rPr lang="el-GR" dirty="0"/>
              <a:t>θ</a:t>
            </a:r>
            <a:r>
              <a:rPr lang="fi-FI" dirty="0"/>
              <a:t> -äänne merkittiin </a:t>
            </a:r>
            <a:r>
              <a:rPr lang="fi-FI" dirty="0" err="1"/>
              <a:t>dz</a:t>
            </a:r>
            <a:r>
              <a:rPr lang="fi-FI" dirty="0"/>
              <a:t> tai </a:t>
            </a:r>
            <a:r>
              <a:rPr lang="fi-FI" dirty="0" err="1"/>
              <a:t>tz</a:t>
            </a:r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k:n merkintä vaihtelee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Loppuheitto on yleistä: </a:t>
            </a:r>
            <a:r>
              <a:rPr lang="fi-FI" i="1" dirty="0" err="1"/>
              <a:t>ystäwällises</a:t>
            </a:r>
            <a:r>
              <a:rPr lang="fi-FI" i="1" dirty="0"/>
              <a:t> </a:t>
            </a:r>
            <a:r>
              <a:rPr lang="fi-FI" i="1" dirty="0" err="1"/>
              <a:t>cocouxis</a:t>
            </a:r>
            <a:endParaRPr lang="fi-FI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Yksikön 3. persoonan pääte: </a:t>
            </a:r>
            <a:r>
              <a:rPr lang="fi-FI" i="1" dirty="0" err="1"/>
              <a:t>teke</a:t>
            </a:r>
            <a:r>
              <a:rPr lang="fi-FI" i="1" dirty="0"/>
              <a:t>, ilmoitta, kehoitta; </a:t>
            </a:r>
            <a:r>
              <a:rPr lang="fi-FI" dirty="0"/>
              <a:t>nykyään vokaalin pidentymä </a:t>
            </a:r>
            <a:r>
              <a:rPr lang="fi-FI" i="1" dirty="0"/>
              <a:t>tekee, ilmoittaa, </a:t>
            </a:r>
            <a:r>
              <a:rPr lang="fi-FI" i="1" dirty="0" err="1"/>
              <a:t>kehoittaa</a:t>
            </a:r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Nykysuomelle vieraat piirteet: mallia on otettu ruotsin, latinan ja saksan kielistä.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 Artikkelit: epämääräinen </a:t>
            </a:r>
            <a:r>
              <a:rPr lang="fi-FI" i="1" dirty="0" err="1"/>
              <a:t>yxi</a:t>
            </a:r>
            <a:r>
              <a:rPr lang="fi-FI" dirty="0"/>
              <a:t>, määräinen </a:t>
            </a:r>
            <a:r>
              <a:rPr lang="fi-FI" i="1" dirty="0"/>
              <a:t>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 Apuverbit: </a:t>
            </a:r>
            <a:r>
              <a:rPr lang="fi-FI" b="1" i="1" dirty="0"/>
              <a:t>pidä</a:t>
            </a:r>
            <a:r>
              <a:rPr lang="fi-FI" i="1" dirty="0"/>
              <a:t> siis </a:t>
            </a:r>
            <a:r>
              <a:rPr lang="fi-FI" i="1" dirty="0" err="1"/>
              <a:t>waari</a:t>
            </a:r>
            <a:r>
              <a:rPr lang="fi-FI" i="1" dirty="0"/>
              <a:t> otettaman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 Substantiivit toisinaan kirjoitettu isolla alkukirjaimella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 Verbi toisinaan lauseen lopussa: </a:t>
            </a:r>
            <a:r>
              <a:rPr lang="fi-FI" i="1" dirty="0" err="1"/>
              <a:t>cosca</a:t>
            </a:r>
            <a:r>
              <a:rPr lang="fi-FI" i="1" dirty="0"/>
              <a:t> </a:t>
            </a:r>
            <a:r>
              <a:rPr lang="fi-FI" i="1" dirty="0" err="1"/>
              <a:t>ylönpaltisus</a:t>
            </a:r>
            <a:r>
              <a:rPr lang="fi-FI" i="1" dirty="0"/>
              <a:t> </a:t>
            </a:r>
            <a:r>
              <a:rPr lang="fi-FI" i="1" dirty="0" err="1"/>
              <a:t>estetyxi</a:t>
            </a:r>
            <a:r>
              <a:rPr lang="fi-FI" i="1" dirty="0"/>
              <a:t> </a:t>
            </a:r>
            <a:r>
              <a:rPr lang="fi-FI" b="1" i="1" dirty="0"/>
              <a:t>tule</a:t>
            </a:r>
            <a:endParaRPr lang="fi-FI" b="1" dirty="0"/>
          </a:p>
          <a:p>
            <a:pPr>
              <a:buFont typeface="Wingdings" panose="05000000000000000000" pitchFamily="2" charset="2"/>
              <a:buChar char="Ø"/>
            </a:pPr>
            <a:endParaRPr lang="fi-FI" dirty="0"/>
          </a:p>
          <a:p>
            <a:pPr marL="0" indent="0">
              <a:buNone/>
            </a:pPr>
            <a:endParaRPr lang="el-GR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697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59B89E-864D-4ECB-8698-1E525003D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Old English Text MT" panose="03040902040508030806" pitchFamily="66" charset="0"/>
              </a:rPr>
              <a:t>Varhaisnykysuomen kausi (n. 1820-1880)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C140A0-7F43-4A52-9223-DB378E942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Kansallisromantiikka: suomen kielen kehittäminen ja kansanperinteen tallentaminen.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J. V. Snellman (1806-1881)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 suomen kieli rahvaan kielestä sivistyskieleksi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 suomea käytettävä enemmän kirjallisesti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 suomi otettava koulujen opetuskieleksi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Helsingin yliopisto 1827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1829 suomen kielen lehtoraatti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1850 suomen kielen professuuri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1856 ensimmäinen suomenkielinen luento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977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äärö: Vaaka 1">
            <a:extLst>
              <a:ext uri="{FF2B5EF4-FFF2-40B4-BE49-F238E27FC236}">
                <a16:creationId xmlns:a16="http://schemas.microsoft.com/office/drawing/2014/main" id="{66D4E55C-8CA8-4281-959B-88ED72040CCF}"/>
              </a:ext>
            </a:extLst>
          </p:cNvPr>
          <p:cNvSpPr/>
          <p:nvPr/>
        </p:nvSpPr>
        <p:spPr>
          <a:xfrm>
            <a:off x="645952" y="427839"/>
            <a:ext cx="10796632" cy="6090408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800" dirty="0">
                <a:solidFill>
                  <a:schemeClr val="tx1"/>
                </a:solidFill>
              </a:rPr>
              <a:t>1856: virkamiehillä oltava todistus suomen kielen taidosta; suomi oppikouluihin opetettavaksi aineeksi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800" dirty="0">
                <a:solidFill>
                  <a:schemeClr val="tx1"/>
                </a:solidFill>
              </a:rPr>
              <a:t>1858: Jyväskylään perustettiin ensimmäinen suomenkielinen oppikoulu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800" dirty="0">
                <a:solidFill>
                  <a:schemeClr val="tx1"/>
                </a:solidFill>
              </a:rPr>
              <a:t>1863: suomen kielelle tasavertainen asema ruotsin kielen kanssa; Jyväskylässä aloitti suomenkielinen opettajaseminaari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800" dirty="0">
                <a:solidFill>
                  <a:schemeClr val="tx1"/>
                </a:solidFill>
              </a:rPr>
              <a:t>1865: suomi oli otettava opetuskieleksi kaikissa oppikouluissa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800" dirty="0">
                <a:solidFill>
                  <a:schemeClr val="tx1"/>
                </a:solidFill>
              </a:rPr>
              <a:t>1866: kansakouluasetus: yhdeksi oppiaineeksi äidinkieli</a:t>
            </a:r>
          </a:p>
        </p:txBody>
      </p:sp>
    </p:spTree>
    <p:extLst>
      <p:ext uri="{BB962C8B-B14F-4D97-AF65-F5344CB8AC3E}">
        <p14:creationId xmlns:p14="http://schemas.microsoft.com/office/powerpoint/2010/main" val="417941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6454CD-1B5B-4190-B0D2-C9550534C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Old English Text MT" panose="03040902040508030806" pitchFamily="66" charset="0"/>
              </a:rPr>
              <a:t>Elias Lönnrot (1802-1884)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437E8AA-4A57-4C70-99E8-4FE0A54F7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17449"/>
            <a:ext cx="4681728" cy="2852928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CB18008D-990D-49ED-9D83-F8B71476C370}"/>
              </a:ext>
            </a:extLst>
          </p:cNvPr>
          <p:cNvSpPr txBox="1"/>
          <p:nvPr/>
        </p:nvSpPr>
        <p:spPr>
          <a:xfrm>
            <a:off x="5847127" y="1817449"/>
            <a:ext cx="59645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800" dirty="0"/>
              <a:t> Lääkäri ja kielentutkija.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800" dirty="0"/>
              <a:t> Julkaisi runonkeruumatkoillaan keräämänsä aineiston pohjalta </a:t>
            </a:r>
            <a:r>
              <a:rPr lang="fi-FI" sz="2800" i="1" dirty="0"/>
              <a:t>Kansan Vanhan Kalevalan</a:t>
            </a:r>
            <a:r>
              <a:rPr lang="fi-FI" sz="2800" dirty="0"/>
              <a:t> (1835), </a:t>
            </a:r>
            <a:r>
              <a:rPr lang="fi-FI" sz="2800" i="1" dirty="0"/>
              <a:t>Kantelettaren </a:t>
            </a:r>
            <a:r>
              <a:rPr lang="fi-FI" sz="2800" dirty="0"/>
              <a:t>(1840) ja </a:t>
            </a:r>
            <a:r>
              <a:rPr lang="fi-FI" sz="2800" i="1" dirty="0"/>
              <a:t>Kalevalan </a:t>
            </a:r>
            <a:r>
              <a:rPr lang="fi-FI" sz="2800" dirty="0"/>
              <a:t>(1849).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800" dirty="0"/>
              <a:t> Loi vahvan pohjasanaston yleiskieleen sekä eri tieteenaloille.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sz="2800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D44819A-8859-4ED1-ADA9-063847C069CD}"/>
              </a:ext>
            </a:extLst>
          </p:cNvPr>
          <p:cNvSpPr txBox="1"/>
          <p:nvPr/>
        </p:nvSpPr>
        <p:spPr>
          <a:xfrm>
            <a:off x="486561" y="4999839"/>
            <a:ext cx="5125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Lönnrotin keksimiä sanoja: </a:t>
            </a:r>
          </a:p>
          <a:p>
            <a:r>
              <a:rPr lang="fi-FI" dirty="0"/>
              <a:t>kansallisuus, kirjallisuus, kuume, laskimo, valtimo, muste, pöytäkirja, esitys, itsenäinen, menetelmä, yksikkö, monikko, sivistys, tasavalta, äänioikeus…</a:t>
            </a:r>
          </a:p>
        </p:txBody>
      </p:sp>
    </p:spTree>
    <p:extLst>
      <p:ext uri="{BB962C8B-B14F-4D97-AF65-F5344CB8AC3E}">
        <p14:creationId xmlns:p14="http://schemas.microsoft.com/office/powerpoint/2010/main" val="210591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E0BCEF-79BE-43AC-BC34-424B7302D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Old English Text MT" panose="03040902040508030806" pitchFamily="66" charset="0"/>
              </a:rPr>
              <a:t>Murteiden taisto (1800-luku)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2877F0-B35F-4C27-B8B7-B0815E3C8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90145" cy="141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</a:t>
            </a:r>
            <a:r>
              <a:rPr lang="fi-FI" dirty="0" err="1"/>
              <a:t>Reinhold</a:t>
            </a:r>
            <a:r>
              <a:rPr lang="fi-FI" dirty="0"/>
              <a:t> von Becker julkaisi Turun </a:t>
            </a:r>
            <a:r>
              <a:rPr lang="fi-FI" dirty="0" err="1"/>
              <a:t>Wiikko</a:t>
            </a:r>
            <a:r>
              <a:rPr lang="fi-FI" dirty="0"/>
              <a:t>-Sanomat (1820) ja suosi itämurteita.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3632218-6CDA-4B2B-BE96-5FC02D9CE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26435" cy="141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Kaarle Aksel </a:t>
            </a:r>
            <a:r>
              <a:rPr lang="fi-FI" dirty="0" err="1"/>
              <a:t>Gottlund</a:t>
            </a:r>
            <a:r>
              <a:rPr lang="fi-FI" dirty="0"/>
              <a:t> (1831) halusi savolaismurteet kirjakielen pohjaksi.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B93E444-A973-427B-93DA-43F5E47CF8BA}"/>
              </a:ext>
            </a:extLst>
          </p:cNvPr>
          <p:cNvSpPr txBox="1"/>
          <p:nvPr/>
        </p:nvSpPr>
        <p:spPr>
          <a:xfrm>
            <a:off x="756757" y="4966283"/>
            <a:ext cx="108308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/>
              <a:t>Lopputulos: suomen kirjakieli ei pohjaudu mihinkään yksittäiseen murteeseen, vaan se on eri murteiden yhdistelmä.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7CBE550-3C3A-4886-A2B9-049B71ED31C7}"/>
              </a:ext>
            </a:extLst>
          </p:cNvPr>
          <p:cNvSpPr txBox="1"/>
          <p:nvPr/>
        </p:nvSpPr>
        <p:spPr>
          <a:xfrm>
            <a:off x="3756171" y="3625163"/>
            <a:ext cx="4832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800" dirty="0"/>
              <a:t> Kustaa </a:t>
            </a:r>
            <a:r>
              <a:rPr lang="fi-FI" sz="2800" dirty="0" err="1"/>
              <a:t>Renwall</a:t>
            </a:r>
            <a:r>
              <a:rPr lang="fi-FI" sz="2800" dirty="0"/>
              <a:t> (1840) kannatti länsimurteita.</a:t>
            </a:r>
          </a:p>
        </p:txBody>
      </p:sp>
    </p:spTree>
    <p:extLst>
      <p:ext uri="{BB962C8B-B14F-4D97-AF65-F5344CB8AC3E}">
        <p14:creationId xmlns:p14="http://schemas.microsoft.com/office/powerpoint/2010/main" val="338396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03D59C-A01A-4F09-90DD-ECF6A0B1C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latin typeface="Old English Text MT" panose="03040902040508030806" pitchFamily="66" charset="0"/>
              </a:rPr>
              <a:t>Suomen kirjakielen kehitys 1900-luvulta tähän päivään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AF902F-A043-465C-8173-F30E52C7B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Suomen kielen asema vahvistui itsenäisyyden myötä.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1919 tasavallan kansalliskieliksi suomi ja ruotsi.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Oikeinkirjoitus ja kirjakieli vakiintui 1800-luvun lopulla.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 Muutosta tapahtunut lähinnä yksityiskohdissa.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 Uutta sanastoa tullut koko ajan.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 Sanasto ja virkerakenteet muuttuneet lyhyemmiksi.</a:t>
            </a:r>
          </a:p>
          <a:p>
            <a:pPr>
              <a:buFont typeface="Wingdings" panose="05000000000000000000" pitchFamily="2" charset="2"/>
              <a:buChar char="Ø"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4400" b="1" dirty="0"/>
              <a:t>Missä mennään nyt?</a:t>
            </a:r>
          </a:p>
        </p:txBody>
      </p:sp>
    </p:spTree>
    <p:extLst>
      <p:ext uri="{BB962C8B-B14F-4D97-AF65-F5344CB8AC3E}">
        <p14:creationId xmlns:p14="http://schemas.microsoft.com/office/powerpoint/2010/main" val="301207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B9B1780-586D-427E-8D2B-D3A0A4DD4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09" y="951490"/>
            <a:ext cx="3989998" cy="516298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BA51D60D-2E1D-4497-9B85-40DFB75C9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376" y="951490"/>
            <a:ext cx="3681161" cy="516298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C585079-F05B-438F-8974-9210F0701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050" y="951489"/>
            <a:ext cx="3025954" cy="548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83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7977CD67-FC1B-481A-89F3-032AC15D88CD}"/>
              </a:ext>
            </a:extLst>
          </p:cNvPr>
          <p:cNvSpPr txBox="1"/>
          <p:nvPr/>
        </p:nvSpPr>
        <p:spPr>
          <a:xfrm>
            <a:off x="780176" y="721453"/>
            <a:ext cx="11107024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/>
              <a:t>Pohdi parin kanssa:</a:t>
            </a:r>
          </a:p>
          <a:p>
            <a:endParaRPr lang="fi-FI" sz="4000" dirty="0"/>
          </a:p>
          <a:p>
            <a:pPr>
              <a:lnSpc>
                <a:spcPct val="150000"/>
              </a:lnSpc>
            </a:pPr>
            <a:r>
              <a:rPr lang="fi-FI" sz="4000" dirty="0"/>
              <a:t>Mitkä sanat nostaisit tällä hetkellä ajankohtaisimpien ja tärkeimpien sanojen joukkoon? Mistä sanat ovat tulleet? Mihin tarpeeseen? </a:t>
            </a:r>
          </a:p>
          <a:p>
            <a:pPr>
              <a:lnSpc>
                <a:spcPct val="150000"/>
              </a:lnSpc>
            </a:pPr>
            <a:endParaRPr lang="fi-FI" sz="4000" dirty="0"/>
          </a:p>
          <a:p>
            <a:pPr>
              <a:lnSpc>
                <a:spcPct val="150000"/>
              </a:lnSpc>
            </a:pPr>
            <a:r>
              <a:rPr lang="fi-FI" u="sng" dirty="0">
                <a:hlinkClick r:id="rId2"/>
              </a:rPr>
              <a:t>https://www.kotus.fi/sanakirjat/kielitoimiston_sanakirja/uudet_sanat/vuoden_sanapoiminnot</a:t>
            </a:r>
            <a:r>
              <a:rPr lang="fi-FI" u="sng" dirty="0"/>
              <a:t> </a:t>
            </a:r>
            <a:endParaRPr lang="fi-FI" sz="1400" dirty="0"/>
          </a:p>
          <a:p>
            <a:endParaRPr lang="fi-FI" sz="4000" dirty="0"/>
          </a:p>
          <a:p>
            <a:endParaRPr lang="fi-FI" sz="4000" dirty="0"/>
          </a:p>
        </p:txBody>
      </p:sp>
      <p:pic>
        <p:nvPicPr>
          <p:cNvPr id="4" name="Kuva 3" descr="Puhe">
            <a:extLst>
              <a:ext uri="{FF2B5EF4-FFF2-40B4-BE49-F238E27FC236}">
                <a16:creationId xmlns:a16="http://schemas.microsoft.com/office/drawing/2014/main" id="{EAB7F591-3C57-4764-8136-C90408530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04753" y="65670"/>
            <a:ext cx="2646219" cy="26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1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nguagefamilytree.jpg">
            <a:extLst>
              <a:ext uri="{FF2B5EF4-FFF2-40B4-BE49-F238E27FC236}">
                <a16:creationId xmlns:a16="http://schemas.microsoft.com/office/drawing/2014/main" id="{EA014E95-5938-43A4-B8F9-B038D5643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701" y="3390"/>
            <a:ext cx="8970598" cy="685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C49AF4-BDE0-4584-81F9-65A1B0CE0728}"/>
              </a:ext>
            </a:extLst>
          </p:cNvPr>
          <p:cNvSpPr txBox="1"/>
          <p:nvPr/>
        </p:nvSpPr>
        <p:spPr>
          <a:xfrm>
            <a:off x="10706986" y="6379535"/>
            <a:ext cx="130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Kuva</a:t>
            </a:r>
            <a:r>
              <a:rPr lang="en-US" sz="1400" dirty="0"/>
              <a:t>: Minna Sundberg</a:t>
            </a:r>
          </a:p>
        </p:txBody>
      </p:sp>
    </p:spTree>
    <p:extLst>
      <p:ext uri="{BB962C8B-B14F-4D97-AF65-F5344CB8AC3E}">
        <p14:creationId xmlns:p14="http://schemas.microsoft.com/office/powerpoint/2010/main" val="2707429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B19ED1-3726-4790-887F-B138D36EB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Mistä sukukielen tunnistaa?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C09AA2-ECD5-484A-95EF-BC0B90971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dirty="0"/>
              <a:t>Kieliä vertailemalla voidaan saada tietoa yhteisistä </a:t>
            </a:r>
            <a:r>
              <a:rPr lang="fi-FI" b="1" dirty="0"/>
              <a:t>kantakielistä: </a:t>
            </a:r>
            <a:r>
              <a:rPr lang="fi-FI" dirty="0"/>
              <a:t>jos jokin piirre on yhteinen kaikille uralilaisille kielille, se on todennäköisesti peräisin yhteisestä kantakielestä.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dirty="0"/>
              <a:t>Kantakieleen on syntynyt murteita, ja ne ovat myöhemmin eriytyneet omiksi kielikseen.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dirty="0"/>
              <a:t>Kantakielen takana voi olla vielä varhaisempi kantakieli.</a:t>
            </a:r>
          </a:p>
        </p:txBody>
      </p:sp>
    </p:spTree>
    <p:extLst>
      <p:ext uri="{BB962C8B-B14F-4D97-AF65-F5344CB8AC3E}">
        <p14:creationId xmlns:p14="http://schemas.microsoft.com/office/powerpoint/2010/main" val="306025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88A866-740E-4FAE-977E-461074626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63746" cy="863311"/>
          </a:xfrm>
        </p:spPr>
        <p:txBody>
          <a:bodyPr/>
          <a:lstStyle/>
          <a:p>
            <a:r>
              <a:rPr lang="fi-FI" dirty="0"/>
              <a:t>Suomalais-ugrilaiset kielet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506DFA6-BD3D-40A7-B41A-59265F04C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946" y="240146"/>
            <a:ext cx="4549800" cy="6419272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27A6F722-1C5F-4555-9690-F33A8F031C6D}"/>
              </a:ext>
            </a:extLst>
          </p:cNvPr>
          <p:cNvSpPr txBox="1"/>
          <p:nvPr/>
        </p:nvSpPr>
        <p:spPr>
          <a:xfrm>
            <a:off x="10534539" y="6557171"/>
            <a:ext cx="1856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Peter </a:t>
            </a:r>
            <a:r>
              <a:rPr lang="fi-FI" sz="1400" dirty="0" err="1"/>
              <a:t>Hadju</a:t>
            </a:r>
            <a:endParaRPr lang="fi-FI" sz="14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144CC55-8728-4461-89A4-82FBDC63BDFB}"/>
              </a:ext>
            </a:extLst>
          </p:cNvPr>
          <p:cNvSpPr txBox="1"/>
          <p:nvPr/>
        </p:nvSpPr>
        <p:spPr>
          <a:xfrm>
            <a:off x="352337" y="1510017"/>
            <a:ext cx="673635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Yhteistä </a:t>
            </a:r>
            <a:r>
              <a:rPr lang="fi-FI" b="1" dirty="0"/>
              <a:t>uralilainen kantakieli (suomalais-ugrilainen kantakieli)</a:t>
            </a:r>
            <a:r>
              <a:rPr lang="fi-FI" dirty="0"/>
              <a:t>, jonka läheisempi seuraaja on </a:t>
            </a:r>
            <a:r>
              <a:rPr lang="fi-FI" b="1" dirty="0"/>
              <a:t>kantasuomi</a:t>
            </a:r>
            <a:r>
              <a:rPr lang="fi-FI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Suomen </a:t>
            </a:r>
            <a:r>
              <a:rPr lang="fi-FI" b="1" dirty="0"/>
              <a:t>lähisukukielet </a:t>
            </a:r>
            <a:r>
              <a:rPr lang="fi-FI" dirty="0"/>
              <a:t>kuuluvat </a:t>
            </a:r>
            <a:r>
              <a:rPr lang="fi-FI" b="1" dirty="0"/>
              <a:t>itämerensuomalaisiin kieliin</a:t>
            </a:r>
            <a:r>
              <a:rPr lang="fi-FI" dirty="0"/>
              <a:t>, muut ovat suomen </a:t>
            </a:r>
            <a:r>
              <a:rPr lang="fi-FI" b="1" dirty="0"/>
              <a:t>etäsukukieliä</a:t>
            </a:r>
            <a:r>
              <a:rPr lang="fi-FI"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dirty="0"/>
              <a:t>Puhujamäärät vaihtelevat: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dirty="0"/>
              <a:t>Unkari: 12,7 milj.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dirty="0"/>
              <a:t>Suomi: 5,6 milj.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dirty="0"/>
              <a:t>Viro: 1,2 milj.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dirty="0"/>
              <a:t>Karjala: noin 25 000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dirty="0"/>
              <a:t>Pohjoissaame: 20 000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dirty="0"/>
              <a:t>Vepsä: noin 3500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dirty="0"/>
              <a:t>Vatja: 30-40?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dirty="0"/>
              <a:t>Liivi: 0</a:t>
            </a:r>
          </a:p>
        </p:txBody>
      </p:sp>
      <p:sp>
        <p:nvSpPr>
          <p:cNvPr id="8" name="On yhtä kuin 7">
            <a:extLst>
              <a:ext uri="{FF2B5EF4-FFF2-40B4-BE49-F238E27FC236}">
                <a16:creationId xmlns:a16="http://schemas.microsoft.com/office/drawing/2014/main" id="{E960EEBF-94F6-40F1-987D-544FBE3677F7}"/>
              </a:ext>
            </a:extLst>
          </p:cNvPr>
          <p:cNvSpPr/>
          <p:nvPr/>
        </p:nvSpPr>
        <p:spPr>
          <a:xfrm>
            <a:off x="9054726" y="5259898"/>
            <a:ext cx="693281" cy="48656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9B62CA7-93E7-41F6-8881-706C4227E4BB}"/>
              </a:ext>
            </a:extLst>
          </p:cNvPr>
          <p:cNvSpPr txBox="1"/>
          <p:nvPr/>
        </p:nvSpPr>
        <p:spPr>
          <a:xfrm>
            <a:off x="10534539" y="1028711"/>
            <a:ext cx="1386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Itämerensuo-</a:t>
            </a:r>
            <a:r>
              <a:rPr lang="fi-FI" sz="1600" b="1" dirty="0" err="1"/>
              <a:t>malaiset</a:t>
            </a:r>
            <a:r>
              <a:rPr lang="fi-FI" sz="1600" b="1" dirty="0"/>
              <a:t> kielet</a:t>
            </a:r>
          </a:p>
        </p:txBody>
      </p:sp>
      <p:sp>
        <p:nvSpPr>
          <p:cNvPr id="10" name="Nuoli: Vasen 9">
            <a:extLst>
              <a:ext uri="{FF2B5EF4-FFF2-40B4-BE49-F238E27FC236}">
                <a16:creationId xmlns:a16="http://schemas.microsoft.com/office/drawing/2014/main" id="{1D6E2489-05DE-4914-883C-85EF6D79839D}"/>
              </a:ext>
            </a:extLst>
          </p:cNvPr>
          <p:cNvSpPr/>
          <p:nvPr/>
        </p:nvSpPr>
        <p:spPr>
          <a:xfrm>
            <a:off x="10117124" y="1175728"/>
            <a:ext cx="417416" cy="334289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1BA7541-4138-4948-A1E8-95902D76DA74}"/>
              </a:ext>
            </a:extLst>
          </p:cNvPr>
          <p:cNvSpPr txBox="1"/>
          <p:nvPr/>
        </p:nvSpPr>
        <p:spPr>
          <a:xfrm>
            <a:off x="268448" y="6557171"/>
            <a:ext cx="3061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Lähde: Wikipedia</a:t>
            </a:r>
          </a:p>
        </p:txBody>
      </p:sp>
    </p:spTree>
    <p:extLst>
      <p:ext uri="{BB962C8B-B14F-4D97-AF65-F5344CB8AC3E}">
        <p14:creationId xmlns:p14="http://schemas.microsoft.com/office/powerpoint/2010/main" val="323140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66A768C8-94A3-4182-A36D-FD28EBD29E6B}"/>
              </a:ext>
            </a:extLst>
          </p:cNvPr>
          <p:cNvSpPr txBox="1"/>
          <p:nvPr/>
        </p:nvSpPr>
        <p:spPr>
          <a:xfrm>
            <a:off x="713064" y="4597168"/>
            <a:ext cx="110734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/>
              <a:t>Millaisella alueella suomalais-ugrilaista kantakieltä on puhuttu?</a:t>
            </a:r>
          </a:p>
          <a:p>
            <a:r>
              <a:rPr lang="fi-FI" sz="3600" b="1" dirty="0"/>
              <a:t>Mitä lainasanat kertovat eri kansojen välisestä kanssakäymisestä?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2AA8E837-1383-421D-8D2C-1BCD0ADD1A52}"/>
              </a:ext>
            </a:extLst>
          </p:cNvPr>
          <p:cNvSpPr/>
          <p:nvPr/>
        </p:nvSpPr>
        <p:spPr>
          <a:xfrm>
            <a:off x="1409350" y="92281"/>
            <a:ext cx="9303391" cy="42364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b="1" dirty="0"/>
              <a:t>suomalais-ugrilaista sanastoa:</a:t>
            </a:r>
            <a:r>
              <a:rPr lang="fi-FI" sz="2400" dirty="0"/>
              <a:t> käsi, pää, lumi, jousi, koivu, kala, joki, kota, mennä, tulla, noita, tuli</a:t>
            </a:r>
            <a:br>
              <a:rPr lang="fi-FI" sz="2400" dirty="0"/>
            </a:br>
            <a:br>
              <a:rPr lang="fi-FI" sz="2400" dirty="0"/>
            </a:br>
            <a:r>
              <a:rPr lang="fi-FI" sz="2400" b="1" dirty="0"/>
              <a:t>balttilaisia lainoja:</a:t>
            </a:r>
            <a:r>
              <a:rPr lang="fi-FI" sz="2400" dirty="0"/>
              <a:t> meri, heimo, morsian, sisar, hirvi, herne, lohi, kirves, apila, heinä, ohra</a:t>
            </a:r>
            <a:br>
              <a:rPr lang="fi-FI" sz="2400" dirty="0"/>
            </a:br>
            <a:br>
              <a:rPr lang="fi-FI" sz="2400" dirty="0"/>
            </a:br>
            <a:r>
              <a:rPr lang="fi-FI" sz="2400" b="1" dirty="0"/>
              <a:t>germaanisia lainoja:</a:t>
            </a:r>
            <a:r>
              <a:rPr lang="fi-FI" sz="2400" dirty="0"/>
              <a:t> miekka, rauta, nauta, juhla, kuningas, äiti, laiva, kattila, joulu, hauta, kulta</a:t>
            </a:r>
            <a:br>
              <a:rPr lang="fi-FI" sz="2400" dirty="0"/>
            </a:br>
            <a:br>
              <a:rPr lang="fi-FI" sz="2400" dirty="0"/>
            </a:br>
            <a:r>
              <a:rPr lang="fi-FI" sz="2400" b="1" dirty="0"/>
              <a:t>slaavilaisia lainoja:</a:t>
            </a:r>
            <a:r>
              <a:rPr lang="fi-FI" sz="2400" dirty="0"/>
              <a:t> pakana, pappi, risti, viitta, ikkuna, veräjä, katiska, lusikka, piirakka</a:t>
            </a:r>
          </a:p>
        </p:txBody>
      </p:sp>
    </p:spTree>
    <p:extLst>
      <p:ext uri="{BB962C8B-B14F-4D97-AF65-F5344CB8AC3E}">
        <p14:creationId xmlns:p14="http://schemas.microsoft.com/office/powerpoint/2010/main" val="73426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43AEFE5-6238-4806-BA5A-1453DD5BD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95" y="0"/>
            <a:ext cx="10593210" cy="6858000"/>
          </a:xfrm>
          <a:prstGeom prst="rect">
            <a:avLst/>
          </a:prstGeom>
        </p:spPr>
      </p:pic>
      <p:sp>
        <p:nvSpPr>
          <p:cNvPr id="4" name="Ympyrä: Ontto 3">
            <a:extLst>
              <a:ext uri="{FF2B5EF4-FFF2-40B4-BE49-F238E27FC236}">
                <a16:creationId xmlns:a16="http://schemas.microsoft.com/office/drawing/2014/main" id="{948315CB-00D0-4B98-A9C6-2F8933E8FE50}"/>
              </a:ext>
            </a:extLst>
          </p:cNvPr>
          <p:cNvSpPr/>
          <p:nvPr/>
        </p:nvSpPr>
        <p:spPr>
          <a:xfrm>
            <a:off x="4244831" y="5134064"/>
            <a:ext cx="385892" cy="394282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4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uhekupla: Soikea 1">
            <a:extLst>
              <a:ext uri="{FF2B5EF4-FFF2-40B4-BE49-F238E27FC236}">
                <a16:creationId xmlns:a16="http://schemas.microsoft.com/office/drawing/2014/main" id="{8CDD4572-4220-483B-8C9A-150CD65CCAC5}"/>
              </a:ext>
            </a:extLst>
          </p:cNvPr>
          <p:cNvSpPr/>
          <p:nvPr/>
        </p:nvSpPr>
        <p:spPr>
          <a:xfrm>
            <a:off x="7273256" y="377505"/>
            <a:ext cx="4286773" cy="2936146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solidFill>
                  <a:schemeClr val="tx1"/>
                </a:solidFill>
              </a:rPr>
              <a:t>Pohdi parin kanssa:</a:t>
            </a:r>
          </a:p>
          <a:p>
            <a:pPr algn="ctr"/>
            <a:r>
              <a:rPr lang="fi-FI" sz="2800" dirty="0">
                <a:solidFill>
                  <a:schemeClr val="tx1"/>
                </a:solidFill>
              </a:rPr>
              <a:t>Särmän tehtäväkirja luku 7. t: 6 (Digiaineisto t. 8) </a:t>
            </a:r>
            <a:endParaRPr lang="fi-FI" sz="2800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B9324F1C-F6F3-4087-9893-4162DB8129C8}"/>
              </a:ext>
            </a:extLst>
          </p:cNvPr>
          <p:cNvSpPr txBox="1"/>
          <p:nvPr/>
        </p:nvSpPr>
        <p:spPr>
          <a:xfrm>
            <a:off x="662730" y="1350628"/>
            <a:ext cx="605685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sz="2800" dirty="0"/>
              <a:t>Lähisukukielet (viro ja karjala) muistuttavat sanastolta paikoin paljonkin suomea, etäsukukielet (ersämordva ja unkari) hyvin vähän. </a:t>
            </a:r>
          </a:p>
          <a:p>
            <a:pPr marL="285750" indent="-285750">
              <a:buFontTx/>
              <a:buChar char="-"/>
            </a:pPr>
            <a:r>
              <a:rPr lang="fi-FI" sz="2800" dirty="0"/>
              <a:t>Lähisukukielissä paljon ymmärrettäviä sanoja (</a:t>
            </a:r>
            <a:r>
              <a:rPr lang="fi-FI" sz="2800" i="1" dirty="0" err="1"/>
              <a:t>rebo</a:t>
            </a:r>
            <a:r>
              <a:rPr lang="fi-FI" sz="2800" i="1" dirty="0"/>
              <a:t>, </a:t>
            </a:r>
            <a:r>
              <a:rPr lang="fi-FI" sz="2800" i="1" dirty="0" err="1"/>
              <a:t>rebane</a:t>
            </a:r>
            <a:r>
              <a:rPr lang="fi-FI" sz="2800" i="1" dirty="0"/>
              <a:t> ´</a:t>
            </a:r>
            <a:r>
              <a:rPr lang="fi-FI" sz="2800" dirty="0"/>
              <a:t>kettu</a:t>
            </a:r>
            <a:r>
              <a:rPr lang="fi-FI" sz="2800" i="1" dirty="0"/>
              <a:t>´, ^soma ´</a:t>
            </a:r>
            <a:r>
              <a:rPr lang="fi-FI" sz="2800" dirty="0"/>
              <a:t>kaunis</a:t>
            </a:r>
            <a:r>
              <a:rPr lang="fi-FI" sz="2800" i="1" dirty="0"/>
              <a:t>´</a:t>
            </a:r>
            <a:r>
              <a:rPr lang="fi-FI" sz="2800" dirty="0"/>
              <a:t>).</a:t>
            </a:r>
          </a:p>
          <a:p>
            <a:pPr marL="285750" indent="-285750">
              <a:buFontTx/>
              <a:buChar char="-"/>
            </a:pPr>
            <a:r>
              <a:rPr lang="fi-FI" sz="2800" dirty="0"/>
              <a:t>Etäsukukielissä muutama ymmärrettävä sana (</a:t>
            </a:r>
            <a:r>
              <a:rPr lang="fi-FI" sz="2800" i="1" dirty="0" err="1"/>
              <a:t>rivez</a:t>
            </a:r>
            <a:r>
              <a:rPr lang="fi-FI" sz="2800" i="1" dirty="0"/>
              <a:t> </a:t>
            </a:r>
            <a:r>
              <a:rPr lang="fi-FI" sz="2800" dirty="0"/>
              <a:t>´repo´, </a:t>
            </a:r>
            <a:r>
              <a:rPr lang="fi-FI" sz="2800" i="1" dirty="0" err="1"/>
              <a:t>tejs</a:t>
            </a:r>
            <a:r>
              <a:rPr lang="fi-FI" sz="2800" i="1" dirty="0"/>
              <a:t> ´</a:t>
            </a:r>
            <a:r>
              <a:rPr lang="fi-FI" sz="2800" dirty="0"/>
              <a:t>teki´, </a:t>
            </a:r>
            <a:r>
              <a:rPr lang="fi-FI" sz="2800" i="1" dirty="0" err="1"/>
              <a:t>kize</a:t>
            </a:r>
            <a:r>
              <a:rPr lang="fi-FI" sz="2800" i="1" dirty="0"/>
              <a:t> </a:t>
            </a:r>
            <a:r>
              <a:rPr lang="fi-FI" sz="2800" dirty="0"/>
              <a:t>´kesä´, </a:t>
            </a:r>
            <a:r>
              <a:rPr lang="fi-FI" sz="2800" i="1" dirty="0" err="1"/>
              <a:t>alatt</a:t>
            </a:r>
            <a:r>
              <a:rPr lang="fi-FI" sz="2800" i="1" dirty="0"/>
              <a:t> </a:t>
            </a:r>
            <a:r>
              <a:rPr lang="fi-FI" sz="2800" dirty="0"/>
              <a:t>´alla´, </a:t>
            </a:r>
            <a:r>
              <a:rPr lang="fi-FI" sz="2800" i="1" dirty="0" err="1"/>
              <a:t>negy</a:t>
            </a:r>
            <a:r>
              <a:rPr lang="fi-FI" sz="2800" i="1" dirty="0"/>
              <a:t> </a:t>
            </a:r>
            <a:r>
              <a:rPr lang="fi-FI" sz="2800" dirty="0"/>
              <a:t>´neljä´).</a:t>
            </a:r>
          </a:p>
          <a:p>
            <a:pPr marL="285750" indent="-285750">
              <a:buFontTx/>
              <a:buChar char="-"/>
            </a:pPr>
            <a:endParaRPr lang="fi-FI" i="1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363A3AA-D226-4391-B516-6AFDC3FCA9FF}"/>
              </a:ext>
            </a:extLst>
          </p:cNvPr>
          <p:cNvSpPr txBox="1"/>
          <p:nvPr/>
        </p:nvSpPr>
        <p:spPr>
          <a:xfrm>
            <a:off x="8380602" y="5578679"/>
            <a:ext cx="3271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2"/>
              </a:rPr>
              <a:t>https://sarma.otava.fi/sarma_2_digiopetusaineisto/sisalto/f90d7fa7-f4c0-4204-8f7f-2ea0fbcc235b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73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29C327-C0D5-4A83-8063-96E67999E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endParaRPr lang="fi-FI" sz="36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3600" dirty="0"/>
              <a:t>Varhaissuomen kausi (ennen vuotta 1540)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3600" dirty="0"/>
              <a:t>Vanhan kirjasuomen kausi (n. 1540-1820)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3600" dirty="0"/>
              <a:t>Varhaisnykysuomen kausi (n. 1820-1880)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3600" dirty="0"/>
              <a:t>Nykysuomen kausi (1880-)</a:t>
            </a:r>
          </a:p>
        </p:txBody>
      </p:sp>
      <p:sp>
        <p:nvSpPr>
          <p:cNvPr id="4" name="Nauha: Kallistettu ylös 3">
            <a:extLst>
              <a:ext uri="{FF2B5EF4-FFF2-40B4-BE49-F238E27FC236}">
                <a16:creationId xmlns:a16="http://schemas.microsoft.com/office/drawing/2014/main" id="{9679E696-2AC5-48E4-B105-DDAFAC43270D}"/>
              </a:ext>
            </a:extLst>
          </p:cNvPr>
          <p:cNvSpPr/>
          <p:nvPr/>
        </p:nvSpPr>
        <p:spPr>
          <a:xfrm>
            <a:off x="653991" y="307218"/>
            <a:ext cx="10884017" cy="1518407"/>
          </a:xfrm>
          <a:prstGeom prst="ribbon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400" dirty="0">
                <a:solidFill>
                  <a:schemeClr val="tx1"/>
                </a:solidFill>
                <a:latin typeface="Old English Text MT" panose="03040902040508030806" pitchFamily="66" charset="0"/>
              </a:rPr>
              <a:t>Kirjasuomen vaiheet</a:t>
            </a:r>
            <a:endParaRPr lang="fi-FI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2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1013</Words>
  <Application>Microsoft Office PowerPoint</Application>
  <PresentationFormat>Laajakuva</PresentationFormat>
  <Paragraphs>136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Matura MT Script Capitals</vt:lpstr>
      <vt:lpstr>Old English Text MT</vt:lpstr>
      <vt:lpstr>Wingdings</vt:lpstr>
      <vt:lpstr>Office Theme</vt:lpstr>
      <vt:lpstr>Suomen kielen historia 1,5 tunnissa: kantauralista tähän päivään</vt:lpstr>
      <vt:lpstr>PowerPoint-esitys</vt:lpstr>
      <vt:lpstr>PowerPoint-esitys</vt:lpstr>
      <vt:lpstr>Mistä sukukielen tunnistaa?</vt:lpstr>
      <vt:lpstr>Suomalais-ugrilaiset kielet</vt:lpstr>
      <vt:lpstr>PowerPoint-esitys</vt:lpstr>
      <vt:lpstr>PowerPoint-esitys</vt:lpstr>
      <vt:lpstr>PowerPoint-esitys</vt:lpstr>
      <vt:lpstr>PowerPoint-esitys</vt:lpstr>
      <vt:lpstr>Varhaissuomen kausi (ennen vuotta 1540)</vt:lpstr>
      <vt:lpstr>Vanhan kirjasuomen kausi (n. 1540-1820)</vt:lpstr>
      <vt:lpstr>Mikael Agricola – suomen kirjakielen isä</vt:lpstr>
      <vt:lpstr>Wiinan waroituxia (1644)</vt:lpstr>
      <vt:lpstr>Vanhan kirjasuomen piirteitä</vt:lpstr>
      <vt:lpstr>Varhaisnykysuomen kausi (n. 1820-1880)</vt:lpstr>
      <vt:lpstr>PowerPoint-esitys</vt:lpstr>
      <vt:lpstr>Elias Lönnrot (1802-1884)</vt:lpstr>
      <vt:lpstr>Murteiden taisto (1800-luku)</vt:lpstr>
      <vt:lpstr>Suomen kirjakielen kehitys 1900-luvulta tähän päivään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kielen historia: uralilaisesta kantakielestä tähän päivään</dc:title>
  <dc:creator>Juuso Valkeejärvi</dc:creator>
  <cp:lastModifiedBy>Saara</cp:lastModifiedBy>
  <cp:revision>65</cp:revision>
  <dcterms:created xsi:type="dcterms:W3CDTF">2017-11-27T10:34:23Z</dcterms:created>
  <dcterms:modified xsi:type="dcterms:W3CDTF">2017-11-28T18:13:58Z</dcterms:modified>
</cp:coreProperties>
</file>