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2" r:id="rId6"/>
    <p:sldId id="261" r:id="rId7"/>
    <p:sldId id="263" r:id="rId8"/>
    <p:sldId id="264" r:id="rId9"/>
    <p:sldId id="259"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1/22/2018</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1/22/2018</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perustyyl. napsautt.</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tsiko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1/22/2018</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tsiko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1/22/2018</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1/22/2018</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51C9252-8854-4C4B-8D64-CF0ED5DE7DC2}"/>
              </a:ext>
            </a:extLst>
          </p:cNvPr>
          <p:cNvSpPr>
            <a:spLocks noGrp="1"/>
          </p:cNvSpPr>
          <p:nvPr>
            <p:ph type="ctrTitle"/>
          </p:nvPr>
        </p:nvSpPr>
        <p:spPr/>
        <p:txBody>
          <a:bodyPr/>
          <a:lstStyle/>
          <a:p>
            <a:r>
              <a:rPr lang="fi-FI" sz="7200" dirty="0"/>
              <a:t>Lauseenjäsenet: Predikatiivi ja adverbiaali</a:t>
            </a:r>
          </a:p>
        </p:txBody>
      </p:sp>
      <p:sp>
        <p:nvSpPr>
          <p:cNvPr id="3" name="Alaotsikko 2">
            <a:extLst>
              <a:ext uri="{FF2B5EF4-FFF2-40B4-BE49-F238E27FC236}">
                <a16:creationId xmlns:a16="http://schemas.microsoft.com/office/drawing/2014/main" id="{8AF0E1A2-D078-4827-99E9-B0E5B58BFC93}"/>
              </a:ext>
            </a:extLst>
          </p:cNvPr>
          <p:cNvSpPr>
            <a:spLocks noGrp="1"/>
          </p:cNvSpPr>
          <p:nvPr>
            <p:ph type="subTitle" idx="1"/>
          </p:nvPr>
        </p:nvSpPr>
        <p:spPr/>
        <p:txBody>
          <a:bodyPr/>
          <a:lstStyle/>
          <a:p>
            <a:r>
              <a:rPr lang="fi-FI" dirty="0"/>
              <a:t>Saara </a:t>
            </a:r>
            <a:r>
              <a:rPr lang="fi-FI" dirty="0" err="1"/>
              <a:t>knuutila</a:t>
            </a:r>
            <a:r>
              <a:rPr lang="fi-FI" dirty="0"/>
              <a:t> 22.1.2018</a:t>
            </a:r>
          </a:p>
        </p:txBody>
      </p:sp>
    </p:spTree>
    <p:extLst>
      <p:ext uri="{BB962C8B-B14F-4D97-AF65-F5344CB8AC3E}">
        <p14:creationId xmlns:p14="http://schemas.microsoft.com/office/powerpoint/2010/main" val="673577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BCD305-4C21-40F3-8753-1D84F8A26118}"/>
              </a:ext>
            </a:extLst>
          </p:cNvPr>
          <p:cNvSpPr>
            <a:spLocks noGrp="1"/>
          </p:cNvSpPr>
          <p:nvPr>
            <p:ph type="title"/>
          </p:nvPr>
        </p:nvSpPr>
        <p:spPr/>
        <p:txBody>
          <a:bodyPr/>
          <a:lstStyle/>
          <a:p>
            <a:r>
              <a:rPr lang="fi-FI" dirty="0"/>
              <a:t>Lauseenjäsenet: kertaus</a:t>
            </a:r>
          </a:p>
        </p:txBody>
      </p:sp>
      <p:sp>
        <p:nvSpPr>
          <p:cNvPr id="3" name="Sisällön paikkamerkki 2">
            <a:extLst>
              <a:ext uri="{FF2B5EF4-FFF2-40B4-BE49-F238E27FC236}">
                <a16:creationId xmlns:a16="http://schemas.microsoft.com/office/drawing/2014/main" id="{8E5BC343-DE0F-47A5-A884-5A10068B4DF5}"/>
              </a:ext>
            </a:extLst>
          </p:cNvPr>
          <p:cNvSpPr>
            <a:spLocks noGrp="1"/>
          </p:cNvSpPr>
          <p:nvPr>
            <p:ph idx="1"/>
          </p:nvPr>
        </p:nvSpPr>
        <p:spPr>
          <a:xfrm>
            <a:off x="1159239" y="1907293"/>
            <a:ext cx="10178322" cy="3237060"/>
          </a:xfrm>
        </p:spPr>
        <p:txBody>
          <a:bodyPr>
            <a:normAutofit/>
          </a:bodyPr>
          <a:lstStyle/>
          <a:p>
            <a:r>
              <a:rPr lang="fi-FI" sz="3600" dirty="0"/>
              <a:t>Tarkastele Voima 8 -oppikirjan sivuja 182 ja 241.</a:t>
            </a:r>
          </a:p>
          <a:p>
            <a:r>
              <a:rPr lang="fi-FI" sz="3600" dirty="0"/>
              <a:t>Tee kertaustehtävät s. 185 t. 11 ja 12.</a:t>
            </a:r>
          </a:p>
        </p:txBody>
      </p:sp>
      <p:sp>
        <p:nvSpPr>
          <p:cNvPr id="6" name="AutoShape 2" descr="Kuvahaun tulos haulle jääkarhu">
            <a:extLst>
              <a:ext uri="{FF2B5EF4-FFF2-40B4-BE49-F238E27FC236}">
                <a16:creationId xmlns:a16="http://schemas.microsoft.com/office/drawing/2014/main" id="{93FD052E-C1CB-461E-B9E5-EB8AF627C26B}"/>
              </a:ext>
            </a:extLst>
          </p:cNvPr>
          <p:cNvSpPr>
            <a:spLocks noChangeAspect="1" noChangeArrowheads="1"/>
          </p:cNvSpPr>
          <p:nvPr/>
        </p:nvSpPr>
        <p:spPr bwMode="auto">
          <a:xfrm>
            <a:off x="5943600" y="3276600"/>
            <a:ext cx="304800" cy="49844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sp>
        <p:nvSpPr>
          <p:cNvPr id="7" name="AutoShape 4" descr="Kuvahaun tulos haulle jääkarhu">
            <a:extLst>
              <a:ext uri="{FF2B5EF4-FFF2-40B4-BE49-F238E27FC236}">
                <a16:creationId xmlns:a16="http://schemas.microsoft.com/office/drawing/2014/main" id="{4EA00E52-AC09-489E-99AD-DBC6E24EE5D1}"/>
              </a:ext>
            </a:extLst>
          </p:cNvPr>
          <p:cNvSpPr>
            <a:spLocks noChangeAspect="1" noChangeArrowheads="1"/>
          </p:cNvSpPr>
          <p:nvPr/>
        </p:nvSpPr>
        <p:spPr bwMode="auto">
          <a:xfrm>
            <a:off x="3275901" y="3775046"/>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i-FI"/>
          </a:p>
        </p:txBody>
      </p:sp>
      <p:pic>
        <p:nvPicPr>
          <p:cNvPr id="9" name="Kuva 8">
            <a:extLst>
              <a:ext uri="{FF2B5EF4-FFF2-40B4-BE49-F238E27FC236}">
                <a16:creationId xmlns:a16="http://schemas.microsoft.com/office/drawing/2014/main" id="{DBF5F66E-08FD-4EC3-8AAE-351761868B95}"/>
              </a:ext>
            </a:extLst>
          </p:cNvPr>
          <p:cNvPicPr>
            <a:picLocks noChangeAspect="1"/>
          </p:cNvPicPr>
          <p:nvPr/>
        </p:nvPicPr>
        <p:blipFill>
          <a:blip r:embed="rId2"/>
          <a:stretch>
            <a:fillRect/>
          </a:stretch>
        </p:blipFill>
        <p:spPr>
          <a:xfrm>
            <a:off x="2505269" y="3954559"/>
            <a:ext cx="7181461" cy="2693048"/>
          </a:xfrm>
          <a:prstGeom prst="rect">
            <a:avLst/>
          </a:prstGeom>
        </p:spPr>
      </p:pic>
    </p:spTree>
    <p:extLst>
      <p:ext uri="{BB962C8B-B14F-4D97-AF65-F5344CB8AC3E}">
        <p14:creationId xmlns:p14="http://schemas.microsoft.com/office/powerpoint/2010/main" val="38545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3EF41B5-200A-434A-B6EB-67E7EE864550}"/>
              </a:ext>
            </a:extLst>
          </p:cNvPr>
          <p:cNvSpPr>
            <a:spLocks noGrp="1"/>
          </p:cNvSpPr>
          <p:nvPr>
            <p:ph type="title"/>
          </p:nvPr>
        </p:nvSpPr>
        <p:spPr/>
        <p:txBody>
          <a:bodyPr/>
          <a:lstStyle/>
          <a:p>
            <a:r>
              <a:rPr lang="fi-FI" dirty="0"/>
              <a:t>Kertaus: objekti</a:t>
            </a:r>
          </a:p>
        </p:txBody>
      </p:sp>
      <p:sp>
        <p:nvSpPr>
          <p:cNvPr id="3" name="Sisällön paikkamerkki 2">
            <a:extLst>
              <a:ext uri="{FF2B5EF4-FFF2-40B4-BE49-F238E27FC236}">
                <a16:creationId xmlns:a16="http://schemas.microsoft.com/office/drawing/2014/main" id="{BFC9452C-44ED-4802-8EF8-07E78B33E283}"/>
              </a:ext>
            </a:extLst>
          </p:cNvPr>
          <p:cNvSpPr>
            <a:spLocks noGrp="1"/>
          </p:cNvSpPr>
          <p:nvPr>
            <p:ph idx="1"/>
          </p:nvPr>
        </p:nvSpPr>
        <p:spPr/>
        <p:txBody>
          <a:bodyPr>
            <a:normAutofit/>
          </a:bodyPr>
          <a:lstStyle/>
          <a:p>
            <a:r>
              <a:rPr lang="fi-FI" sz="4000" dirty="0"/>
              <a:t>Voima 8 -oppikirja: s. 183 t. 3.</a:t>
            </a:r>
          </a:p>
        </p:txBody>
      </p:sp>
    </p:spTree>
    <p:extLst>
      <p:ext uri="{BB962C8B-B14F-4D97-AF65-F5344CB8AC3E}">
        <p14:creationId xmlns:p14="http://schemas.microsoft.com/office/powerpoint/2010/main" val="15542358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1D3469A-7D53-4886-99F8-4D10722C5C0D}"/>
              </a:ext>
            </a:extLst>
          </p:cNvPr>
          <p:cNvSpPr>
            <a:spLocks noGrp="1"/>
          </p:cNvSpPr>
          <p:nvPr>
            <p:ph type="title"/>
          </p:nvPr>
        </p:nvSpPr>
        <p:spPr>
          <a:xfrm>
            <a:off x="3855325" y="1736619"/>
            <a:ext cx="8187071" cy="4064627"/>
          </a:xfrm>
        </p:spPr>
        <p:txBody>
          <a:bodyPr>
            <a:noAutofit/>
          </a:bodyPr>
          <a:lstStyle/>
          <a:p>
            <a:r>
              <a:rPr lang="fi-FI" sz="5400" dirty="0">
                <a:latin typeface="+mn-lt"/>
              </a:rPr>
              <a:t>Merkitse tekstiin subjektit, predikaatit ja objektit. </a:t>
            </a:r>
            <a:br>
              <a:rPr lang="fi-FI" sz="5400" dirty="0">
                <a:latin typeface="+mn-lt"/>
              </a:rPr>
            </a:br>
            <a:br>
              <a:rPr lang="fi-FI" sz="5400" dirty="0">
                <a:latin typeface="+mn-lt"/>
              </a:rPr>
            </a:br>
            <a:r>
              <a:rPr lang="fi-FI" sz="5400" dirty="0">
                <a:latin typeface="+mn-lt"/>
              </a:rPr>
              <a:t>Mitkä sanat jäävät jäljelle?</a:t>
            </a:r>
          </a:p>
        </p:txBody>
      </p:sp>
    </p:spTree>
    <p:extLst>
      <p:ext uri="{BB962C8B-B14F-4D97-AF65-F5344CB8AC3E}">
        <p14:creationId xmlns:p14="http://schemas.microsoft.com/office/powerpoint/2010/main" val="3112298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5B757C2-F10F-4281-AC1D-87CABC54BF09}"/>
              </a:ext>
            </a:extLst>
          </p:cNvPr>
          <p:cNvSpPr>
            <a:spLocks noGrp="1"/>
          </p:cNvSpPr>
          <p:nvPr>
            <p:ph type="title"/>
          </p:nvPr>
        </p:nvSpPr>
        <p:spPr>
          <a:xfrm>
            <a:off x="1251678" y="382385"/>
            <a:ext cx="10178322" cy="1077299"/>
          </a:xfrm>
        </p:spPr>
        <p:txBody>
          <a:bodyPr/>
          <a:lstStyle/>
          <a:p>
            <a:r>
              <a:rPr lang="fi-FI" dirty="0"/>
              <a:t>predikatiivi</a:t>
            </a:r>
          </a:p>
        </p:txBody>
      </p:sp>
      <p:sp>
        <p:nvSpPr>
          <p:cNvPr id="3" name="Sisällön paikkamerkki 2">
            <a:extLst>
              <a:ext uri="{FF2B5EF4-FFF2-40B4-BE49-F238E27FC236}">
                <a16:creationId xmlns:a16="http://schemas.microsoft.com/office/drawing/2014/main" id="{6726CF6E-4911-4093-8A1C-C26B6B01FB55}"/>
              </a:ext>
            </a:extLst>
          </p:cNvPr>
          <p:cNvSpPr>
            <a:spLocks noGrp="1"/>
          </p:cNvSpPr>
          <p:nvPr>
            <p:ph idx="1"/>
          </p:nvPr>
        </p:nvSpPr>
        <p:spPr>
          <a:xfrm>
            <a:off x="1251678" y="1635853"/>
            <a:ext cx="9041614" cy="4362275"/>
          </a:xfrm>
        </p:spPr>
        <p:txBody>
          <a:bodyPr>
            <a:normAutofit fontScale="92500" lnSpcReduction="10000"/>
          </a:bodyPr>
          <a:lstStyle/>
          <a:p>
            <a:r>
              <a:rPr lang="fi-FI" sz="2400" dirty="0">
                <a:solidFill>
                  <a:schemeClr val="tx1"/>
                </a:solidFill>
              </a:rPr>
              <a:t>Antaa tietoa subjektista: millainen, mikä tai kenen subjekti on.</a:t>
            </a:r>
          </a:p>
          <a:p>
            <a:r>
              <a:rPr lang="fi-FI" sz="2400" dirty="0">
                <a:solidFill>
                  <a:schemeClr val="tx1"/>
                </a:solidFill>
              </a:rPr>
              <a:t>Esiintyy yleensä </a:t>
            </a:r>
            <a:r>
              <a:rPr lang="fi-FI" sz="2400" i="1" dirty="0">
                <a:solidFill>
                  <a:schemeClr val="tx1"/>
                </a:solidFill>
              </a:rPr>
              <a:t>olla</a:t>
            </a:r>
            <a:r>
              <a:rPr lang="fi-FI" sz="2400" dirty="0">
                <a:solidFill>
                  <a:schemeClr val="tx1"/>
                </a:solidFill>
              </a:rPr>
              <a:t>-verbin kanssa.</a:t>
            </a:r>
          </a:p>
          <a:p>
            <a:r>
              <a:rPr lang="fi-FI" sz="2400" dirty="0">
                <a:solidFill>
                  <a:schemeClr val="tx1"/>
                </a:solidFill>
              </a:rPr>
              <a:t>Sanaluokaltaan nomini.</a:t>
            </a:r>
          </a:p>
          <a:p>
            <a:pPr marL="0" indent="0">
              <a:buNone/>
            </a:pPr>
            <a:r>
              <a:rPr lang="fi-FI" sz="2400" dirty="0">
                <a:solidFill>
                  <a:schemeClr val="tx1"/>
                </a:solidFill>
              </a:rPr>
              <a:t>Ominaisuus:</a:t>
            </a:r>
          </a:p>
          <a:p>
            <a:pPr marL="0" indent="0" algn="ctr">
              <a:buNone/>
            </a:pPr>
            <a:r>
              <a:rPr lang="fi-FI" sz="3200" dirty="0">
                <a:solidFill>
                  <a:schemeClr val="tx1"/>
                </a:solidFill>
              </a:rPr>
              <a:t>Kouluviikko oli </a:t>
            </a:r>
            <a:r>
              <a:rPr lang="fi-FI" sz="3200" dirty="0">
                <a:solidFill>
                  <a:schemeClr val="accent1"/>
                </a:solidFill>
              </a:rPr>
              <a:t>raskas</a:t>
            </a:r>
            <a:r>
              <a:rPr lang="fi-FI" sz="3200" dirty="0">
                <a:solidFill>
                  <a:schemeClr val="tx2"/>
                </a:solidFill>
              </a:rPr>
              <a:t>.</a:t>
            </a:r>
          </a:p>
          <a:p>
            <a:pPr marL="0" indent="0">
              <a:buNone/>
            </a:pPr>
            <a:r>
              <a:rPr lang="fi-FI" sz="2400" dirty="0">
                <a:solidFill>
                  <a:schemeClr val="tx1"/>
                </a:solidFill>
              </a:rPr>
              <a:t>Ryhmään kuuluminen:</a:t>
            </a:r>
          </a:p>
          <a:p>
            <a:pPr marL="0" indent="0" algn="ctr">
              <a:buNone/>
            </a:pPr>
            <a:r>
              <a:rPr lang="fi-FI" sz="3200" dirty="0">
                <a:solidFill>
                  <a:schemeClr val="tx1"/>
                </a:solidFill>
              </a:rPr>
              <a:t>Me olemme </a:t>
            </a:r>
            <a:r>
              <a:rPr lang="fi-FI" sz="3200" dirty="0">
                <a:solidFill>
                  <a:schemeClr val="accent1"/>
                </a:solidFill>
              </a:rPr>
              <a:t>suomalaisia</a:t>
            </a:r>
            <a:r>
              <a:rPr lang="fi-FI" sz="3200" dirty="0">
                <a:solidFill>
                  <a:schemeClr val="tx1"/>
                </a:solidFill>
              </a:rPr>
              <a:t>.</a:t>
            </a:r>
          </a:p>
          <a:p>
            <a:pPr marL="0" indent="0">
              <a:buNone/>
            </a:pPr>
            <a:r>
              <a:rPr lang="fi-FI" sz="2400" dirty="0">
                <a:solidFill>
                  <a:schemeClr val="tx1"/>
                </a:solidFill>
              </a:rPr>
              <a:t>Omistaja:</a:t>
            </a:r>
          </a:p>
          <a:p>
            <a:pPr marL="0" indent="0" algn="ctr">
              <a:buNone/>
            </a:pPr>
            <a:r>
              <a:rPr lang="fi-FI" sz="3200" dirty="0">
                <a:solidFill>
                  <a:schemeClr val="tx1"/>
                </a:solidFill>
              </a:rPr>
              <a:t>Tuo kirja on </a:t>
            </a:r>
            <a:r>
              <a:rPr lang="fi-FI" sz="3200" dirty="0">
                <a:solidFill>
                  <a:schemeClr val="accent1"/>
                </a:solidFill>
              </a:rPr>
              <a:t>minun</a:t>
            </a:r>
            <a:r>
              <a:rPr lang="fi-FI" sz="3200" dirty="0">
                <a:solidFill>
                  <a:schemeClr val="tx1"/>
                </a:solidFill>
              </a:rPr>
              <a:t>.</a:t>
            </a:r>
          </a:p>
          <a:p>
            <a:pPr marL="0" indent="0" algn="ctr">
              <a:buNone/>
            </a:pPr>
            <a:endParaRPr lang="fi-FI" sz="3200" dirty="0">
              <a:solidFill>
                <a:schemeClr val="tx1"/>
              </a:solidFill>
            </a:endParaRPr>
          </a:p>
          <a:p>
            <a:pPr marL="0" indent="0" algn="ctr">
              <a:buNone/>
            </a:pPr>
            <a:endParaRPr lang="fi-FI" sz="3200" dirty="0">
              <a:solidFill>
                <a:schemeClr val="tx1"/>
              </a:solidFill>
            </a:endParaRPr>
          </a:p>
          <a:p>
            <a:pPr marL="0" indent="0">
              <a:buNone/>
            </a:pPr>
            <a:endParaRPr lang="fi-FI" dirty="0"/>
          </a:p>
        </p:txBody>
      </p:sp>
      <p:sp>
        <p:nvSpPr>
          <p:cNvPr id="7" name="Suorakulmio: Pyöristetyt kulmat 6">
            <a:extLst>
              <a:ext uri="{FF2B5EF4-FFF2-40B4-BE49-F238E27FC236}">
                <a16:creationId xmlns:a16="http://schemas.microsoft.com/office/drawing/2014/main" id="{BA192E45-BFE7-4D5C-8180-69B2A3B9D078}"/>
              </a:ext>
            </a:extLst>
          </p:cNvPr>
          <p:cNvSpPr/>
          <p:nvPr/>
        </p:nvSpPr>
        <p:spPr>
          <a:xfrm>
            <a:off x="8296711" y="2139191"/>
            <a:ext cx="3238150" cy="43958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fi-FI" dirty="0"/>
          </a:p>
        </p:txBody>
      </p:sp>
      <p:sp>
        <p:nvSpPr>
          <p:cNvPr id="8" name="Suorakulmio: Pyöristetyt kulmat 7">
            <a:extLst>
              <a:ext uri="{FF2B5EF4-FFF2-40B4-BE49-F238E27FC236}">
                <a16:creationId xmlns:a16="http://schemas.microsoft.com/office/drawing/2014/main" id="{C33B91BF-4E8A-456B-A15F-1C957D5610DB}"/>
              </a:ext>
            </a:extLst>
          </p:cNvPr>
          <p:cNvSpPr/>
          <p:nvPr/>
        </p:nvSpPr>
        <p:spPr>
          <a:xfrm>
            <a:off x="8573547" y="2962234"/>
            <a:ext cx="2684477" cy="7130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3200" dirty="0"/>
              <a:t>Nominatiivi</a:t>
            </a:r>
          </a:p>
        </p:txBody>
      </p:sp>
      <p:sp>
        <p:nvSpPr>
          <p:cNvPr id="9" name="Suorakulmio: Pyöristetyt kulmat 8">
            <a:extLst>
              <a:ext uri="{FF2B5EF4-FFF2-40B4-BE49-F238E27FC236}">
                <a16:creationId xmlns:a16="http://schemas.microsoft.com/office/drawing/2014/main" id="{C6E927B5-666E-4D10-BD7C-3FCA225B7B05}"/>
              </a:ext>
            </a:extLst>
          </p:cNvPr>
          <p:cNvSpPr/>
          <p:nvPr/>
        </p:nvSpPr>
        <p:spPr>
          <a:xfrm>
            <a:off x="8573547" y="4110606"/>
            <a:ext cx="2684477" cy="7130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3200" dirty="0"/>
              <a:t>Partitiivi</a:t>
            </a:r>
          </a:p>
        </p:txBody>
      </p:sp>
      <p:sp>
        <p:nvSpPr>
          <p:cNvPr id="10" name="Suorakulmio: Pyöristetyt kulmat 9">
            <a:extLst>
              <a:ext uri="{FF2B5EF4-FFF2-40B4-BE49-F238E27FC236}">
                <a16:creationId xmlns:a16="http://schemas.microsoft.com/office/drawing/2014/main" id="{161C8AB3-CFB8-468A-B0AB-B43CB730BA06}"/>
              </a:ext>
            </a:extLst>
          </p:cNvPr>
          <p:cNvSpPr/>
          <p:nvPr/>
        </p:nvSpPr>
        <p:spPr>
          <a:xfrm>
            <a:off x="8573547" y="5230534"/>
            <a:ext cx="2684477" cy="71306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3200" dirty="0"/>
              <a:t>Genetiivi</a:t>
            </a:r>
          </a:p>
        </p:txBody>
      </p:sp>
      <p:sp>
        <p:nvSpPr>
          <p:cNvPr id="11" name="Tekstiruutu 10">
            <a:extLst>
              <a:ext uri="{FF2B5EF4-FFF2-40B4-BE49-F238E27FC236}">
                <a16:creationId xmlns:a16="http://schemas.microsoft.com/office/drawing/2014/main" id="{D0ED4CC7-8BF9-4723-99E2-086AF11E92D2}"/>
              </a:ext>
            </a:extLst>
          </p:cNvPr>
          <p:cNvSpPr txBox="1"/>
          <p:nvPr/>
        </p:nvSpPr>
        <p:spPr>
          <a:xfrm>
            <a:off x="8732937" y="2201428"/>
            <a:ext cx="2365695" cy="707886"/>
          </a:xfrm>
          <a:prstGeom prst="rect">
            <a:avLst/>
          </a:prstGeom>
          <a:noFill/>
        </p:spPr>
        <p:txBody>
          <a:bodyPr wrap="square" rtlCol="0">
            <a:spAutoFit/>
          </a:bodyPr>
          <a:lstStyle/>
          <a:p>
            <a:pPr algn="ctr"/>
            <a:r>
              <a:rPr lang="fi-FI" sz="2000" dirty="0"/>
              <a:t>PREDIKATIIVIN SIJAT</a:t>
            </a:r>
          </a:p>
        </p:txBody>
      </p:sp>
    </p:spTree>
    <p:extLst>
      <p:ext uri="{BB962C8B-B14F-4D97-AF65-F5344CB8AC3E}">
        <p14:creationId xmlns:p14="http://schemas.microsoft.com/office/powerpoint/2010/main" val="3022663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500"/>
                                        <p:tgtEl>
                                          <p:spTgt spid="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500"/>
                                        <p:tgtEl>
                                          <p:spTgt spid="3">
                                            <p:txEl>
                                              <p:pRg st="5" end="5"/>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fade">
                                      <p:cBhvr>
                                        <p:cTn id="38" dur="5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Effect transition="in" filter="fade">
                                      <p:cBhvr>
                                        <p:cTn id="43" dur="500"/>
                                        <p:tgtEl>
                                          <p:spTgt spid="9"/>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500"/>
                                        <p:tgtEl>
                                          <p:spTgt spid="3">
                                            <p:txEl>
                                              <p:pRg st="7" end="7"/>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Effect transition="in" filter="fade">
                                      <p:cBhvr>
                                        <p:cTn id="51" dur="5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grpId="0" nodeType="clickEffect">
                                  <p:stCondLst>
                                    <p:cond delay="0"/>
                                  </p:stCondLst>
                                  <p:childTnLst>
                                    <p:set>
                                      <p:cBhvr>
                                        <p:cTn id="55" dur="1" fill="hold">
                                          <p:stCondLst>
                                            <p:cond delay="0"/>
                                          </p:stCondLst>
                                        </p:cTn>
                                        <p:tgtEl>
                                          <p:spTgt spid="10"/>
                                        </p:tgtEl>
                                        <p:attrNameLst>
                                          <p:attrName>style.visibility</p:attrName>
                                        </p:attrNameLst>
                                      </p:cBhvr>
                                      <p:to>
                                        <p:strVal val="visible"/>
                                      </p:to>
                                    </p:set>
                                    <p:animEffect transition="in" filter="fade">
                                      <p:cBhvr>
                                        <p:cTn id="5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3B3D6D-3EC2-46AA-ADAF-9A5A24D8D798}"/>
              </a:ext>
            </a:extLst>
          </p:cNvPr>
          <p:cNvSpPr>
            <a:spLocks noGrp="1"/>
          </p:cNvSpPr>
          <p:nvPr>
            <p:ph type="title"/>
          </p:nvPr>
        </p:nvSpPr>
        <p:spPr/>
        <p:txBody>
          <a:bodyPr/>
          <a:lstStyle/>
          <a:p>
            <a:r>
              <a:rPr lang="fi-FI" dirty="0"/>
              <a:t>predikatiivi</a:t>
            </a:r>
          </a:p>
        </p:txBody>
      </p:sp>
      <p:sp>
        <p:nvSpPr>
          <p:cNvPr id="3" name="Sisällön paikkamerkki 2">
            <a:extLst>
              <a:ext uri="{FF2B5EF4-FFF2-40B4-BE49-F238E27FC236}">
                <a16:creationId xmlns:a16="http://schemas.microsoft.com/office/drawing/2014/main" id="{0DACAFD2-12F6-4741-BDCA-233E9AEECED7}"/>
              </a:ext>
            </a:extLst>
          </p:cNvPr>
          <p:cNvSpPr>
            <a:spLocks noGrp="1"/>
          </p:cNvSpPr>
          <p:nvPr>
            <p:ph idx="1"/>
          </p:nvPr>
        </p:nvSpPr>
        <p:spPr/>
        <p:txBody>
          <a:bodyPr>
            <a:normAutofit/>
          </a:bodyPr>
          <a:lstStyle/>
          <a:p>
            <a:r>
              <a:rPr lang="fi-FI" sz="3600" dirty="0"/>
              <a:t>Voima 8 -oppikirja: s. 184 t. 9.</a:t>
            </a:r>
          </a:p>
          <a:p>
            <a:r>
              <a:rPr lang="fi-FI" sz="3600" dirty="0"/>
              <a:t>A: 1,4, 5, 7</a:t>
            </a:r>
          </a:p>
          <a:p>
            <a:r>
              <a:rPr lang="fi-FI" sz="3600" dirty="0"/>
              <a:t>B: 2, 6</a:t>
            </a:r>
          </a:p>
          <a:p>
            <a:r>
              <a:rPr lang="fi-FI" sz="3600" dirty="0"/>
              <a:t>C: 3</a:t>
            </a:r>
          </a:p>
        </p:txBody>
      </p:sp>
    </p:spTree>
    <p:extLst>
      <p:ext uri="{BB962C8B-B14F-4D97-AF65-F5344CB8AC3E}">
        <p14:creationId xmlns:p14="http://schemas.microsoft.com/office/powerpoint/2010/main" val="4075966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A68FC74-F181-4BC1-A950-72844C66E7FC}"/>
              </a:ext>
            </a:extLst>
          </p:cNvPr>
          <p:cNvSpPr>
            <a:spLocks noGrp="1"/>
          </p:cNvSpPr>
          <p:nvPr>
            <p:ph type="title"/>
          </p:nvPr>
        </p:nvSpPr>
        <p:spPr/>
        <p:txBody>
          <a:bodyPr/>
          <a:lstStyle/>
          <a:p>
            <a:r>
              <a:rPr lang="fi-FI" dirty="0"/>
              <a:t>adverbiaali</a:t>
            </a:r>
          </a:p>
        </p:txBody>
      </p:sp>
      <p:sp>
        <p:nvSpPr>
          <p:cNvPr id="3" name="Sisällön paikkamerkki 2">
            <a:extLst>
              <a:ext uri="{FF2B5EF4-FFF2-40B4-BE49-F238E27FC236}">
                <a16:creationId xmlns:a16="http://schemas.microsoft.com/office/drawing/2014/main" id="{62821D47-D2D9-4F01-ABBE-82BAA343CBC4}"/>
              </a:ext>
            </a:extLst>
          </p:cNvPr>
          <p:cNvSpPr>
            <a:spLocks noGrp="1"/>
          </p:cNvSpPr>
          <p:nvPr>
            <p:ph idx="1"/>
          </p:nvPr>
        </p:nvSpPr>
        <p:spPr>
          <a:xfrm>
            <a:off x="1251678" y="1350628"/>
            <a:ext cx="8487939" cy="5507372"/>
          </a:xfrm>
        </p:spPr>
        <p:txBody>
          <a:bodyPr>
            <a:normAutofit fontScale="32500" lnSpcReduction="20000"/>
          </a:bodyPr>
          <a:lstStyle/>
          <a:p>
            <a:r>
              <a:rPr lang="fi-FI" sz="6000" dirty="0">
                <a:solidFill>
                  <a:schemeClr val="tx1"/>
                </a:solidFill>
              </a:rPr>
              <a:t>Ilmaisee mm. aikaa, paikkaa, tapaa, välinettä, määrää, omistajaa ja suhtautumista. </a:t>
            </a:r>
          </a:p>
          <a:p>
            <a:r>
              <a:rPr lang="fi-FI" sz="6000" dirty="0">
                <a:solidFill>
                  <a:schemeClr val="tx1"/>
                </a:solidFill>
              </a:rPr>
              <a:t>Sanaluokaltaan nomini tai adverbi.</a:t>
            </a:r>
          </a:p>
          <a:p>
            <a:r>
              <a:rPr lang="fi-FI" sz="6000" dirty="0">
                <a:solidFill>
                  <a:schemeClr val="tx1"/>
                </a:solidFill>
              </a:rPr>
              <a:t>Jos sana tai lauseke ei ole predikaatti, subjekti, objekti tai predikatiivi, se on adverbiaali.</a:t>
            </a:r>
          </a:p>
          <a:p>
            <a:endParaRPr lang="fi-FI" sz="3200" dirty="0">
              <a:solidFill>
                <a:schemeClr val="tx1"/>
              </a:solidFill>
            </a:endParaRPr>
          </a:p>
          <a:p>
            <a:pPr marL="0" indent="0" algn="ctr">
              <a:lnSpc>
                <a:spcPct val="170000"/>
              </a:lnSpc>
              <a:buNone/>
            </a:pPr>
            <a:r>
              <a:rPr lang="fi-FI" sz="7400" dirty="0">
                <a:solidFill>
                  <a:schemeClr val="accent1"/>
                </a:solidFill>
              </a:rPr>
              <a:t>Päivällä</a:t>
            </a:r>
            <a:r>
              <a:rPr lang="fi-FI" sz="7400" dirty="0"/>
              <a:t> </a:t>
            </a:r>
            <a:r>
              <a:rPr lang="fi-FI" sz="7400" dirty="0">
                <a:solidFill>
                  <a:schemeClr val="tx1"/>
                </a:solidFill>
              </a:rPr>
              <a:t>satoi vettä</a:t>
            </a:r>
            <a:r>
              <a:rPr lang="fi-FI" sz="7400" dirty="0"/>
              <a:t>.</a:t>
            </a:r>
          </a:p>
          <a:p>
            <a:pPr marL="0" indent="0" algn="ctr">
              <a:lnSpc>
                <a:spcPct val="170000"/>
              </a:lnSpc>
              <a:buNone/>
            </a:pPr>
            <a:r>
              <a:rPr lang="fi-FI" sz="7400" dirty="0">
                <a:solidFill>
                  <a:schemeClr val="accent1"/>
                </a:solidFill>
              </a:rPr>
              <a:t>Jyväskylässä</a:t>
            </a:r>
            <a:r>
              <a:rPr lang="fi-FI" sz="7400" dirty="0"/>
              <a:t> </a:t>
            </a:r>
            <a:r>
              <a:rPr lang="fi-FI" sz="7400" dirty="0">
                <a:solidFill>
                  <a:schemeClr val="tx1"/>
                </a:solidFill>
              </a:rPr>
              <a:t>on yliopisto.</a:t>
            </a:r>
          </a:p>
          <a:p>
            <a:pPr marL="0" indent="0" algn="ctr">
              <a:lnSpc>
                <a:spcPct val="170000"/>
              </a:lnSpc>
              <a:buNone/>
            </a:pPr>
            <a:r>
              <a:rPr lang="fi-FI" sz="7400" dirty="0">
                <a:solidFill>
                  <a:schemeClr val="tx1"/>
                </a:solidFill>
              </a:rPr>
              <a:t>Hakkasin jäätä </a:t>
            </a:r>
            <a:r>
              <a:rPr lang="fi-FI" sz="7400" dirty="0">
                <a:solidFill>
                  <a:schemeClr val="accent1"/>
                </a:solidFill>
              </a:rPr>
              <a:t>rautalapiolla</a:t>
            </a:r>
            <a:r>
              <a:rPr lang="fi-FI" sz="7400" dirty="0"/>
              <a:t>.</a:t>
            </a:r>
          </a:p>
          <a:p>
            <a:pPr marL="0" indent="0" algn="ctr">
              <a:lnSpc>
                <a:spcPct val="170000"/>
              </a:lnSpc>
              <a:buNone/>
            </a:pPr>
            <a:r>
              <a:rPr lang="fi-FI" sz="7400" dirty="0">
                <a:solidFill>
                  <a:schemeClr val="tx1"/>
                </a:solidFill>
              </a:rPr>
              <a:t>Ilahduimme</a:t>
            </a:r>
            <a:r>
              <a:rPr lang="fi-FI" sz="7400" dirty="0"/>
              <a:t> </a:t>
            </a:r>
            <a:r>
              <a:rPr lang="fi-FI" sz="7400" dirty="0">
                <a:solidFill>
                  <a:schemeClr val="accent1"/>
                </a:solidFill>
              </a:rPr>
              <a:t>kovasti</a:t>
            </a:r>
            <a:r>
              <a:rPr lang="fi-FI" sz="7400" dirty="0">
                <a:solidFill>
                  <a:schemeClr val="tx1"/>
                </a:solidFill>
              </a:rPr>
              <a:t>.</a:t>
            </a:r>
          </a:p>
          <a:p>
            <a:pPr marL="0" indent="0" algn="ctr">
              <a:lnSpc>
                <a:spcPct val="170000"/>
              </a:lnSpc>
              <a:buNone/>
            </a:pPr>
            <a:r>
              <a:rPr lang="fi-FI" sz="7400" dirty="0">
                <a:solidFill>
                  <a:schemeClr val="accent1"/>
                </a:solidFill>
              </a:rPr>
              <a:t>Minulla</a:t>
            </a:r>
            <a:r>
              <a:rPr lang="fi-FI" sz="7400" dirty="0">
                <a:solidFill>
                  <a:schemeClr val="tx1"/>
                </a:solidFill>
              </a:rPr>
              <a:t> on nuha.</a:t>
            </a:r>
          </a:p>
          <a:p>
            <a:pPr marL="0" indent="0" algn="ctr">
              <a:lnSpc>
                <a:spcPct val="170000"/>
              </a:lnSpc>
              <a:buNone/>
            </a:pPr>
            <a:r>
              <a:rPr lang="fi-FI" sz="7400" dirty="0">
                <a:solidFill>
                  <a:schemeClr val="accent1"/>
                </a:solidFill>
              </a:rPr>
              <a:t>Onneksi</a:t>
            </a:r>
            <a:r>
              <a:rPr lang="fi-FI" sz="7400" dirty="0">
                <a:solidFill>
                  <a:schemeClr val="tx1"/>
                </a:solidFill>
              </a:rPr>
              <a:t> ehdin junaan.</a:t>
            </a:r>
            <a:endParaRPr lang="fi-FI" sz="7400" dirty="0">
              <a:solidFill>
                <a:schemeClr val="accent1"/>
              </a:solidFill>
            </a:endParaRPr>
          </a:p>
          <a:p>
            <a:endParaRPr lang="fi-FI" sz="4500" dirty="0"/>
          </a:p>
          <a:p>
            <a:pPr marL="0" indent="0">
              <a:buNone/>
            </a:pPr>
            <a:endParaRPr lang="fi-FI" sz="2600" dirty="0"/>
          </a:p>
          <a:p>
            <a:pPr marL="0" indent="0">
              <a:buNone/>
            </a:pPr>
            <a:endParaRPr lang="fi-FI" dirty="0"/>
          </a:p>
        </p:txBody>
      </p:sp>
      <p:sp>
        <p:nvSpPr>
          <p:cNvPr id="4" name="Suorakulmio: Pyöristetyt kulmat 3">
            <a:extLst>
              <a:ext uri="{FF2B5EF4-FFF2-40B4-BE49-F238E27FC236}">
                <a16:creationId xmlns:a16="http://schemas.microsoft.com/office/drawing/2014/main" id="{C5CB9543-EE0E-4ED0-9D2D-2A15E9CE6966}"/>
              </a:ext>
            </a:extLst>
          </p:cNvPr>
          <p:cNvSpPr/>
          <p:nvPr/>
        </p:nvSpPr>
        <p:spPr>
          <a:xfrm>
            <a:off x="8414158" y="3305262"/>
            <a:ext cx="3238150" cy="318781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2800" dirty="0"/>
              <a:t>Adverbiaalin sijat: </a:t>
            </a:r>
          </a:p>
          <a:p>
            <a:pPr algn="ctr"/>
            <a:r>
              <a:rPr lang="fi-FI" sz="2800" dirty="0"/>
              <a:t>jokin muu kuin nominatiivi, partitiivi tai genetiivi.</a:t>
            </a:r>
          </a:p>
        </p:txBody>
      </p:sp>
    </p:spTree>
    <p:extLst>
      <p:ext uri="{BB962C8B-B14F-4D97-AF65-F5344CB8AC3E}">
        <p14:creationId xmlns:p14="http://schemas.microsoft.com/office/powerpoint/2010/main" val="2266368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Effect transition="in" filter="fade">
                                      <p:cBhvr>
                                        <p:cTn id="25" dur="500"/>
                                        <p:tgtEl>
                                          <p:spTgt spid="3">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fade">
                                      <p:cBhvr>
                                        <p:cTn id="30" dur="500"/>
                                        <p:tgtEl>
                                          <p:spTgt spid="3">
                                            <p:txEl>
                                              <p:pRg st="6" end="6"/>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500"/>
                                        <p:tgtEl>
                                          <p:spTgt spid="3">
                                            <p:txEl>
                                              <p:pRg st="7" end="7"/>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500"/>
                                        <p:tgtEl>
                                          <p:spTgt spid="3">
                                            <p:txEl>
                                              <p:pRg st="8" end="8"/>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fade">
                                      <p:cBhvr>
                                        <p:cTn id="45" dur="500"/>
                                        <p:tgtEl>
                                          <p:spTgt spid="3">
                                            <p:txEl>
                                              <p:pRg st="9" end="9"/>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
                                            <p:txEl>
                                              <p:pRg st="0" end="0"/>
                                            </p:txEl>
                                          </p:spTgt>
                                        </p:tgtEl>
                                        <p:attrNameLst>
                                          <p:attrName>style.visibility</p:attrName>
                                        </p:attrNameLst>
                                      </p:cBhvr>
                                      <p:to>
                                        <p:strVal val="visible"/>
                                      </p:to>
                                    </p:set>
                                    <p:animEffect transition="in" filter="fade">
                                      <p:cBhvr>
                                        <p:cTn id="50" dur="500"/>
                                        <p:tgtEl>
                                          <p:spTgt spid="4">
                                            <p:txEl>
                                              <p:pRg st="0" end="0"/>
                                            </p:txEl>
                                          </p:spTgt>
                                        </p:tgtEl>
                                      </p:cBhvr>
                                    </p:animEffect>
                                  </p:childTnLst>
                                </p:cTn>
                              </p:par>
                              <p:par>
                                <p:cTn id="51" presetID="10" presetClass="entr" presetSubtype="0" fill="hold" nodeType="withEffect">
                                  <p:stCondLst>
                                    <p:cond delay="0"/>
                                  </p:stCondLst>
                                  <p:childTnLst>
                                    <p:set>
                                      <p:cBhvr>
                                        <p:cTn id="52" dur="1" fill="hold">
                                          <p:stCondLst>
                                            <p:cond delay="0"/>
                                          </p:stCondLst>
                                        </p:cTn>
                                        <p:tgtEl>
                                          <p:spTgt spid="4">
                                            <p:txEl>
                                              <p:pRg st="1" end="1"/>
                                            </p:txEl>
                                          </p:spTgt>
                                        </p:tgtEl>
                                        <p:attrNameLst>
                                          <p:attrName>style.visibility</p:attrName>
                                        </p:attrNameLst>
                                      </p:cBhvr>
                                      <p:to>
                                        <p:strVal val="visible"/>
                                      </p:to>
                                    </p:set>
                                    <p:animEffect transition="in" filter="fade">
                                      <p:cBhvr>
                                        <p:cTn id="53"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D63FA89-99F0-479C-9B0A-9F0697953008}"/>
              </a:ext>
            </a:extLst>
          </p:cNvPr>
          <p:cNvSpPr>
            <a:spLocks noGrp="1"/>
          </p:cNvSpPr>
          <p:nvPr>
            <p:ph type="title"/>
          </p:nvPr>
        </p:nvSpPr>
        <p:spPr/>
        <p:txBody>
          <a:bodyPr/>
          <a:lstStyle/>
          <a:p>
            <a:r>
              <a:rPr lang="fi-FI" dirty="0"/>
              <a:t>adverbiaali</a:t>
            </a:r>
          </a:p>
        </p:txBody>
      </p:sp>
      <p:sp>
        <p:nvSpPr>
          <p:cNvPr id="3" name="Sisällön paikkamerkki 2">
            <a:extLst>
              <a:ext uri="{FF2B5EF4-FFF2-40B4-BE49-F238E27FC236}">
                <a16:creationId xmlns:a16="http://schemas.microsoft.com/office/drawing/2014/main" id="{B7C60EF3-BBB6-4B27-A3ED-BBC3A96DF4DD}"/>
              </a:ext>
            </a:extLst>
          </p:cNvPr>
          <p:cNvSpPr>
            <a:spLocks noGrp="1"/>
          </p:cNvSpPr>
          <p:nvPr>
            <p:ph idx="1"/>
          </p:nvPr>
        </p:nvSpPr>
        <p:spPr>
          <a:xfrm>
            <a:off x="1251678" y="2286001"/>
            <a:ext cx="10178322" cy="4223856"/>
          </a:xfrm>
        </p:spPr>
        <p:txBody>
          <a:bodyPr>
            <a:normAutofit/>
          </a:bodyPr>
          <a:lstStyle/>
          <a:p>
            <a:r>
              <a:rPr lang="fi-FI" sz="2800" dirty="0"/>
              <a:t>Merkitse tekstiin kaikki adverbiaalit. </a:t>
            </a:r>
          </a:p>
          <a:p>
            <a:r>
              <a:rPr lang="fi-FI" sz="2800" dirty="0"/>
              <a:t>Pohdi parin kanssa sitä, mihin kysymyksiin ne vastaavat.</a:t>
            </a:r>
          </a:p>
          <a:p>
            <a:r>
              <a:rPr lang="fi-FI" sz="2800" dirty="0"/>
              <a:t>Voima 8 -oppikirja: s. 184 t. 8.</a:t>
            </a:r>
          </a:p>
          <a:p>
            <a:pPr marL="0" indent="0">
              <a:buNone/>
            </a:pPr>
            <a:endParaRPr lang="fi-FI" dirty="0"/>
          </a:p>
          <a:p>
            <a:pPr marL="0" indent="0">
              <a:buNone/>
            </a:pPr>
            <a:r>
              <a:rPr lang="fi-FI" sz="2400" dirty="0"/>
              <a:t>Ihmiset pitivät menninkäisiä. Uskottiin, että ne mellastivat ja tanssivat. Menninkäiset ovat melkoisen syrjäänvetäytyviä ja hyvin pelokkaita. Jokunen häirikkömenninkäinen on pilannut niiden maineen. Tavalliset menninkäiset tallustavat. Ne törmäävät, sillä ne ovat liikkeellä. Ne nukkuvat.</a:t>
            </a:r>
          </a:p>
        </p:txBody>
      </p:sp>
    </p:spTree>
    <p:extLst>
      <p:ext uri="{BB962C8B-B14F-4D97-AF65-F5344CB8AC3E}">
        <p14:creationId xmlns:p14="http://schemas.microsoft.com/office/powerpoint/2010/main" val="2908770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4" end="4"/>
                                            </p:txEl>
                                          </p:spTgt>
                                        </p:tgtEl>
                                        <p:attrNameLst>
                                          <p:attrName>style.visibility</p:attrName>
                                        </p:attrNameLst>
                                      </p:cBhvr>
                                      <p:to>
                                        <p:strVal val="visible"/>
                                      </p:to>
                                    </p:set>
                                    <p:animEffect transition="in" filter="fade">
                                      <p:cBhvr>
                                        <p:cTn id="2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2F23835-1B81-4C1A-8088-1B023767A71E}"/>
              </a:ext>
            </a:extLst>
          </p:cNvPr>
          <p:cNvSpPr>
            <a:spLocks noGrp="1"/>
          </p:cNvSpPr>
          <p:nvPr>
            <p:ph type="title"/>
          </p:nvPr>
        </p:nvSpPr>
        <p:spPr/>
        <p:txBody>
          <a:bodyPr/>
          <a:lstStyle/>
          <a:p>
            <a:r>
              <a:rPr lang="fi-FI" dirty="0"/>
              <a:t>Predikatiivi vai adverbiaali?</a:t>
            </a:r>
          </a:p>
        </p:txBody>
      </p:sp>
      <p:sp>
        <p:nvSpPr>
          <p:cNvPr id="3" name="Sisällön paikkamerkki 2">
            <a:extLst>
              <a:ext uri="{FF2B5EF4-FFF2-40B4-BE49-F238E27FC236}">
                <a16:creationId xmlns:a16="http://schemas.microsoft.com/office/drawing/2014/main" id="{A2A43E91-56C4-4E7C-9388-EA33D8421E5E}"/>
              </a:ext>
            </a:extLst>
          </p:cNvPr>
          <p:cNvSpPr>
            <a:spLocks noGrp="1"/>
          </p:cNvSpPr>
          <p:nvPr>
            <p:ph idx="1"/>
          </p:nvPr>
        </p:nvSpPr>
        <p:spPr>
          <a:xfrm>
            <a:off x="1251678" y="1510018"/>
            <a:ext cx="4754839" cy="5117285"/>
          </a:xfrm>
        </p:spPr>
        <p:txBody>
          <a:bodyPr>
            <a:noAutofit/>
          </a:bodyPr>
          <a:lstStyle/>
          <a:p>
            <a:pPr>
              <a:lnSpc>
                <a:spcPct val="100000"/>
              </a:lnSpc>
            </a:pPr>
            <a:r>
              <a:rPr lang="fi-FI" sz="2400" dirty="0">
                <a:solidFill>
                  <a:schemeClr val="tx1"/>
                </a:solidFill>
              </a:rPr>
              <a:t>Mörkö on kissa.				</a:t>
            </a:r>
          </a:p>
          <a:p>
            <a:pPr>
              <a:lnSpc>
                <a:spcPct val="100000"/>
              </a:lnSpc>
            </a:pPr>
            <a:r>
              <a:rPr lang="fi-FI" sz="2400" dirty="0">
                <a:solidFill>
                  <a:schemeClr val="tx1"/>
                </a:solidFill>
              </a:rPr>
              <a:t>Mörkö on pihalla.			</a:t>
            </a:r>
          </a:p>
          <a:p>
            <a:pPr>
              <a:lnSpc>
                <a:spcPct val="100000"/>
              </a:lnSpc>
            </a:pPr>
            <a:r>
              <a:rPr lang="fi-FI" sz="2400" dirty="0">
                <a:solidFill>
                  <a:schemeClr val="tx1"/>
                </a:solidFill>
              </a:rPr>
              <a:t>Luu on koiran.			</a:t>
            </a:r>
          </a:p>
          <a:p>
            <a:pPr>
              <a:lnSpc>
                <a:spcPct val="100000"/>
              </a:lnSpc>
            </a:pPr>
            <a:r>
              <a:rPr lang="fi-FI" sz="2400" dirty="0">
                <a:solidFill>
                  <a:schemeClr val="tx1"/>
                </a:solidFill>
              </a:rPr>
              <a:t>Onko ruoka valmista?			</a:t>
            </a:r>
          </a:p>
          <a:p>
            <a:pPr>
              <a:lnSpc>
                <a:spcPct val="100000"/>
              </a:lnSpc>
            </a:pPr>
            <a:r>
              <a:rPr lang="fi-FI" sz="2400" dirty="0">
                <a:solidFill>
                  <a:schemeClr val="tx1"/>
                </a:solidFill>
              </a:rPr>
              <a:t>Hän on unessa.				</a:t>
            </a:r>
          </a:p>
          <a:p>
            <a:pPr>
              <a:lnSpc>
                <a:spcPct val="100000"/>
              </a:lnSpc>
            </a:pPr>
            <a:r>
              <a:rPr lang="fi-FI" sz="2400" dirty="0">
                <a:solidFill>
                  <a:schemeClr val="tx1"/>
                </a:solidFill>
              </a:rPr>
              <a:t>Lahja oli minulle. </a:t>
            </a:r>
            <a:r>
              <a:rPr lang="fi-FI" sz="2400" dirty="0"/>
              <a:t>				</a:t>
            </a:r>
          </a:p>
        </p:txBody>
      </p:sp>
      <p:sp>
        <p:nvSpPr>
          <p:cNvPr id="5" name="Tekstiruutu 4">
            <a:extLst>
              <a:ext uri="{FF2B5EF4-FFF2-40B4-BE49-F238E27FC236}">
                <a16:creationId xmlns:a16="http://schemas.microsoft.com/office/drawing/2014/main" id="{BD673676-0D4B-4C14-9009-0A349208C74C}"/>
              </a:ext>
            </a:extLst>
          </p:cNvPr>
          <p:cNvSpPr txBox="1"/>
          <p:nvPr/>
        </p:nvSpPr>
        <p:spPr>
          <a:xfrm>
            <a:off x="9206919" y="1359016"/>
            <a:ext cx="1782660" cy="4524315"/>
          </a:xfrm>
          <a:prstGeom prst="rect">
            <a:avLst/>
          </a:prstGeom>
          <a:noFill/>
        </p:spPr>
        <p:txBody>
          <a:bodyPr wrap="square" rtlCol="0">
            <a:spAutoFit/>
          </a:bodyPr>
          <a:lstStyle/>
          <a:p>
            <a:pPr>
              <a:lnSpc>
                <a:spcPct val="200000"/>
              </a:lnSpc>
            </a:pPr>
            <a:r>
              <a:rPr lang="fi-FI" sz="2400" dirty="0"/>
              <a:t>Predikatiivi</a:t>
            </a:r>
          </a:p>
          <a:p>
            <a:pPr>
              <a:lnSpc>
                <a:spcPct val="200000"/>
              </a:lnSpc>
            </a:pPr>
            <a:r>
              <a:rPr lang="fi-FI" sz="2400" dirty="0"/>
              <a:t>Adverbiaali</a:t>
            </a:r>
          </a:p>
          <a:p>
            <a:pPr>
              <a:lnSpc>
                <a:spcPct val="200000"/>
              </a:lnSpc>
            </a:pPr>
            <a:r>
              <a:rPr lang="fi-FI" sz="2400" dirty="0"/>
              <a:t>Predikatiivi</a:t>
            </a:r>
          </a:p>
          <a:p>
            <a:pPr>
              <a:lnSpc>
                <a:spcPct val="200000"/>
              </a:lnSpc>
            </a:pPr>
            <a:r>
              <a:rPr lang="fi-FI" sz="2400" dirty="0"/>
              <a:t>Predikatiivi</a:t>
            </a:r>
          </a:p>
          <a:p>
            <a:pPr>
              <a:lnSpc>
                <a:spcPct val="200000"/>
              </a:lnSpc>
            </a:pPr>
            <a:r>
              <a:rPr lang="fi-FI" sz="2400" dirty="0"/>
              <a:t>Adverbiaali</a:t>
            </a:r>
          </a:p>
          <a:p>
            <a:pPr>
              <a:lnSpc>
                <a:spcPct val="200000"/>
              </a:lnSpc>
            </a:pPr>
            <a:r>
              <a:rPr lang="fi-FI" sz="2400" dirty="0"/>
              <a:t>Adverbiaali</a:t>
            </a:r>
            <a:endParaRPr lang="fi-FI" sz="1600" dirty="0"/>
          </a:p>
        </p:txBody>
      </p:sp>
    </p:spTree>
    <p:extLst>
      <p:ext uri="{BB962C8B-B14F-4D97-AF65-F5344CB8AC3E}">
        <p14:creationId xmlns:p14="http://schemas.microsoft.com/office/powerpoint/2010/main" val="4293851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500"/>
                                        <p:tgtEl>
                                          <p:spTgt spid="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
                                            <p:txEl>
                                              <p:pRg st="1" end="1"/>
                                            </p:txEl>
                                          </p:spTgt>
                                        </p:tgtEl>
                                        <p:attrNameLst>
                                          <p:attrName>style.visibility</p:attrName>
                                        </p:attrNameLst>
                                      </p:cBhvr>
                                      <p:to>
                                        <p:strVal val="visible"/>
                                      </p:to>
                                    </p:set>
                                    <p:animEffect transition="in" filter="fade">
                                      <p:cBhvr>
                                        <p:cTn id="22" dur="500"/>
                                        <p:tgtEl>
                                          <p:spTgt spid="5">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500"/>
                                        <p:tgtEl>
                                          <p:spTgt spid="3">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Effect transition="in" filter="fade">
                                      <p:cBhvr>
                                        <p:cTn id="32" dur="500"/>
                                        <p:tgtEl>
                                          <p:spTgt spid="5">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3" end="3"/>
                                            </p:txEl>
                                          </p:spTgt>
                                        </p:tgtEl>
                                        <p:attrNameLst>
                                          <p:attrName>style.visibility</p:attrName>
                                        </p:attrNameLst>
                                      </p:cBhvr>
                                      <p:to>
                                        <p:strVal val="visible"/>
                                      </p:to>
                                    </p:set>
                                    <p:animEffect transition="in" filter="fade">
                                      <p:cBhvr>
                                        <p:cTn id="37" dur="5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
                                            <p:txEl>
                                              <p:pRg st="3" end="3"/>
                                            </p:txEl>
                                          </p:spTgt>
                                        </p:tgtEl>
                                        <p:attrNameLst>
                                          <p:attrName>style.visibility</p:attrName>
                                        </p:attrNameLst>
                                      </p:cBhvr>
                                      <p:to>
                                        <p:strVal val="visible"/>
                                      </p:to>
                                    </p:set>
                                    <p:animEffect transition="in" filter="fade">
                                      <p:cBhvr>
                                        <p:cTn id="42" dur="500"/>
                                        <p:tgtEl>
                                          <p:spTgt spid="5">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Effect transition="in" filter="fade">
                                      <p:cBhvr>
                                        <p:cTn id="47" dur="500"/>
                                        <p:tgtEl>
                                          <p:spTgt spid="3">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5">
                                            <p:txEl>
                                              <p:pRg st="4" end="4"/>
                                            </p:txEl>
                                          </p:spTgt>
                                        </p:tgtEl>
                                        <p:attrNameLst>
                                          <p:attrName>style.visibility</p:attrName>
                                        </p:attrNameLst>
                                      </p:cBhvr>
                                      <p:to>
                                        <p:strVal val="visible"/>
                                      </p:to>
                                    </p:set>
                                    <p:animEffect transition="in" filter="fade">
                                      <p:cBhvr>
                                        <p:cTn id="52" dur="500"/>
                                        <p:tgtEl>
                                          <p:spTgt spid="5">
                                            <p:txEl>
                                              <p:pRg st="4" end="4"/>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3">
                                            <p:txEl>
                                              <p:pRg st="5" end="5"/>
                                            </p:txEl>
                                          </p:spTgt>
                                        </p:tgtEl>
                                        <p:attrNameLst>
                                          <p:attrName>style.visibility</p:attrName>
                                        </p:attrNameLst>
                                      </p:cBhvr>
                                      <p:to>
                                        <p:strVal val="visible"/>
                                      </p:to>
                                    </p:set>
                                    <p:animEffect transition="in" filter="fade">
                                      <p:cBhvr>
                                        <p:cTn id="57" dur="500"/>
                                        <p:tgtEl>
                                          <p:spTgt spid="3">
                                            <p:txEl>
                                              <p:pRg st="5" end="5"/>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5">
                                            <p:txEl>
                                              <p:pRg st="5" end="5"/>
                                            </p:txEl>
                                          </p:spTgt>
                                        </p:tgtEl>
                                        <p:attrNameLst>
                                          <p:attrName>style.visibility</p:attrName>
                                        </p:attrNameLst>
                                      </p:cBhvr>
                                      <p:to>
                                        <p:strVal val="visible"/>
                                      </p:to>
                                    </p:set>
                                    <p:animEffect transition="in" filter="fade">
                                      <p:cBhvr>
                                        <p:cTn id="62"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04F735E-30FA-4C29-A31E-51731E13654B}"/>
              </a:ext>
            </a:extLst>
          </p:cNvPr>
          <p:cNvSpPr>
            <a:spLocks noGrp="1"/>
          </p:cNvSpPr>
          <p:nvPr>
            <p:ph type="title"/>
          </p:nvPr>
        </p:nvSpPr>
        <p:spPr>
          <a:xfrm>
            <a:off x="1251678" y="382385"/>
            <a:ext cx="10178322" cy="951465"/>
          </a:xfrm>
        </p:spPr>
        <p:txBody>
          <a:bodyPr/>
          <a:lstStyle/>
          <a:p>
            <a:r>
              <a:rPr lang="fi-FI" dirty="0"/>
              <a:t>lauseenjäsennysjumppa</a:t>
            </a:r>
          </a:p>
        </p:txBody>
      </p:sp>
      <p:sp>
        <p:nvSpPr>
          <p:cNvPr id="3" name="Sisällön paikkamerkki 2">
            <a:extLst>
              <a:ext uri="{FF2B5EF4-FFF2-40B4-BE49-F238E27FC236}">
                <a16:creationId xmlns:a16="http://schemas.microsoft.com/office/drawing/2014/main" id="{74725E31-43FD-429C-9082-6C53FCB3EACA}"/>
              </a:ext>
            </a:extLst>
          </p:cNvPr>
          <p:cNvSpPr>
            <a:spLocks noGrp="1"/>
          </p:cNvSpPr>
          <p:nvPr>
            <p:ph idx="1"/>
          </p:nvPr>
        </p:nvSpPr>
        <p:spPr>
          <a:xfrm>
            <a:off x="1251678" y="1551963"/>
            <a:ext cx="10178322" cy="4327629"/>
          </a:xfrm>
        </p:spPr>
        <p:txBody>
          <a:bodyPr>
            <a:normAutofit lnSpcReduction="10000"/>
          </a:bodyPr>
          <a:lstStyle/>
          <a:p>
            <a:pPr>
              <a:lnSpc>
                <a:spcPct val="150000"/>
              </a:lnSpc>
            </a:pPr>
            <a:r>
              <a:rPr lang="fi-FI" sz="3600" dirty="0">
                <a:solidFill>
                  <a:schemeClr val="tx1"/>
                </a:solidFill>
              </a:rPr>
              <a:t>Subjekti: kaksi askellusta.</a:t>
            </a:r>
          </a:p>
          <a:p>
            <a:pPr>
              <a:lnSpc>
                <a:spcPct val="150000"/>
              </a:lnSpc>
            </a:pPr>
            <a:r>
              <a:rPr lang="fi-FI" sz="3600" dirty="0">
                <a:solidFill>
                  <a:schemeClr val="tx1"/>
                </a:solidFill>
              </a:rPr>
              <a:t>Predikaatti: lyödään kädet yhteen.</a:t>
            </a:r>
          </a:p>
          <a:p>
            <a:pPr>
              <a:lnSpc>
                <a:spcPct val="150000"/>
              </a:lnSpc>
            </a:pPr>
            <a:r>
              <a:rPr lang="fi-FI" sz="3600" dirty="0">
                <a:solidFill>
                  <a:schemeClr val="tx1"/>
                </a:solidFill>
              </a:rPr>
              <a:t>Objekti: pyörähdetään ympäri.</a:t>
            </a:r>
          </a:p>
          <a:p>
            <a:pPr>
              <a:lnSpc>
                <a:spcPct val="150000"/>
              </a:lnSpc>
            </a:pPr>
            <a:r>
              <a:rPr lang="fi-FI" sz="3600" dirty="0">
                <a:solidFill>
                  <a:schemeClr val="tx1"/>
                </a:solidFill>
              </a:rPr>
              <a:t>Predikatiivi: kyykky.</a:t>
            </a:r>
          </a:p>
          <a:p>
            <a:pPr>
              <a:lnSpc>
                <a:spcPct val="150000"/>
              </a:lnSpc>
            </a:pPr>
            <a:r>
              <a:rPr lang="fi-FI" sz="3600" dirty="0">
                <a:solidFill>
                  <a:schemeClr val="tx1"/>
                </a:solidFill>
              </a:rPr>
              <a:t>Adverbiaali: kumarrus.</a:t>
            </a:r>
          </a:p>
        </p:txBody>
      </p:sp>
    </p:spTree>
    <p:extLst>
      <p:ext uri="{BB962C8B-B14F-4D97-AF65-F5344CB8AC3E}">
        <p14:creationId xmlns:p14="http://schemas.microsoft.com/office/powerpoint/2010/main" val="3318704084"/>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0B082E"/>
      </a:dk2>
      <a:lt2>
        <a:srgbClr val="F3F3F2"/>
      </a:lt2>
      <a:accent1>
        <a:srgbClr val="62B4C6"/>
      </a:accent1>
      <a:accent2>
        <a:srgbClr val="1B376E"/>
      </a:accent2>
      <a:accent3>
        <a:srgbClr val="9EBE55"/>
      </a:accent3>
      <a:accent4>
        <a:srgbClr val="C65E5E"/>
      </a:accent4>
      <a:accent5>
        <a:srgbClr val="D3BA55"/>
      </a:accent5>
      <a:accent6>
        <a:srgbClr val="96648A"/>
      </a:accent6>
      <a:hlink>
        <a:srgbClr val="62B4C6"/>
      </a:hlink>
      <a:folHlink>
        <a:srgbClr val="96648A"/>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D71F8F05-6246-47AF-9E68-E57F6C93F792}"/>
    </a:ext>
  </a:extLst>
</a:theme>
</file>

<file path=docProps/app.xml><?xml version="1.0" encoding="utf-8"?>
<Properties xmlns="http://schemas.openxmlformats.org/officeDocument/2006/extended-properties" xmlns:vt="http://schemas.openxmlformats.org/officeDocument/2006/docPropsVTypes">
  <Template>TM10001106[[fn=Merkki]]</Template>
  <TotalTime>4946</TotalTime>
  <Words>314</Words>
  <Application>Microsoft Office PowerPoint</Application>
  <PresentationFormat>Laajakuva</PresentationFormat>
  <Paragraphs>67</Paragraphs>
  <Slides>10</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10</vt:i4>
      </vt:variant>
    </vt:vector>
  </HeadingPairs>
  <TitlesOfParts>
    <vt:vector size="14" baseType="lpstr">
      <vt:lpstr>Arial</vt:lpstr>
      <vt:lpstr>Gill Sans MT</vt:lpstr>
      <vt:lpstr>Impact</vt:lpstr>
      <vt:lpstr>Badge</vt:lpstr>
      <vt:lpstr>Lauseenjäsenet: Predikatiivi ja adverbiaali</vt:lpstr>
      <vt:lpstr>Kertaus: objekti</vt:lpstr>
      <vt:lpstr>Merkitse tekstiin subjektit, predikaatit ja objektit.   Mitkä sanat jäävät jäljelle?</vt:lpstr>
      <vt:lpstr>predikatiivi</vt:lpstr>
      <vt:lpstr>predikatiivi</vt:lpstr>
      <vt:lpstr>adverbiaali</vt:lpstr>
      <vt:lpstr>adverbiaali</vt:lpstr>
      <vt:lpstr>Predikatiivi vai adverbiaali?</vt:lpstr>
      <vt:lpstr>lauseenjäsennysjumppa</vt:lpstr>
      <vt:lpstr>Lauseenjäsenet: kertaus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Lauseenjäsenet: Predikatiivi ja adverbiaali</dc:title>
  <dc:creator>Saara</dc:creator>
  <cp:lastModifiedBy>Saara</cp:lastModifiedBy>
  <cp:revision>22</cp:revision>
  <dcterms:created xsi:type="dcterms:W3CDTF">2018-01-18T07:56:27Z</dcterms:created>
  <dcterms:modified xsi:type="dcterms:W3CDTF">2018-01-22T19:23:37Z</dcterms:modified>
</cp:coreProperties>
</file>