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4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xte2lGH1hk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49BCAB-95A1-4230-AD49-30D7D52B98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Johdatus lyriikkaan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E5C56F1-F882-4825-9759-BAD35F7DBF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AIA5 15.11.2017 Saara Knuutila</a:t>
            </a:r>
          </a:p>
        </p:txBody>
      </p:sp>
    </p:spTree>
    <p:extLst>
      <p:ext uri="{BB962C8B-B14F-4D97-AF65-F5344CB8AC3E}">
        <p14:creationId xmlns:p14="http://schemas.microsoft.com/office/powerpoint/2010/main" val="2881850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E5DEAD-AC4E-4FE4-B2B0-3CC099763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194"/>
          </a:xfrm>
        </p:spPr>
        <p:txBody>
          <a:bodyPr/>
          <a:lstStyle/>
          <a:p>
            <a:r>
              <a:rPr lang="fi-FI" dirty="0"/>
              <a:t>Kirjoitustehtävä: </a:t>
            </a:r>
            <a:r>
              <a:rPr lang="fi-FI" dirty="0" err="1"/>
              <a:t>runoselfie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0EBF59-E997-4BD2-A994-04E2C9A71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834" y="1476461"/>
            <a:ext cx="10097237" cy="5255703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Kirjoita vihkoosi liikoja miettimättä</a:t>
            </a:r>
            <a:r>
              <a:rPr lang="fi-FI" dirty="0"/>
              <a:t>:</a:t>
            </a:r>
          </a:p>
          <a:p>
            <a:pPr marL="0" lvl="0" indent="0">
              <a:buNone/>
            </a:pPr>
            <a:r>
              <a:rPr lang="fi-FI" dirty="0"/>
              <a:t>1. lempikukkasi</a:t>
            </a:r>
          </a:p>
          <a:p>
            <a:pPr marL="0" lvl="0" indent="0">
              <a:buNone/>
            </a:pPr>
            <a:r>
              <a:rPr lang="fi-FI" dirty="0"/>
              <a:t>2. lempivärisi</a:t>
            </a:r>
          </a:p>
          <a:p>
            <a:pPr marL="0" lvl="0" indent="0">
              <a:buNone/>
            </a:pPr>
            <a:r>
              <a:rPr lang="fi-FI" dirty="0"/>
              <a:t>3. suomen kielen kaunein sana</a:t>
            </a:r>
          </a:p>
          <a:p>
            <a:pPr marL="0" lvl="0" indent="0">
              <a:buNone/>
            </a:pPr>
            <a:r>
              <a:rPr lang="fi-FI" dirty="0"/>
              <a:t>4. suomen kielen rumin sana</a:t>
            </a:r>
          </a:p>
          <a:p>
            <a:pPr marL="0" lvl="0" indent="0">
              <a:buNone/>
            </a:pPr>
            <a:r>
              <a:rPr lang="fi-FI" dirty="0"/>
              <a:t>5. lapsuuden toiveammatti</a:t>
            </a:r>
          </a:p>
          <a:p>
            <a:pPr marL="0" lvl="0" indent="0">
              <a:buNone/>
            </a:pPr>
            <a:r>
              <a:rPr lang="fi-FI" dirty="0"/>
              <a:t>6. mieleen tuova adjektiivi</a:t>
            </a:r>
          </a:p>
          <a:p>
            <a:pPr marL="0" lvl="0" indent="0">
              <a:buNone/>
            </a:pPr>
            <a:r>
              <a:rPr lang="fi-FI" dirty="0"/>
              <a:t>7. vuodenaika</a:t>
            </a:r>
          </a:p>
          <a:p>
            <a:pPr marL="0" lv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200" b="1" dirty="0"/>
              <a:t>Sijoita sanat runokaavaan ohjeiden mukaan (sanoja saa taivuttaa):</a:t>
            </a:r>
          </a:p>
          <a:p>
            <a:pPr marL="0" indent="0">
              <a:buNone/>
            </a:pPr>
            <a:r>
              <a:rPr lang="fi-FI" sz="2200" dirty="0"/>
              <a:t>Olen kuin (2) (1)</a:t>
            </a:r>
          </a:p>
          <a:p>
            <a:pPr marL="0" indent="0">
              <a:buNone/>
            </a:pPr>
            <a:r>
              <a:rPr lang="fi-FI" sz="2200" dirty="0"/>
              <a:t>(6), (7), (5)</a:t>
            </a:r>
          </a:p>
          <a:p>
            <a:pPr marL="0" indent="0">
              <a:buNone/>
            </a:pPr>
            <a:r>
              <a:rPr lang="fi-FI" sz="2200" dirty="0"/>
              <a:t>En (4)</a:t>
            </a:r>
          </a:p>
          <a:p>
            <a:pPr marL="0" indent="0">
              <a:buNone/>
            </a:pPr>
            <a:r>
              <a:rPr lang="fi-FI" sz="2200" dirty="0"/>
              <a:t>vaan aito/kaunis/oikea/hyvä (3)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7804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B8C42251-97B5-49DF-8579-5C964F058C4D}"/>
              </a:ext>
            </a:extLst>
          </p:cNvPr>
          <p:cNvSpPr/>
          <p:nvPr/>
        </p:nvSpPr>
        <p:spPr>
          <a:xfrm>
            <a:off x="360727" y="1476462"/>
            <a:ext cx="90433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4400" dirty="0">
                <a:solidFill>
                  <a:srgbClr val="000000"/>
                </a:solidFill>
                <a:latin typeface="+mj-lt"/>
              </a:rPr>
              <a:t>Olen kuin vaaleansininen neilikka</a:t>
            </a:r>
            <a:endParaRPr lang="fi-FI" sz="4400" dirty="0">
              <a:latin typeface="+mj-lt"/>
            </a:endParaRPr>
          </a:p>
          <a:p>
            <a:r>
              <a:rPr lang="fi-FI" sz="4400" dirty="0">
                <a:solidFill>
                  <a:srgbClr val="000000"/>
                </a:solidFill>
                <a:latin typeface="+mj-lt"/>
              </a:rPr>
              <a:t>rohkea, talven delfiininkouluttaja</a:t>
            </a:r>
            <a:endParaRPr lang="fi-FI" sz="4400" dirty="0">
              <a:latin typeface="+mj-lt"/>
            </a:endParaRPr>
          </a:p>
          <a:p>
            <a:r>
              <a:rPr lang="fi-FI" sz="4400" dirty="0">
                <a:solidFill>
                  <a:srgbClr val="000000"/>
                </a:solidFill>
                <a:latin typeface="+mj-lt"/>
              </a:rPr>
              <a:t>En röyhkeä</a:t>
            </a:r>
            <a:endParaRPr lang="fi-FI" sz="4400" dirty="0">
              <a:latin typeface="+mj-lt"/>
            </a:endParaRPr>
          </a:p>
          <a:p>
            <a:r>
              <a:rPr lang="fi-FI" sz="4400" dirty="0">
                <a:solidFill>
                  <a:srgbClr val="000000"/>
                </a:solidFill>
                <a:latin typeface="+mj-lt"/>
              </a:rPr>
              <a:t>vaan oikea vadelma</a:t>
            </a:r>
            <a:endParaRPr lang="fi-FI" sz="440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45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F50053-36CF-477F-B957-5EFD7AAD4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005272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189059-0719-4216-B065-EF7E91FFC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1964"/>
            <a:ext cx="8433110" cy="3657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200" dirty="0"/>
              <a:t>Mieleni minun </a:t>
            </a:r>
            <a:r>
              <a:rPr lang="fi-FI" sz="3200" dirty="0" err="1"/>
              <a:t>tekevi</a:t>
            </a:r>
            <a:r>
              <a:rPr lang="fi-FI" sz="3200" dirty="0"/>
              <a:t>, aivoni </a:t>
            </a:r>
            <a:r>
              <a:rPr lang="fi-FI" sz="3200" dirty="0" err="1"/>
              <a:t>ajattelevi</a:t>
            </a:r>
            <a:endParaRPr lang="fi-FI" sz="3200" dirty="0"/>
          </a:p>
          <a:p>
            <a:pPr marL="0" indent="0">
              <a:buNone/>
            </a:pPr>
            <a:r>
              <a:rPr lang="fi-FI" sz="3200" dirty="0" err="1"/>
              <a:t>lähteäni</a:t>
            </a:r>
            <a:r>
              <a:rPr lang="fi-FI" sz="3200" dirty="0"/>
              <a:t> laulamahan, </a:t>
            </a:r>
            <a:r>
              <a:rPr lang="fi-FI" sz="3200" dirty="0" err="1"/>
              <a:t>saa’ani</a:t>
            </a:r>
            <a:r>
              <a:rPr lang="fi-FI" sz="3200" dirty="0"/>
              <a:t> sanelemahan,</a:t>
            </a:r>
          </a:p>
          <a:p>
            <a:pPr marL="0" indent="0">
              <a:buNone/>
            </a:pPr>
            <a:r>
              <a:rPr lang="fi-FI" sz="3200" dirty="0"/>
              <a:t>sukuvirttä suoltamahan, lajivirttä laulamahan.</a:t>
            </a:r>
          </a:p>
          <a:p>
            <a:pPr marL="0" indent="0">
              <a:buNone/>
            </a:pPr>
            <a:r>
              <a:rPr lang="fi-FI" sz="3200" dirty="0"/>
              <a:t>Sanat suussa sulavat, </a:t>
            </a:r>
            <a:r>
              <a:rPr lang="fi-FI" sz="3200" dirty="0" err="1"/>
              <a:t>puhe’et</a:t>
            </a:r>
            <a:r>
              <a:rPr lang="fi-FI" sz="3200" dirty="0"/>
              <a:t> </a:t>
            </a:r>
            <a:r>
              <a:rPr lang="fi-FI" sz="3200" dirty="0" err="1"/>
              <a:t>putoelevat</a:t>
            </a:r>
            <a:r>
              <a:rPr lang="fi-FI" sz="3200" dirty="0"/>
              <a:t>,</a:t>
            </a:r>
          </a:p>
          <a:p>
            <a:pPr marL="0" indent="0">
              <a:buNone/>
            </a:pPr>
            <a:r>
              <a:rPr lang="fi-FI" sz="3200" dirty="0"/>
              <a:t>kielelleni </a:t>
            </a:r>
            <a:r>
              <a:rPr lang="fi-FI" sz="3200" dirty="0" err="1"/>
              <a:t>kerkiävät</a:t>
            </a:r>
            <a:r>
              <a:rPr lang="fi-FI" sz="3200" dirty="0"/>
              <a:t>, </a:t>
            </a:r>
            <a:r>
              <a:rPr lang="fi-FI" sz="3200" dirty="0" err="1"/>
              <a:t>hampahilleni</a:t>
            </a:r>
            <a:r>
              <a:rPr lang="fi-FI" sz="3200" dirty="0"/>
              <a:t> </a:t>
            </a:r>
            <a:r>
              <a:rPr lang="fi-FI" sz="3200" dirty="0" err="1"/>
              <a:t>hajoovat</a:t>
            </a:r>
            <a:r>
              <a:rPr lang="fi-FI" sz="3200" dirty="0"/>
              <a:t>.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2600" dirty="0"/>
              <a:t>Kalevala, Ensimmäinen runo</a:t>
            </a:r>
          </a:p>
        </p:txBody>
      </p:sp>
    </p:spTree>
    <p:extLst>
      <p:ext uri="{BB962C8B-B14F-4D97-AF65-F5344CB8AC3E}">
        <p14:creationId xmlns:p14="http://schemas.microsoft.com/office/powerpoint/2010/main" val="305877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6.googleusercontent.com/LUFlikAr_cY2R0ZgekI6fjjDGPuOy7YDRgJzymwMUbytTxIu7NV0A8UoGEhUG4FZI2VivYzItJqNa3cl4atoBGyWqbeRBTcLJDjuPIIeHUNCNNRUi0VgmjFS_zNCnUByBZ_TTJLo">
            <a:extLst>
              <a:ext uri="{FF2B5EF4-FFF2-40B4-BE49-F238E27FC236}">
                <a16:creationId xmlns:a16="http://schemas.microsoft.com/office/drawing/2014/main" id="{CBB6206D-1AA6-44C9-9EC8-0BD3C7BCA1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841" y="514739"/>
            <a:ext cx="6104532" cy="6104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5073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ED954378-98B4-4C4D-AC5A-74639FEFDE5E}"/>
              </a:ext>
            </a:extLst>
          </p:cNvPr>
          <p:cNvSpPr txBox="1"/>
          <p:nvPr/>
        </p:nvSpPr>
        <p:spPr>
          <a:xfrm>
            <a:off x="1291905" y="1426128"/>
            <a:ext cx="38505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Illalla jätän</a:t>
            </a:r>
          </a:p>
          <a:p>
            <a:r>
              <a:rPr lang="fi-FI" sz="2400" dirty="0"/>
              <a:t>oven valmiiksi auki,</a:t>
            </a:r>
          </a:p>
          <a:p>
            <a:r>
              <a:rPr lang="fi-FI" sz="2400" dirty="0"/>
              <a:t>odotan häntä:</a:t>
            </a:r>
          </a:p>
          <a:p>
            <a:r>
              <a:rPr lang="fi-FI" sz="2400" dirty="0"/>
              <a:t>hän sanoi tulevansa </a:t>
            </a:r>
          </a:p>
          <a:p>
            <a:r>
              <a:rPr lang="fi-FI" sz="2400" dirty="0"/>
              <a:t>uneen minua tapaamaan.</a:t>
            </a:r>
          </a:p>
          <a:p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24FF0894-1F01-4D01-8612-C429123FC446}"/>
              </a:ext>
            </a:extLst>
          </p:cNvPr>
          <p:cNvSpPr txBox="1"/>
          <p:nvPr/>
        </p:nvSpPr>
        <p:spPr>
          <a:xfrm>
            <a:off x="5327009" y="3355596"/>
            <a:ext cx="41189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Kohta alkavat</a:t>
            </a:r>
          </a:p>
          <a:p>
            <a:r>
              <a:rPr lang="fi-FI" sz="2400" dirty="0"/>
              <a:t>yhä kylmemmät tuulet</a:t>
            </a:r>
          </a:p>
          <a:p>
            <a:r>
              <a:rPr lang="fi-FI" sz="2400" dirty="0"/>
              <a:t>puhaltaa yli maan.</a:t>
            </a:r>
          </a:p>
          <a:p>
            <a:r>
              <a:rPr lang="fi-FI" sz="2400" dirty="0"/>
              <a:t>Miten saan unta yksin</a:t>
            </a:r>
          </a:p>
          <a:p>
            <a:r>
              <a:rPr lang="fi-FI" sz="2400" dirty="0"/>
              <a:t>ja yhä pitemmät yöt?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D926047-4493-4AFD-B990-FCD911A5F6CB}"/>
              </a:ext>
            </a:extLst>
          </p:cNvPr>
          <p:cNvSpPr txBox="1"/>
          <p:nvPr/>
        </p:nvSpPr>
        <p:spPr>
          <a:xfrm>
            <a:off x="906011" y="5939406"/>
            <a:ext cx="5939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Yakamochi</a:t>
            </a:r>
            <a:r>
              <a:rPr lang="fi-FI" dirty="0"/>
              <a:t>, suom. Tuomas Anhava</a:t>
            </a:r>
          </a:p>
        </p:txBody>
      </p:sp>
    </p:spTree>
    <p:extLst>
      <p:ext uri="{BB962C8B-B14F-4D97-AF65-F5344CB8AC3E}">
        <p14:creationId xmlns:p14="http://schemas.microsoft.com/office/powerpoint/2010/main" val="159808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579BCBF6-2A9E-452F-9A17-EA70544F2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33" y="662473"/>
            <a:ext cx="6015074" cy="6195527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709D2CEB-2892-4B02-B2C6-25E9020FA8CC}"/>
              </a:ext>
            </a:extLst>
          </p:cNvPr>
          <p:cNvSpPr txBox="1"/>
          <p:nvPr/>
        </p:nvSpPr>
        <p:spPr>
          <a:xfrm>
            <a:off x="654341" y="6233020"/>
            <a:ext cx="2793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Hedelmät, nokturno.fi</a:t>
            </a:r>
          </a:p>
        </p:txBody>
      </p:sp>
    </p:spTree>
    <p:extLst>
      <p:ext uri="{BB962C8B-B14F-4D97-AF65-F5344CB8AC3E}">
        <p14:creationId xmlns:p14="http://schemas.microsoft.com/office/powerpoint/2010/main" val="100077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5D608A84-CE26-4578-BDAF-BA8671B534F0}"/>
              </a:ext>
            </a:extLst>
          </p:cNvPr>
          <p:cNvSpPr txBox="1"/>
          <p:nvPr/>
        </p:nvSpPr>
        <p:spPr>
          <a:xfrm>
            <a:off x="1124125" y="1342239"/>
            <a:ext cx="60904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/>
              <a:t>Sua</a:t>
            </a:r>
            <a:r>
              <a:rPr lang="fi-FI" sz="2400" dirty="0"/>
              <a:t> lemmin aina, tyttö mustatukka</a:t>
            </a:r>
          </a:p>
          <a:p>
            <a:r>
              <a:rPr lang="fi-FI" sz="2400" dirty="0"/>
              <a:t>ja sinisilmä, </a:t>
            </a:r>
            <a:r>
              <a:rPr lang="fi-FI" sz="2400" dirty="0" err="1"/>
              <a:t>naisist</a:t>
            </a:r>
            <a:r>
              <a:rPr lang="fi-FI" sz="2400" dirty="0"/>
              <a:t>’ ihanin,</a:t>
            </a:r>
          </a:p>
          <a:p>
            <a:r>
              <a:rPr lang="fi-FI" sz="2400" dirty="0" err="1"/>
              <a:t>Oot</a:t>
            </a:r>
            <a:r>
              <a:rPr lang="fi-FI" sz="2400" dirty="0"/>
              <a:t> elontieni kaunokaisin kukka,</a:t>
            </a:r>
          </a:p>
          <a:p>
            <a:r>
              <a:rPr lang="fi-FI" sz="2400" dirty="0" err="1"/>
              <a:t>oot</a:t>
            </a:r>
            <a:r>
              <a:rPr lang="fi-FI" sz="2400" dirty="0"/>
              <a:t> sydämeni tunne tulisin.</a:t>
            </a:r>
          </a:p>
          <a:p>
            <a:endParaRPr lang="fi-FI" sz="2400" dirty="0"/>
          </a:p>
          <a:p>
            <a:r>
              <a:rPr lang="fi-FI" sz="2400" dirty="0"/>
              <a:t>Sun kammioosi hiljaa, kyyhkysiivin,</a:t>
            </a:r>
          </a:p>
          <a:p>
            <a:r>
              <a:rPr lang="fi-FI" sz="2400" dirty="0" err="1"/>
              <a:t>mun</a:t>
            </a:r>
            <a:r>
              <a:rPr lang="fi-FI" sz="2400" dirty="0"/>
              <a:t> aatokseni usein kiiruhtaa.</a:t>
            </a:r>
          </a:p>
          <a:p>
            <a:r>
              <a:rPr lang="fi-FI" sz="2400" dirty="0"/>
              <a:t>Ma itse sinne kerran vielä hiivin</a:t>
            </a:r>
          </a:p>
          <a:p>
            <a:r>
              <a:rPr lang="fi-FI" sz="2400" dirty="0" err="1"/>
              <a:t>sua</a:t>
            </a:r>
            <a:r>
              <a:rPr lang="fi-FI" sz="2400" dirty="0"/>
              <a:t> </a:t>
            </a:r>
            <a:r>
              <a:rPr lang="fi-FI" sz="2400" dirty="0" err="1"/>
              <a:t>vaimoks</a:t>
            </a:r>
            <a:r>
              <a:rPr lang="fi-FI" sz="2400" dirty="0"/>
              <a:t> pyydän – jos en muita saa.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51FD96D-17A8-4C1E-A22B-F60EEA655DFE}"/>
              </a:ext>
            </a:extLst>
          </p:cNvPr>
          <p:cNvSpPr txBox="1"/>
          <p:nvPr/>
        </p:nvSpPr>
        <p:spPr>
          <a:xfrm>
            <a:off x="1124125" y="5226341"/>
            <a:ext cx="5972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Kaarlo </a:t>
            </a:r>
            <a:r>
              <a:rPr lang="fi-FI" dirty="0" err="1"/>
              <a:t>Kramsu</a:t>
            </a:r>
            <a:r>
              <a:rPr lang="fi-FI" dirty="0"/>
              <a:t>, </a:t>
            </a:r>
            <a:r>
              <a:rPr lang="fi-FI" i="1" dirty="0"/>
              <a:t>Runoelmia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5519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FD21781E-60E2-4E03-B1F0-1F8CA2E84ECF}"/>
              </a:ext>
            </a:extLst>
          </p:cNvPr>
          <p:cNvSpPr/>
          <p:nvPr/>
        </p:nvSpPr>
        <p:spPr>
          <a:xfrm>
            <a:off x="989901" y="2550253"/>
            <a:ext cx="77902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dirty="0">
                <a:hlinkClick r:id="rId2"/>
              </a:rPr>
              <a:t>https://www.youtube.com/watch?v=Vxte2lGH1hk</a:t>
            </a:r>
            <a:r>
              <a:rPr lang="fi-FI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000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FCD383-F5E2-4AB2-822F-758A6A552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6243583" cy="707472"/>
          </a:xfrm>
        </p:spPr>
        <p:txBody>
          <a:bodyPr/>
          <a:lstStyle/>
          <a:p>
            <a:r>
              <a:rPr lang="fi-FI" dirty="0"/>
              <a:t>Lyriikka eli runous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075F24-18E8-41B2-A8C6-58136E47D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386" y="1615304"/>
            <a:ext cx="9372677" cy="5242696"/>
          </a:xfrm>
        </p:spPr>
        <p:txBody>
          <a:bodyPr>
            <a:normAutofit/>
          </a:bodyPr>
          <a:lstStyle/>
          <a:p>
            <a:r>
              <a:rPr lang="fi-FI" sz="3200" dirty="0"/>
              <a:t>Vanhin kirjallisuuden laji.</a:t>
            </a:r>
          </a:p>
          <a:p>
            <a:r>
              <a:rPr lang="fi-FI" sz="3200" dirty="0"/>
              <a:t>Alun perin suullista sanataidetta, jota on esitetty laulun ja tanssin keinoin.</a:t>
            </a:r>
          </a:p>
          <a:p>
            <a:r>
              <a:rPr lang="fi-FI" sz="3200" dirty="0"/>
              <a:t>Antiikin kreikan jumalrunoudesta tunteita välittävään runouteen.</a:t>
            </a:r>
          </a:p>
          <a:p>
            <a:r>
              <a:rPr lang="fi-FI" sz="3200" dirty="0"/>
              <a:t>Hyvin monimuotoista.</a:t>
            </a:r>
          </a:p>
          <a:p>
            <a:endParaRPr lang="fi-FI" sz="2800" dirty="0"/>
          </a:p>
          <a:p>
            <a:endParaRPr lang="fi-FI" sz="28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05131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CB413E-5397-4D8C-A729-BD4735EE0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248552" cy="766194"/>
          </a:xfrm>
        </p:spPr>
        <p:txBody>
          <a:bodyPr/>
          <a:lstStyle/>
          <a:p>
            <a:r>
              <a:rPr lang="fi-FI" dirty="0"/>
              <a:t>Runouden lajeja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E11E0D-8008-4928-8FBB-74B8FEEAF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62" y="1744911"/>
            <a:ext cx="3531764" cy="11744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dirty="0"/>
              <a:t>Balladi</a:t>
            </a:r>
          </a:p>
          <a:p>
            <a:pPr marL="0" indent="0">
              <a:buNone/>
            </a:pPr>
            <a:r>
              <a:rPr lang="fi-FI" sz="1600" dirty="0"/>
              <a:t>Surullisesti päättyvä lemmenruno, joka kertoo tarinan esimerkiksi rakastavaisista.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B7B0F88-0B6E-4DFC-B472-ABB901781902}"/>
              </a:ext>
            </a:extLst>
          </p:cNvPr>
          <p:cNvSpPr txBox="1"/>
          <p:nvPr/>
        </p:nvSpPr>
        <p:spPr>
          <a:xfrm>
            <a:off x="411062" y="3280095"/>
            <a:ext cx="353176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dirty="0"/>
              <a:t>Elegia</a:t>
            </a:r>
          </a:p>
          <a:p>
            <a:r>
              <a:rPr lang="fi-FI" sz="1600" dirty="0"/>
              <a:t>Surumielinen ja tunteellinen runo, alun perin hauta- tai muistokirjoitus. </a:t>
            </a:r>
          </a:p>
          <a:p>
            <a:endParaRPr lang="fi-FI" sz="1400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834466A-36F1-4F05-84BA-F2202E58FF31}"/>
              </a:ext>
            </a:extLst>
          </p:cNvPr>
          <p:cNvSpPr txBox="1"/>
          <p:nvPr/>
        </p:nvSpPr>
        <p:spPr>
          <a:xfrm>
            <a:off x="411062" y="4915949"/>
            <a:ext cx="3531764" cy="83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dirty="0"/>
              <a:t>Hymni</a:t>
            </a:r>
          </a:p>
          <a:p>
            <a:pPr>
              <a:lnSpc>
                <a:spcPct val="150000"/>
              </a:lnSpc>
            </a:pPr>
            <a:r>
              <a:rPr lang="fi-FI" sz="1600" dirty="0"/>
              <a:t>Juhlallinen laulu tai ylistysvirsi.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5C7EB57F-7D4B-4287-AD19-3F5E52DE41C9}"/>
              </a:ext>
            </a:extLst>
          </p:cNvPr>
          <p:cNvSpPr txBox="1"/>
          <p:nvPr/>
        </p:nvSpPr>
        <p:spPr>
          <a:xfrm>
            <a:off x="4093827" y="1744911"/>
            <a:ext cx="304520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dirty="0"/>
              <a:t>Kansanruno</a:t>
            </a:r>
          </a:p>
          <a:p>
            <a:r>
              <a:rPr lang="fi-FI" sz="1600" dirty="0"/>
              <a:t>Sanallisen kansanperinteen eri muodot, esimerkiksi Kalevalan runous.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0B2D6809-7945-4132-AB71-DAD158668490}"/>
              </a:ext>
            </a:extLst>
          </p:cNvPr>
          <p:cNvSpPr txBox="1"/>
          <p:nvPr/>
        </p:nvSpPr>
        <p:spPr>
          <a:xfrm>
            <a:off x="4093827" y="3280095"/>
            <a:ext cx="331365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dirty="0"/>
              <a:t>Tanka ja Haiku</a:t>
            </a:r>
          </a:p>
          <a:p>
            <a:r>
              <a:rPr lang="fi-FI" sz="1600" dirty="0"/>
              <a:t>Japanilaisia runomuotoja, joissa on tarkat määritelmät tavujen määrälle.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B95CBAAE-5C4C-44B1-84C0-C7C83FE2F673}"/>
              </a:ext>
            </a:extLst>
          </p:cNvPr>
          <p:cNvSpPr txBox="1"/>
          <p:nvPr/>
        </p:nvSpPr>
        <p:spPr>
          <a:xfrm>
            <a:off x="4093827" y="4895707"/>
            <a:ext cx="3171039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dirty="0"/>
              <a:t>Perinteinen runo</a:t>
            </a:r>
          </a:p>
          <a:p>
            <a:r>
              <a:rPr lang="fi-FI" sz="1600" dirty="0"/>
              <a:t>Noudattaa runon perinteisiä piirteitä, kuten runomittaa, selkeää rakennetta ja loppusointuja.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3A25886B-5A49-4755-ACAB-40EF5B93874E}"/>
              </a:ext>
            </a:extLst>
          </p:cNvPr>
          <p:cNvSpPr txBox="1"/>
          <p:nvPr/>
        </p:nvSpPr>
        <p:spPr>
          <a:xfrm>
            <a:off x="7407479" y="1680260"/>
            <a:ext cx="3162650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dirty="0"/>
              <a:t>Moderni runo</a:t>
            </a:r>
          </a:p>
          <a:p>
            <a:r>
              <a:rPr lang="fi-FI" sz="1600" dirty="0"/>
              <a:t>Rytmi ja mitta useimmiten vapaat.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EBBA791-A0C0-4A2A-9194-0B2809EC2FCF}"/>
              </a:ext>
            </a:extLst>
          </p:cNvPr>
          <p:cNvSpPr txBox="1"/>
          <p:nvPr/>
        </p:nvSpPr>
        <p:spPr>
          <a:xfrm>
            <a:off x="7407479" y="3280095"/>
            <a:ext cx="2726422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dirty="0"/>
              <a:t>Laulujen lyriikat</a:t>
            </a:r>
          </a:p>
          <a:p>
            <a:r>
              <a:rPr lang="fi-FI" sz="1600" dirty="0"/>
              <a:t>Esimerkiksi rocklyriikat.</a:t>
            </a:r>
          </a:p>
        </p:txBody>
      </p:sp>
    </p:spTree>
    <p:extLst>
      <p:ext uri="{BB962C8B-B14F-4D97-AF65-F5344CB8AC3E}">
        <p14:creationId xmlns:p14="http://schemas.microsoft.com/office/powerpoint/2010/main" val="308381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241</TotalTime>
  <Words>357</Words>
  <Application>Microsoft Office PowerPoint</Application>
  <PresentationFormat>Laajakuva</PresentationFormat>
  <Paragraphs>74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Pinta</vt:lpstr>
      <vt:lpstr>Johdatus lyriikkaan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Lyriikka eli runous</vt:lpstr>
      <vt:lpstr>Runouden lajeja</vt:lpstr>
      <vt:lpstr>Kirjoitustehtävä: runoselfie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Johdatus lyriikkaan</dc:title>
  <dc:creator>Saara</dc:creator>
  <cp:lastModifiedBy>Saara</cp:lastModifiedBy>
  <cp:revision>12</cp:revision>
  <dcterms:created xsi:type="dcterms:W3CDTF">2017-11-14T16:18:39Z</dcterms:created>
  <dcterms:modified xsi:type="dcterms:W3CDTF">2017-11-14T20:19:45Z</dcterms:modified>
</cp:coreProperties>
</file>