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57" r:id="rId7"/>
    <p:sldId id="258" r:id="rId8"/>
    <p:sldId id="259" r:id="rId9"/>
    <p:sldId id="267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Normaali tyyli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Ei tyyliä, ei ruudukko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eematyyli 1 - Korostu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eematyyli 1 - Korostu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Ei tyyliä, taulukon ruudukko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uutiset/3-10021433" TargetMode="Externa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uutiset/osasto/uutisluokka/pikakurssi_tahtitoimittajaksi_-_ohjeet_sarjakuvana/7632675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09BDF72-6406-40D2-B1F9-7993904362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Uutinen ja sanaluokat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FF411FF-1591-4E90-A328-8805F72226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15045" y="5920473"/>
            <a:ext cx="8045373" cy="74227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Saara </a:t>
            </a:r>
            <a:r>
              <a:rPr lang="fi-FI" dirty="0" err="1"/>
              <a:t>knuutila</a:t>
            </a:r>
            <a:r>
              <a:rPr lang="fi-FI" dirty="0"/>
              <a:t> </a:t>
            </a:r>
          </a:p>
          <a:p>
            <a:r>
              <a:rPr lang="fi-FI" dirty="0"/>
              <a:t>16.1.2018</a:t>
            </a:r>
          </a:p>
        </p:txBody>
      </p:sp>
    </p:spTree>
    <p:extLst>
      <p:ext uri="{BB962C8B-B14F-4D97-AF65-F5344CB8AC3E}">
        <p14:creationId xmlns:p14="http://schemas.microsoft.com/office/powerpoint/2010/main" val="107969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D7D31F79-389C-4C08-A327-E8EF2D6D59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36294" y="4135869"/>
            <a:ext cx="7855706" cy="1853869"/>
          </a:xfrm>
        </p:spPr>
        <p:txBody>
          <a:bodyPr>
            <a:noAutofit/>
          </a:bodyPr>
          <a:lstStyle/>
          <a:p>
            <a:r>
              <a:rPr lang="fi-FI" sz="4000" dirty="0">
                <a:latin typeface="+mn-lt"/>
              </a:rPr>
              <a:t>Lue uutinen ja vastaa uutiskysymyksiin vihkoosi:</a:t>
            </a:r>
            <a:br>
              <a:rPr lang="fi-FI" sz="4000" dirty="0">
                <a:latin typeface="+mn-lt"/>
              </a:rPr>
            </a:br>
            <a:br>
              <a:rPr lang="fi-FI" sz="4000" dirty="0">
                <a:latin typeface="+mn-lt"/>
              </a:rPr>
            </a:br>
            <a:r>
              <a:rPr lang="fi-FI" sz="4000" dirty="0">
                <a:latin typeface="+mn-lt"/>
              </a:rPr>
              <a:t>1. Mitä?</a:t>
            </a:r>
            <a:br>
              <a:rPr lang="fi-FI" sz="4000" dirty="0">
                <a:latin typeface="+mn-lt"/>
              </a:rPr>
            </a:br>
            <a:r>
              <a:rPr lang="fi-FI" sz="4000" dirty="0">
                <a:latin typeface="+mn-lt"/>
              </a:rPr>
              <a:t>2. Missä?</a:t>
            </a:r>
            <a:br>
              <a:rPr lang="fi-FI" sz="4000" dirty="0">
                <a:latin typeface="+mn-lt"/>
              </a:rPr>
            </a:br>
            <a:r>
              <a:rPr lang="fi-FI" sz="4000" dirty="0">
                <a:latin typeface="+mn-lt"/>
              </a:rPr>
              <a:t>3. Milloin?</a:t>
            </a:r>
            <a:br>
              <a:rPr lang="fi-FI" sz="4000" dirty="0">
                <a:latin typeface="+mn-lt"/>
              </a:rPr>
            </a:br>
            <a:r>
              <a:rPr lang="fi-FI" sz="4000" dirty="0">
                <a:latin typeface="+mn-lt"/>
              </a:rPr>
              <a:t>4. Miksi?</a:t>
            </a:r>
            <a:br>
              <a:rPr lang="fi-FI" sz="2800" dirty="0"/>
            </a:br>
            <a:r>
              <a:rPr lang="fi-FI" sz="2800" dirty="0"/>
              <a:t> </a:t>
            </a:r>
          </a:p>
        </p:txBody>
      </p:sp>
      <p:sp>
        <p:nvSpPr>
          <p:cNvPr id="2" name="Tekstiruutu 1">
            <a:extLst>
              <a:ext uri="{FF2B5EF4-FFF2-40B4-BE49-F238E27FC236}">
                <a16:creationId xmlns:a16="http://schemas.microsoft.com/office/drawing/2014/main" id="{3D029E7A-1315-4D43-95CC-0D043412AEAB}"/>
              </a:ext>
            </a:extLst>
          </p:cNvPr>
          <p:cNvSpPr txBox="1"/>
          <p:nvPr/>
        </p:nvSpPr>
        <p:spPr>
          <a:xfrm>
            <a:off x="8682606" y="6157519"/>
            <a:ext cx="3120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2"/>
              </a:rPr>
              <a:t>https://yle.fi/uutiset/3-10021433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52543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3BBB734-0334-41CC-9B5B-4BE3BD331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pronominit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562E0C3-90A4-4A53-A5A2-F357D10C5B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22603"/>
            <a:ext cx="10178322" cy="5163423"/>
          </a:xfrm>
        </p:spPr>
        <p:txBody>
          <a:bodyPr>
            <a:normAutofit fontScale="92500"/>
          </a:bodyPr>
          <a:lstStyle/>
          <a:p>
            <a:r>
              <a:rPr lang="fi-FI" sz="3600" dirty="0">
                <a:solidFill>
                  <a:schemeClr val="tx1"/>
                </a:solidFill>
              </a:rPr>
              <a:t>Taipuvat sijamuodoissa, kuten muutkin nominit.</a:t>
            </a:r>
          </a:p>
          <a:p>
            <a:r>
              <a:rPr lang="fi-FI" sz="3600" dirty="0">
                <a:solidFill>
                  <a:schemeClr val="tx1"/>
                </a:solidFill>
              </a:rPr>
              <a:t>Ovat usein toisten sanojen sijaisia.</a:t>
            </a:r>
          </a:p>
          <a:p>
            <a:r>
              <a:rPr lang="fi-FI" sz="3600" dirty="0">
                <a:solidFill>
                  <a:schemeClr val="tx1"/>
                </a:solidFill>
              </a:rPr>
              <a:t>Käytetään usein tekstissä toiston välttämiseksi.</a:t>
            </a:r>
          </a:p>
          <a:p>
            <a:r>
              <a:rPr lang="fi-FI" sz="3600" dirty="0">
                <a:solidFill>
                  <a:schemeClr val="tx1"/>
                </a:solidFill>
              </a:rPr>
              <a:t>Niiden tarkka merkitys selviää vasta tekstiyhteydestä. </a:t>
            </a:r>
          </a:p>
          <a:p>
            <a:pPr marL="0" indent="0">
              <a:buNone/>
            </a:pPr>
            <a:endParaRPr lang="fi-FI" sz="36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3200" dirty="0">
                <a:solidFill>
                  <a:schemeClr val="tx1"/>
                </a:solidFill>
              </a:rPr>
              <a:t>Syksyllä siilit hakeutuvat esimerkiksi lehtikasoihin, jotta </a:t>
            </a:r>
            <a:r>
              <a:rPr lang="fi-FI" sz="3200" dirty="0">
                <a:solidFill>
                  <a:schemeClr val="accent1"/>
                </a:solidFill>
              </a:rPr>
              <a:t>ne</a:t>
            </a:r>
            <a:r>
              <a:rPr lang="fi-FI" sz="3200" dirty="0">
                <a:solidFill>
                  <a:schemeClr val="tx1"/>
                </a:solidFill>
              </a:rPr>
              <a:t> selviäisivät talven yli. </a:t>
            </a:r>
            <a:r>
              <a:rPr lang="fi-FI" sz="3200" dirty="0">
                <a:solidFill>
                  <a:schemeClr val="accent1"/>
                </a:solidFill>
              </a:rPr>
              <a:t>Jotkut</a:t>
            </a:r>
            <a:r>
              <a:rPr lang="fi-FI" sz="3200" dirty="0">
                <a:solidFill>
                  <a:schemeClr val="tx1"/>
                </a:solidFill>
              </a:rPr>
              <a:t> eläinten ystävät saattavat rakentaa </a:t>
            </a:r>
            <a:r>
              <a:rPr lang="fi-FI" sz="3200" dirty="0">
                <a:solidFill>
                  <a:schemeClr val="accent1"/>
                </a:solidFill>
              </a:rPr>
              <a:t>niille</a:t>
            </a:r>
            <a:r>
              <a:rPr lang="fi-FI" sz="3200" dirty="0">
                <a:solidFill>
                  <a:schemeClr val="tx1"/>
                </a:solidFill>
              </a:rPr>
              <a:t> myös erillisen talvehtimislaatikon.</a:t>
            </a:r>
          </a:p>
          <a:p>
            <a:pPr marL="0" indent="0">
              <a:buNone/>
            </a:pPr>
            <a:endParaRPr lang="fi-FI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4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i 1">
            <a:extLst>
              <a:ext uri="{FF2B5EF4-FFF2-40B4-BE49-F238E27FC236}">
                <a16:creationId xmlns:a16="http://schemas.microsoft.com/office/drawing/2014/main" id="{AB87D052-D7A5-4808-973A-57961FEA6D49}"/>
              </a:ext>
            </a:extLst>
          </p:cNvPr>
          <p:cNvSpPr/>
          <p:nvPr/>
        </p:nvSpPr>
        <p:spPr>
          <a:xfrm>
            <a:off x="1442906" y="570451"/>
            <a:ext cx="4043494" cy="14764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F3A5B678-FB41-42A4-88C8-595E9005015D}"/>
              </a:ext>
            </a:extLst>
          </p:cNvPr>
          <p:cNvSpPr txBox="1"/>
          <p:nvPr/>
        </p:nvSpPr>
        <p:spPr>
          <a:xfrm>
            <a:off x="1883328" y="939567"/>
            <a:ext cx="31626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PERSOONAPRONOMINIT</a:t>
            </a:r>
          </a:p>
          <a:p>
            <a:r>
              <a:rPr lang="fi-FI" sz="2000" b="1" dirty="0"/>
              <a:t>minä, sinä, hän, me, te, he</a:t>
            </a:r>
          </a:p>
        </p:txBody>
      </p:sp>
      <p:sp>
        <p:nvSpPr>
          <p:cNvPr id="4" name="Ellipsi 3">
            <a:extLst>
              <a:ext uri="{FF2B5EF4-FFF2-40B4-BE49-F238E27FC236}">
                <a16:creationId xmlns:a16="http://schemas.microsoft.com/office/drawing/2014/main" id="{B8BF30B7-A391-4FDD-A188-A5F8B4E583F9}"/>
              </a:ext>
            </a:extLst>
          </p:cNvPr>
          <p:cNvSpPr/>
          <p:nvPr/>
        </p:nvSpPr>
        <p:spPr>
          <a:xfrm>
            <a:off x="1677799" y="2604781"/>
            <a:ext cx="4504888" cy="16568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>
            <a:extLst>
              <a:ext uri="{FF2B5EF4-FFF2-40B4-BE49-F238E27FC236}">
                <a16:creationId xmlns:a16="http://schemas.microsoft.com/office/drawing/2014/main" id="{9C1D5138-44DB-416D-BA7A-C2836C3F6ADC}"/>
              </a:ext>
            </a:extLst>
          </p:cNvPr>
          <p:cNvSpPr/>
          <p:nvPr/>
        </p:nvSpPr>
        <p:spPr>
          <a:xfrm>
            <a:off x="1107347" y="4781724"/>
            <a:ext cx="3938632" cy="167779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Ellipsi 5">
            <a:extLst>
              <a:ext uri="{FF2B5EF4-FFF2-40B4-BE49-F238E27FC236}">
                <a16:creationId xmlns:a16="http://schemas.microsoft.com/office/drawing/2014/main" id="{4EEFD911-B3EF-42D7-92D4-B833F69614FD}"/>
              </a:ext>
            </a:extLst>
          </p:cNvPr>
          <p:cNvSpPr/>
          <p:nvPr/>
        </p:nvSpPr>
        <p:spPr>
          <a:xfrm>
            <a:off x="5817765" y="369116"/>
            <a:ext cx="4504888" cy="14596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Ellipsi 6">
            <a:extLst>
              <a:ext uri="{FF2B5EF4-FFF2-40B4-BE49-F238E27FC236}">
                <a16:creationId xmlns:a16="http://schemas.microsoft.com/office/drawing/2014/main" id="{6E75F9BA-27F5-4DD1-A675-EAFC15B41CCC}"/>
              </a:ext>
            </a:extLst>
          </p:cNvPr>
          <p:cNvSpPr/>
          <p:nvPr/>
        </p:nvSpPr>
        <p:spPr>
          <a:xfrm>
            <a:off x="7113865" y="2348917"/>
            <a:ext cx="3632432" cy="15100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Ellipsi 7">
            <a:extLst>
              <a:ext uri="{FF2B5EF4-FFF2-40B4-BE49-F238E27FC236}">
                <a16:creationId xmlns:a16="http://schemas.microsoft.com/office/drawing/2014/main" id="{7DFE94B6-8B61-49C3-AAE3-6908DF9F0CA9}"/>
              </a:ext>
            </a:extLst>
          </p:cNvPr>
          <p:cNvSpPr/>
          <p:nvPr/>
        </p:nvSpPr>
        <p:spPr>
          <a:xfrm>
            <a:off x="6350465" y="3980576"/>
            <a:ext cx="4488111" cy="2877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A733F10F-DA7B-42C7-BAE0-849DAE1134DC}"/>
              </a:ext>
            </a:extLst>
          </p:cNvPr>
          <p:cNvSpPr txBox="1"/>
          <p:nvPr/>
        </p:nvSpPr>
        <p:spPr>
          <a:xfrm>
            <a:off x="2105638" y="3045204"/>
            <a:ext cx="38337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DEMONSTRATIIVIPRONOMINIT</a:t>
            </a:r>
          </a:p>
          <a:p>
            <a:r>
              <a:rPr lang="fi-FI" sz="2000" b="1" dirty="0"/>
              <a:t>tämä, tuo, se, nämä, nuo, ne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7DC92C6-B7E4-4B02-92FB-28AA7D8EB026}"/>
              </a:ext>
            </a:extLst>
          </p:cNvPr>
          <p:cNvSpPr txBox="1"/>
          <p:nvPr/>
        </p:nvSpPr>
        <p:spPr>
          <a:xfrm>
            <a:off x="1442907" y="5184395"/>
            <a:ext cx="346465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INTERROGATIIVIPRONOMINIT</a:t>
            </a:r>
          </a:p>
          <a:p>
            <a:r>
              <a:rPr lang="fi-FI" b="1" dirty="0"/>
              <a:t>kuka, mikä, ken, kumpi, kumpainen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C3E21A81-F1A4-4179-A8BB-D0F3C4571AC3}"/>
              </a:ext>
            </a:extLst>
          </p:cNvPr>
          <p:cNvSpPr txBox="1"/>
          <p:nvPr/>
        </p:nvSpPr>
        <p:spPr>
          <a:xfrm>
            <a:off x="6551801" y="696286"/>
            <a:ext cx="31374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RELATIIVIPRONOMINIT</a:t>
            </a:r>
          </a:p>
          <a:p>
            <a:r>
              <a:rPr lang="fi-FI" sz="2000" b="1" dirty="0"/>
              <a:t>joka, mikä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467835DF-21D7-44E1-B728-58D0EC6F4FE5}"/>
              </a:ext>
            </a:extLst>
          </p:cNvPr>
          <p:cNvSpPr txBox="1"/>
          <p:nvPr/>
        </p:nvSpPr>
        <p:spPr>
          <a:xfrm>
            <a:off x="7533314" y="2722039"/>
            <a:ext cx="29613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REFLEKSIIVIPRONOMINI</a:t>
            </a:r>
          </a:p>
          <a:p>
            <a:r>
              <a:rPr lang="fi-FI" sz="2000" b="1" dirty="0"/>
              <a:t>itse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3F4222D2-684E-44EC-90CC-A3FDBE2300AE}"/>
              </a:ext>
            </a:extLst>
          </p:cNvPr>
          <p:cNvSpPr txBox="1"/>
          <p:nvPr/>
        </p:nvSpPr>
        <p:spPr>
          <a:xfrm>
            <a:off x="7004807" y="4520530"/>
            <a:ext cx="374149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dirty="0"/>
              <a:t>INDEFINIITTIPRONOMINIT</a:t>
            </a:r>
          </a:p>
          <a:p>
            <a:r>
              <a:rPr lang="fi-FI" sz="2000" b="1" dirty="0"/>
              <a:t>joku, jokainen, joku, jokin, jompikumpi, kukin, kumpikin, kukaan, mikään, kumpikaan, eräs, kaikki, sama, moni, muu, harva, usea, molemmat</a:t>
            </a:r>
          </a:p>
        </p:txBody>
      </p:sp>
    </p:spTree>
    <p:extLst>
      <p:ext uri="{BB962C8B-B14F-4D97-AF65-F5344CB8AC3E}">
        <p14:creationId xmlns:p14="http://schemas.microsoft.com/office/powerpoint/2010/main" val="240666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A65727-2748-44F8-8F57-A1A4E4F9E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127633"/>
          </a:xfrm>
        </p:spPr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511F1C-10F3-49E1-A4B9-08DF1D6D9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10019"/>
            <a:ext cx="10178322" cy="3842157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fi-FI" sz="3600" dirty="0">
                <a:solidFill>
                  <a:schemeClr val="tx1"/>
                </a:solidFill>
              </a:rPr>
              <a:t>Alleviivaa pronominit uutisesta.</a:t>
            </a:r>
          </a:p>
          <a:p>
            <a:pPr marL="457200" indent="-457200">
              <a:buAutoNum type="arabicPeriod"/>
            </a:pPr>
            <a:r>
              <a:rPr lang="fi-FI" sz="3600" dirty="0">
                <a:solidFill>
                  <a:schemeClr val="tx1"/>
                </a:solidFill>
              </a:rPr>
              <a:t>Mieti sen jälkeen, mihin sanaan pronominit viittaavat tai minkä sanan ne korvaavat.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3131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488B6D-FBB8-430E-8E3E-21FDEEE52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8958" y="382385"/>
            <a:ext cx="10331042" cy="506848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F6CDE31-D5B1-460B-84CE-0A4D36123669}"/>
              </a:ext>
            </a:extLst>
          </p:cNvPr>
          <p:cNvSpPr txBox="1"/>
          <p:nvPr/>
        </p:nvSpPr>
        <p:spPr>
          <a:xfrm>
            <a:off x="1352347" y="1434517"/>
            <a:ext cx="1028318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fi-FI" sz="4000" dirty="0"/>
              <a:t>Seuraatteko uutisia?</a:t>
            </a:r>
          </a:p>
          <a:p>
            <a:pPr marL="457200" indent="-457200">
              <a:buAutoNum type="arabicPeriod"/>
            </a:pPr>
            <a:r>
              <a:rPr lang="fi-FI" sz="4000" dirty="0"/>
              <a:t>Missä uutisiin voi törmätä?</a:t>
            </a:r>
          </a:p>
          <a:p>
            <a:pPr marL="457200" indent="-457200">
              <a:buAutoNum type="arabicPeriod"/>
            </a:pPr>
            <a:r>
              <a:rPr lang="fi-FI" sz="4000" dirty="0"/>
              <a:t>Miksi uutisten seuraaminen on tärkeää?</a:t>
            </a:r>
          </a:p>
          <a:p>
            <a:pPr marL="457200" indent="-457200">
              <a:buAutoNum type="arabicPeriod"/>
            </a:pPr>
            <a:r>
              <a:rPr lang="fi-FI" sz="4000" dirty="0"/>
              <a:t>Osaatteko mainita jonkin asian tai ilmiön, joka on ajankohtainen ja josta on uutisoitu?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82A0775-EF65-400B-810B-DC480898C924}"/>
              </a:ext>
            </a:extLst>
          </p:cNvPr>
          <p:cNvSpPr txBox="1"/>
          <p:nvPr/>
        </p:nvSpPr>
        <p:spPr>
          <a:xfrm>
            <a:off x="1661020" y="5813571"/>
            <a:ext cx="9060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2"/>
              </a:rPr>
              <a:t>https://yle.fi/uutiset/osasto/uutisluokka/pikakurssi_tahtitoimittajaksi_-_ohjeet_sarjakuvana/7632675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9658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FDCF7-9FA8-46A8-87C3-D179FBCBB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/>
          <a:lstStyle/>
          <a:p>
            <a:pPr algn="ctr"/>
            <a:r>
              <a:rPr lang="fi-FI" dirty="0"/>
              <a:t>Uutisen osat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90732A88-6F73-419F-8844-69CDC61ED25D}"/>
              </a:ext>
            </a:extLst>
          </p:cNvPr>
          <p:cNvSpPr/>
          <p:nvPr/>
        </p:nvSpPr>
        <p:spPr>
          <a:xfrm>
            <a:off x="889232" y="1257795"/>
            <a:ext cx="2726423" cy="14848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9DCAC4BB-F9F4-4D11-943B-036A68AA8E58}"/>
              </a:ext>
            </a:extLst>
          </p:cNvPr>
          <p:cNvSpPr/>
          <p:nvPr/>
        </p:nvSpPr>
        <p:spPr>
          <a:xfrm>
            <a:off x="1026207" y="3003651"/>
            <a:ext cx="2726423" cy="22194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8" name="Suorakulmio 7">
            <a:extLst>
              <a:ext uri="{FF2B5EF4-FFF2-40B4-BE49-F238E27FC236}">
                <a16:creationId xmlns:a16="http://schemas.microsoft.com/office/drawing/2014/main" id="{6C15CCEA-D8F6-4ADD-B564-3D01C5745835}"/>
              </a:ext>
            </a:extLst>
          </p:cNvPr>
          <p:cNvSpPr/>
          <p:nvPr/>
        </p:nvSpPr>
        <p:spPr>
          <a:xfrm>
            <a:off x="3953348" y="3790994"/>
            <a:ext cx="2726423" cy="14921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F1405997-F06C-4973-BBB2-9E838778160C}"/>
              </a:ext>
            </a:extLst>
          </p:cNvPr>
          <p:cNvSpPr/>
          <p:nvPr/>
        </p:nvSpPr>
        <p:spPr>
          <a:xfrm>
            <a:off x="2109830" y="5368993"/>
            <a:ext cx="2726423" cy="14842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8A7EEA35-EBFF-4C81-A04A-389737D17E74}"/>
              </a:ext>
            </a:extLst>
          </p:cNvPr>
          <p:cNvSpPr txBox="1"/>
          <p:nvPr/>
        </p:nvSpPr>
        <p:spPr>
          <a:xfrm>
            <a:off x="1031846" y="1409350"/>
            <a:ext cx="24411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OTSIKKO</a:t>
            </a:r>
            <a:r>
              <a:rPr lang="fi-FI" dirty="0"/>
              <a:t> paljastaa, mistä on kyse, herättää lukijan mielenkiinnon. 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465D0294-7D41-4618-96F9-2A7F400F925E}"/>
              </a:ext>
            </a:extLst>
          </p:cNvPr>
          <p:cNvSpPr txBox="1"/>
          <p:nvPr/>
        </p:nvSpPr>
        <p:spPr>
          <a:xfrm>
            <a:off x="1200142" y="3344838"/>
            <a:ext cx="24902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JUTUN ALKU </a:t>
            </a:r>
            <a:r>
              <a:rPr lang="fi-FI" dirty="0"/>
              <a:t>kertoo uutisen tärkeimmän asian eli vastaa kysymyksiin </a:t>
            </a:r>
            <a:r>
              <a:rPr lang="fi-FI" b="1" dirty="0"/>
              <a:t>mitä</a:t>
            </a:r>
            <a:r>
              <a:rPr lang="fi-FI" dirty="0"/>
              <a:t>, </a:t>
            </a:r>
            <a:r>
              <a:rPr lang="fi-FI" b="1" dirty="0"/>
              <a:t>missä</a:t>
            </a:r>
            <a:r>
              <a:rPr lang="fi-FI" dirty="0"/>
              <a:t> ja </a:t>
            </a:r>
            <a:r>
              <a:rPr lang="fi-FI" b="1" dirty="0"/>
              <a:t>milloin.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411971D8-8F98-4F2B-BFBC-627B85594AE5}"/>
              </a:ext>
            </a:extLst>
          </p:cNvPr>
          <p:cNvSpPr txBox="1"/>
          <p:nvPr/>
        </p:nvSpPr>
        <p:spPr>
          <a:xfrm>
            <a:off x="4079185" y="3840517"/>
            <a:ext cx="24747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LEIPÄTEKSTI</a:t>
            </a:r>
            <a:r>
              <a:rPr lang="fi-FI" dirty="0"/>
              <a:t> valottaa tapahtumien kulkua ja antaa lisätietoja.</a:t>
            </a:r>
            <a:endParaRPr lang="fi-FI" b="1" dirty="0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FD91D0E1-7B93-420E-9C1A-E61D6E9F4AC3}"/>
              </a:ext>
            </a:extLst>
          </p:cNvPr>
          <p:cNvSpPr txBox="1"/>
          <p:nvPr/>
        </p:nvSpPr>
        <p:spPr>
          <a:xfrm>
            <a:off x="2294388" y="5564279"/>
            <a:ext cx="23573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LOPPU </a:t>
            </a:r>
            <a:r>
              <a:rPr lang="fi-FI" dirty="0"/>
              <a:t>kertoo, mitä tapahtumasta seurasi sekä selvittää taustoja ja lisätietoja.</a:t>
            </a:r>
            <a:endParaRPr lang="fi-FI" b="1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C904DDDB-AA13-4211-A77D-DB51CD051D46}"/>
              </a:ext>
            </a:extLst>
          </p:cNvPr>
          <p:cNvSpPr txBox="1"/>
          <p:nvPr/>
        </p:nvSpPr>
        <p:spPr>
          <a:xfrm>
            <a:off x="7205752" y="2742647"/>
            <a:ext cx="45447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4800" dirty="0">
                <a:latin typeface="+mj-lt"/>
              </a:rPr>
              <a:t>LÖYDÄTKÖ NÄMÄ UUTISESTA?</a:t>
            </a:r>
          </a:p>
        </p:txBody>
      </p:sp>
      <p:sp>
        <p:nvSpPr>
          <p:cNvPr id="16" name="Suorakulmio 15">
            <a:extLst>
              <a:ext uri="{FF2B5EF4-FFF2-40B4-BE49-F238E27FC236}">
                <a16:creationId xmlns:a16="http://schemas.microsoft.com/office/drawing/2014/main" id="{B5A7C177-D1E4-4918-A0DB-864E9D9A0743}"/>
              </a:ext>
            </a:extLst>
          </p:cNvPr>
          <p:cNvSpPr/>
          <p:nvPr/>
        </p:nvSpPr>
        <p:spPr>
          <a:xfrm>
            <a:off x="3827787" y="1257795"/>
            <a:ext cx="2942129" cy="24368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0AFAC01D-00D3-489D-9AA1-BDE0778833D9}"/>
              </a:ext>
            </a:extLst>
          </p:cNvPr>
          <p:cNvSpPr txBox="1"/>
          <p:nvPr/>
        </p:nvSpPr>
        <p:spPr>
          <a:xfrm>
            <a:off x="3978101" y="1431542"/>
            <a:ext cx="245144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b="1" dirty="0"/>
              <a:t>INGRESSI </a:t>
            </a:r>
            <a:r>
              <a:rPr lang="fi-FI" dirty="0"/>
              <a:t>eli alkukappale tai johdanto, joka kertoo uutisen pääajatuksen heti otsikon jälkeen. Erotetaan muusta tekstistä esim. isommalla fontilla.</a:t>
            </a:r>
            <a:endParaRPr lang="fi-FI" b="1" dirty="0"/>
          </a:p>
        </p:txBody>
      </p:sp>
    </p:spTree>
    <p:extLst>
      <p:ext uri="{BB962C8B-B14F-4D97-AF65-F5344CB8AC3E}">
        <p14:creationId xmlns:p14="http://schemas.microsoft.com/office/powerpoint/2010/main" val="1078170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E83426-1721-4BB2-B788-9B7F07D19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043743"/>
          </a:xfrm>
        </p:spPr>
        <p:txBody>
          <a:bodyPr/>
          <a:lstStyle/>
          <a:p>
            <a:r>
              <a:rPr lang="fi-FI" dirty="0"/>
              <a:t>VERBIT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F7445F-43FA-4D2B-8D34-7C01D9C0A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736" y="1132514"/>
            <a:ext cx="7709482" cy="52766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fi-FI" sz="2800" dirty="0">
                <a:solidFill>
                  <a:schemeClr val="tx1"/>
                </a:solidFill>
              </a:rPr>
              <a:t>Ilmaisevat tekemistä, olemista tai tapahtumista.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800" dirty="0">
                <a:solidFill>
                  <a:schemeClr val="tx1"/>
                </a:solidFill>
              </a:rPr>
              <a:t>Taipuvat persoonan, aikamuodon ja tavan mukaan.</a:t>
            </a:r>
          </a:p>
          <a:p>
            <a:pPr>
              <a:buFont typeface="Wingdings" panose="05000000000000000000" pitchFamily="2" charset="2"/>
              <a:buChar char="v"/>
            </a:pPr>
            <a:endParaRPr lang="fi-FI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  <a:latin typeface="+mj-lt"/>
              </a:rPr>
              <a:t>PERSOONAMUODOT:</a:t>
            </a:r>
          </a:p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</a:rPr>
              <a:t>1. persoona = minä, me</a:t>
            </a:r>
          </a:p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</a:rPr>
              <a:t>2. persoona = sinä, te</a:t>
            </a:r>
          </a:p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</a:rPr>
              <a:t>3. persoona = hän, se, he, ne</a:t>
            </a:r>
          </a:p>
          <a:p>
            <a:pPr marL="0" indent="0">
              <a:buNone/>
            </a:pPr>
            <a:endParaRPr lang="fi-FI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fi-FI" sz="2800" b="1" dirty="0">
                <a:solidFill>
                  <a:schemeClr val="tx1"/>
                </a:solidFill>
              </a:rPr>
              <a:t>Passiivi</a:t>
            </a:r>
            <a:r>
              <a:rPr lang="fi-FI" sz="2800" dirty="0">
                <a:solidFill>
                  <a:schemeClr val="tx1"/>
                </a:solidFill>
              </a:rPr>
              <a:t> = joku, kuka tahansa</a:t>
            </a:r>
          </a:p>
          <a:p>
            <a:pPr marL="0" indent="0">
              <a:buNone/>
            </a:pPr>
            <a:endParaRPr lang="fi-FI" sz="28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" name="Oikea aaltosulje 3">
            <a:extLst>
              <a:ext uri="{FF2B5EF4-FFF2-40B4-BE49-F238E27FC236}">
                <a16:creationId xmlns:a16="http://schemas.microsoft.com/office/drawing/2014/main" id="{5595EA16-FB7C-4927-837D-5C372CBB09C7}"/>
              </a:ext>
            </a:extLst>
          </p:cNvPr>
          <p:cNvSpPr/>
          <p:nvPr/>
        </p:nvSpPr>
        <p:spPr>
          <a:xfrm>
            <a:off x="5788404" y="3397542"/>
            <a:ext cx="662730" cy="1652631"/>
          </a:xfrm>
          <a:prstGeom prst="rightBrac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A0A3BC55-B77D-4D16-B2AC-20A153F74FB9}"/>
              </a:ext>
            </a:extLst>
          </p:cNvPr>
          <p:cNvSpPr txBox="1"/>
          <p:nvPr/>
        </p:nvSpPr>
        <p:spPr>
          <a:xfrm>
            <a:off x="6526635" y="3931469"/>
            <a:ext cx="15435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/>
              <a:t>Aktiivi</a:t>
            </a:r>
          </a:p>
        </p:txBody>
      </p:sp>
    </p:spTree>
    <p:extLst>
      <p:ext uri="{BB962C8B-B14F-4D97-AF65-F5344CB8AC3E}">
        <p14:creationId xmlns:p14="http://schemas.microsoft.com/office/powerpoint/2010/main" val="62591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168ACF-5EB4-4EDC-94BF-B3ED64012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43076"/>
          </a:xfrm>
        </p:spPr>
        <p:txBody>
          <a:bodyPr/>
          <a:lstStyle/>
          <a:p>
            <a:r>
              <a:rPr lang="fi-FI" dirty="0"/>
              <a:t>VERBIEN AIKAMUODOT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19219B-7568-4F72-A576-6E6CBF85C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1010" y="1455491"/>
            <a:ext cx="10178322" cy="4676861"/>
          </a:xfrm>
        </p:spPr>
        <p:txBody>
          <a:bodyPr/>
          <a:lstStyle/>
          <a:p>
            <a:pPr marL="0" indent="0">
              <a:buNone/>
            </a:pPr>
            <a:r>
              <a:rPr lang="fi-FI" sz="2800" b="1" dirty="0">
                <a:solidFill>
                  <a:schemeClr val="tx1"/>
                </a:solidFill>
                <a:latin typeface="+mj-lt"/>
              </a:rPr>
              <a:t>Nykyaika</a:t>
            </a:r>
          </a:p>
          <a:p>
            <a:r>
              <a:rPr lang="fi-FI" b="1" dirty="0">
                <a:solidFill>
                  <a:schemeClr val="tx1"/>
                </a:solidFill>
              </a:rPr>
              <a:t>Preesens</a:t>
            </a:r>
            <a:r>
              <a:rPr lang="fi-FI" dirty="0">
                <a:solidFill>
                  <a:schemeClr val="tx1"/>
                </a:solidFill>
              </a:rPr>
              <a:t> ilmaisee parhaillaan tai tulevaisuudessa tapahtuvaa.</a:t>
            </a: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</a:rPr>
              <a:t>Minä</a:t>
            </a:r>
            <a:r>
              <a:rPr lang="fi-FI" dirty="0">
                <a:solidFill>
                  <a:schemeClr val="accent1"/>
                </a:solidFill>
              </a:rPr>
              <a:t> syön </a:t>
            </a:r>
            <a:r>
              <a:rPr lang="fi-FI" dirty="0">
                <a:solidFill>
                  <a:schemeClr val="tx1"/>
                </a:solidFill>
              </a:rPr>
              <a:t>leipää. 		Vesi</a:t>
            </a:r>
            <a:r>
              <a:rPr lang="fi-FI" dirty="0">
                <a:solidFill>
                  <a:schemeClr val="accent1"/>
                </a:solidFill>
              </a:rPr>
              <a:t> on </a:t>
            </a:r>
            <a:r>
              <a:rPr lang="fi-FI" dirty="0">
                <a:solidFill>
                  <a:schemeClr val="tx1"/>
                </a:solidFill>
              </a:rPr>
              <a:t>kylmää.		</a:t>
            </a:r>
            <a:r>
              <a:rPr lang="fi-FI" dirty="0">
                <a:solidFill>
                  <a:schemeClr val="accent1"/>
                </a:solidFill>
              </a:rPr>
              <a:t>Tulen</a:t>
            </a:r>
            <a:r>
              <a:rPr lang="fi-FI" dirty="0">
                <a:solidFill>
                  <a:schemeClr val="tx1"/>
                </a:solidFill>
              </a:rPr>
              <a:t> huomenna takaisin.</a:t>
            </a:r>
          </a:p>
          <a:p>
            <a:pPr marL="0" indent="0">
              <a:buNone/>
            </a:pPr>
            <a:r>
              <a:rPr lang="fi-FI" sz="2800" dirty="0">
                <a:solidFill>
                  <a:schemeClr val="tx1"/>
                </a:solidFill>
                <a:latin typeface="+mj-lt"/>
              </a:rPr>
              <a:t>Mennyt aika</a:t>
            </a:r>
          </a:p>
          <a:p>
            <a:r>
              <a:rPr lang="fi-FI" b="1" dirty="0">
                <a:solidFill>
                  <a:schemeClr val="tx1"/>
                </a:solidFill>
              </a:rPr>
              <a:t>Imperfekti: mitä tapahtui</a:t>
            </a: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</a:rPr>
              <a:t>Sinä </a:t>
            </a:r>
            <a:r>
              <a:rPr lang="fi-FI" dirty="0">
                <a:solidFill>
                  <a:schemeClr val="accent1"/>
                </a:solidFill>
              </a:rPr>
              <a:t>lähdit</a:t>
            </a:r>
            <a:r>
              <a:rPr lang="fi-FI" dirty="0">
                <a:solidFill>
                  <a:schemeClr val="tx1"/>
                </a:solidFill>
              </a:rPr>
              <a:t> pois.		Talvi </a:t>
            </a:r>
            <a:r>
              <a:rPr lang="fi-FI" dirty="0">
                <a:solidFill>
                  <a:schemeClr val="accent1"/>
                </a:solidFill>
              </a:rPr>
              <a:t>oli</a:t>
            </a:r>
            <a:r>
              <a:rPr lang="fi-FI" dirty="0">
                <a:solidFill>
                  <a:schemeClr val="tx1"/>
                </a:solidFill>
              </a:rPr>
              <a:t> luminen.		</a:t>
            </a:r>
            <a:r>
              <a:rPr lang="fi-FI" dirty="0">
                <a:solidFill>
                  <a:schemeClr val="accent1"/>
                </a:solidFill>
              </a:rPr>
              <a:t>Luin</a:t>
            </a:r>
            <a:r>
              <a:rPr lang="fi-FI" dirty="0">
                <a:solidFill>
                  <a:schemeClr val="tx1"/>
                </a:solidFill>
              </a:rPr>
              <a:t> monta kirjaa.	</a:t>
            </a:r>
          </a:p>
          <a:p>
            <a:r>
              <a:rPr lang="fi-FI" b="1" dirty="0">
                <a:solidFill>
                  <a:schemeClr val="tx1"/>
                </a:solidFill>
              </a:rPr>
              <a:t>Perfekti: mitä on tapahtunut</a:t>
            </a:r>
          </a:p>
          <a:p>
            <a:pPr marL="0" indent="0">
              <a:buNone/>
            </a:pPr>
            <a:r>
              <a:rPr lang="fi-FI" dirty="0">
                <a:solidFill>
                  <a:schemeClr val="accent1"/>
                </a:solidFill>
              </a:rPr>
              <a:t>Olen käynyt </a:t>
            </a:r>
            <a:r>
              <a:rPr lang="fi-FI" dirty="0">
                <a:solidFill>
                  <a:schemeClr val="tx1"/>
                </a:solidFill>
              </a:rPr>
              <a:t>ulkomailla.		Kesä </a:t>
            </a:r>
            <a:r>
              <a:rPr lang="fi-FI" dirty="0">
                <a:solidFill>
                  <a:schemeClr val="accent1"/>
                </a:solidFill>
              </a:rPr>
              <a:t>on ollut </a:t>
            </a:r>
            <a:r>
              <a:rPr lang="fi-FI" dirty="0">
                <a:solidFill>
                  <a:schemeClr val="tx1"/>
                </a:solidFill>
              </a:rPr>
              <a:t>sateinen. 		</a:t>
            </a:r>
          </a:p>
          <a:p>
            <a:r>
              <a:rPr lang="fi-FI" b="1" dirty="0">
                <a:solidFill>
                  <a:schemeClr val="tx1"/>
                </a:solidFill>
              </a:rPr>
              <a:t>Pluskvamperfekti: mitä oli tapahtunut</a:t>
            </a:r>
          </a:p>
          <a:p>
            <a:pPr marL="0" indent="0">
              <a:buNone/>
            </a:pPr>
            <a:r>
              <a:rPr lang="fi-FI" dirty="0">
                <a:solidFill>
                  <a:schemeClr val="tx1"/>
                </a:solidFill>
              </a:rPr>
              <a:t>Hän </a:t>
            </a:r>
            <a:r>
              <a:rPr lang="fi-FI" dirty="0">
                <a:solidFill>
                  <a:schemeClr val="accent1"/>
                </a:solidFill>
              </a:rPr>
              <a:t>oli leiponut </a:t>
            </a:r>
            <a:r>
              <a:rPr lang="fi-FI" dirty="0">
                <a:solidFill>
                  <a:schemeClr val="tx1"/>
                </a:solidFill>
              </a:rPr>
              <a:t>kakkua.		Karhut </a:t>
            </a:r>
            <a:r>
              <a:rPr lang="fi-FI" dirty="0">
                <a:solidFill>
                  <a:schemeClr val="accent1"/>
                </a:solidFill>
              </a:rPr>
              <a:t>olivat menneet </a:t>
            </a:r>
            <a:r>
              <a:rPr lang="fi-FI" dirty="0">
                <a:solidFill>
                  <a:schemeClr val="tx1"/>
                </a:solidFill>
              </a:rPr>
              <a:t>talviunille.</a:t>
            </a:r>
          </a:p>
        </p:txBody>
      </p:sp>
    </p:spTree>
    <p:extLst>
      <p:ext uri="{BB962C8B-B14F-4D97-AF65-F5344CB8AC3E}">
        <p14:creationId xmlns:p14="http://schemas.microsoft.com/office/powerpoint/2010/main" val="931582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ulukko 1">
            <a:extLst>
              <a:ext uri="{FF2B5EF4-FFF2-40B4-BE49-F238E27FC236}">
                <a16:creationId xmlns:a16="http://schemas.microsoft.com/office/drawing/2014/main" id="{95C3E3F1-06B0-4CE8-BE07-E3E19A74FB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954814"/>
              </p:ext>
            </p:extLst>
          </p:nvPr>
        </p:nvGraphicFramePr>
        <p:xfrm>
          <a:off x="2552117" y="1491453"/>
          <a:ext cx="7648896" cy="50351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12224">
                  <a:extLst>
                    <a:ext uri="{9D8B030D-6E8A-4147-A177-3AD203B41FA5}">
                      <a16:colId xmlns:a16="http://schemas.microsoft.com/office/drawing/2014/main" val="2326442367"/>
                    </a:ext>
                  </a:extLst>
                </a:gridCol>
                <a:gridCol w="1912224">
                  <a:extLst>
                    <a:ext uri="{9D8B030D-6E8A-4147-A177-3AD203B41FA5}">
                      <a16:colId xmlns:a16="http://schemas.microsoft.com/office/drawing/2014/main" val="2674565178"/>
                    </a:ext>
                  </a:extLst>
                </a:gridCol>
                <a:gridCol w="1912224">
                  <a:extLst>
                    <a:ext uri="{9D8B030D-6E8A-4147-A177-3AD203B41FA5}">
                      <a16:colId xmlns:a16="http://schemas.microsoft.com/office/drawing/2014/main" val="1116966099"/>
                    </a:ext>
                  </a:extLst>
                </a:gridCol>
                <a:gridCol w="1912224">
                  <a:extLst>
                    <a:ext uri="{9D8B030D-6E8A-4147-A177-3AD203B41FA5}">
                      <a16:colId xmlns:a16="http://schemas.microsoft.com/office/drawing/2014/main" val="1652892960"/>
                    </a:ext>
                  </a:extLst>
                </a:gridCol>
              </a:tblGrid>
              <a:tr h="1258796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en ole nauranut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nauroitte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olivat nauraneet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nauretaan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6562564"/>
                  </a:ext>
                </a:extLst>
              </a:tr>
              <a:tr h="1258796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nauroimme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ei naurettu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nauran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olette nauraneet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0093761"/>
                  </a:ext>
                </a:extLst>
              </a:tr>
              <a:tr h="1258796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nauraa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ei ollut naurettu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olin nauranut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naurat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3369855"/>
                  </a:ext>
                </a:extLst>
              </a:tr>
              <a:tr h="1258796"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et nauranut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nauravat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on nauranut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dirty="0"/>
                    </a:p>
                    <a:p>
                      <a:endParaRPr lang="fi-FI" dirty="0"/>
                    </a:p>
                    <a:p>
                      <a:r>
                        <a:rPr lang="fi-FI" dirty="0"/>
                        <a:t>olimme nauraneet</a:t>
                      </a: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0309363"/>
                  </a:ext>
                </a:extLst>
              </a:tr>
            </a:tbl>
          </a:graphicData>
        </a:graphic>
      </p:graphicFrame>
      <p:sp>
        <p:nvSpPr>
          <p:cNvPr id="3" name="Tekstiruutu 2">
            <a:extLst>
              <a:ext uri="{FF2B5EF4-FFF2-40B4-BE49-F238E27FC236}">
                <a16:creationId xmlns:a16="http://schemas.microsoft.com/office/drawing/2014/main" id="{ADE2C8B3-C8DE-42FF-8007-322FBE86FD3A}"/>
              </a:ext>
            </a:extLst>
          </p:cNvPr>
          <p:cNvSpPr txBox="1"/>
          <p:nvPr/>
        </p:nvSpPr>
        <p:spPr>
          <a:xfrm>
            <a:off x="1048624" y="0"/>
            <a:ext cx="98318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dirty="0">
                <a:latin typeface="+mj-lt"/>
              </a:rPr>
              <a:t>VERBIBINGO: PIIRRÄ 4x4-RUUDUKKO VIHKOOSI, JA TÄYTÄ SE VALITSEMILLASI VERBIMUODOILLA.</a:t>
            </a:r>
          </a:p>
        </p:txBody>
      </p:sp>
    </p:spTree>
    <p:extLst>
      <p:ext uri="{BB962C8B-B14F-4D97-AF65-F5344CB8AC3E}">
        <p14:creationId xmlns:p14="http://schemas.microsoft.com/office/powerpoint/2010/main" val="147886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3667FF8E-934F-492A-9EAE-120662091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0959" y="197827"/>
            <a:ext cx="10178322" cy="993409"/>
          </a:xfrm>
        </p:spPr>
        <p:txBody>
          <a:bodyPr/>
          <a:lstStyle/>
          <a:p>
            <a:r>
              <a:rPr lang="fi-FI" dirty="0"/>
              <a:t>Verbibingo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BD3C84B4-204A-4290-A6CA-04643C22AFE8}"/>
              </a:ext>
            </a:extLst>
          </p:cNvPr>
          <p:cNvSpPr txBox="1"/>
          <p:nvPr/>
        </p:nvSpPr>
        <p:spPr>
          <a:xfrm>
            <a:off x="1216401" y="1048624"/>
            <a:ext cx="7877265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monikon 1. persoona, imperfekti,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Passiivi, preesens, myönteinen.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yksikön 2. persoona, perfekti, kielteinen.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yksikön 1. persoona, pluskvamperfekti,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Passiivi, perfekti, kielteinen.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monikon 3. persoona, perfekti,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yksikön 1. persoona, preesens, kielteinen.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yksikön 2. persoona, imperfekti,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monikon 1. persoona, preesens,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Passiivi, imperfekti,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monikon 2. persoona, pluskvamperfekti,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yksikön 1. persoona, preesens,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Passiivi, pluskvamperfekti, myönteinen.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monikon 1. persoona, imperfekti, kielteinen.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Aktiivi, yksikön 3. persoona,  preesens, myönteinen.</a:t>
            </a:r>
          </a:p>
          <a:p>
            <a:endParaRPr lang="fi-FI" sz="2400" dirty="0"/>
          </a:p>
          <a:p>
            <a:endParaRPr lang="fi-FI" sz="2400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3FA26BE-7D25-4647-86FA-2A55089EB232}"/>
              </a:ext>
            </a:extLst>
          </p:cNvPr>
          <p:cNvSpPr txBox="1"/>
          <p:nvPr/>
        </p:nvSpPr>
        <p:spPr>
          <a:xfrm>
            <a:off x="9093666" y="1048624"/>
            <a:ext cx="309833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>
                <a:solidFill>
                  <a:schemeClr val="accent1"/>
                </a:solidFill>
              </a:rPr>
              <a:t>KATSOIMME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KATSOTAAN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ET OLE KATSONUT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OLIN KATSONUT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EI OLE KATSOTTU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OVAT KATSONEET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EN KATSO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KATSOIT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KATSOMME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KATSOTTIIN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OLITTE KATSONEET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KATSON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OLI KATSOTTU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EMME KATSONEET</a:t>
            </a:r>
          </a:p>
          <a:p>
            <a:r>
              <a:rPr lang="fi-FI" sz="2400" dirty="0">
                <a:solidFill>
                  <a:schemeClr val="accent1"/>
                </a:solidFill>
              </a:rPr>
              <a:t>KATSOO</a:t>
            </a:r>
          </a:p>
          <a:p>
            <a:endParaRPr lang="fi-FI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6182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>
            <a:extLst>
              <a:ext uri="{FF2B5EF4-FFF2-40B4-BE49-F238E27FC236}">
                <a16:creationId xmlns:a16="http://schemas.microsoft.com/office/drawing/2014/main" id="{48F43C2B-28F9-443C-9CDC-6180DCD30A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51465"/>
          </a:xfrm>
        </p:spPr>
        <p:txBody>
          <a:bodyPr/>
          <a:lstStyle/>
          <a:p>
            <a:r>
              <a:rPr lang="fi-FI" dirty="0"/>
              <a:t>substantiivit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05F8B49-A7A2-40D7-BF3A-32BF6D61E8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7347" y="1400961"/>
            <a:ext cx="10322653" cy="5217953"/>
          </a:xfrm>
        </p:spPr>
        <p:txBody>
          <a:bodyPr>
            <a:normAutofit/>
          </a:bodyPr>
          <a:lstStyle/>
          <a:p>
            <a:r>
              <a:rPr lang="fi-FI" sz="2800" dirty="0">
                <a:solidFill>
                  <a:schemeClr val="tx1"/>
                </a:solidFill>
              </a:rPr>
              <a:t>Ilmaisevat asioita, ihmisiä, eläimiä tai esineitä. </a:t>
            </a:r>
          </a:p>
          <a:p>
            <a:r>
              <a:rPr lang="fi-FI" sz="2800" dirty="0">
                <a:solidFill>
                  <a:schemeClr val="tx1"/>
                </a:solidFill>
              </a:rPr>
              <a:t>Erisnimet lasketaan myös substantiiveiksi.</a:t>
            </a:r>
          </a:p>
          <a:p>
            <a:r>
              <a:rPr lang="fi-FI" sz="2800" dirty="0">
                <a:solidFill>
                  <a:schemeClr val="tx1"/>
                </a:solidFill>
              </a:rPr>
              <a:t>Kuten muutkin </a:t>
            </a:r>
            <a:r>
              <a:rPr lang="fi-FI" sz="2800" b="1" dirty="0">
                <a:solidFill>
                  <a:schemeClr val="tx1"/>
                </a:solidFill>
              </a:rPr>
              <a:t>nominit</a:t>
            </a:r>
            <a:r>
              <a:rPr lang="fi-FI" sz="2800" dirty="0">
                <a:solidFill>
                  <a:schemeClr val="tx1"/>
                </a:solidFill>
              </a:rPr>
              <a:t>, myös substantiivit taipuvat </a:t>
            </a:r>
            <a:r>
              <a:rPr lang="fi-FI" sz="2800" b="1" dirty="0">
                <a:solidFill>
                  <a:schemeClr val="tx1"/>
                </a:solidFill>
              </a:rPr>
              <a:t>sijamuodoissa</a:t>
            </a:r>
            <a:r>
              <a:rPr lang="fi-FI" sz="2800" dirty="0">
                <a:solidFill>
                  <a:schemeClr val="tx1"/>
                </a:solidFill>
              </a:rPr>
              <a:t>, jotka ilmaisevat muun muassa 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</a:rPr>
              <a:t>Omistajaa: </a:t>
            </a:r>
            <a:r>
              <a:rPr lang="fi-FI" sz="2800" b="1" dirty="0">
                <a:solidFill>
                  <a:schemeClr val="tx1"/>
                </a:solidFill>
              </a:rPr>
              <a:t>Saara</a:t>
            </a:r>
            <a:r>
              <a:rPr lang="fi-FI" sz="2800" b="1" dirty="0">
                <a:solidFill>
                  <a:schemeClr val="accent1"/>
                </a:solidFill>
              </a:rPr>
              <a:t>n</a:t>
            </a:r>
            <a:r>
              <a:rPr lang="fi-FI" sz="2800" dirty="0">
                <a:solidFill>
                  <a:schemeClr val="tx1"/>
                </a:solidFill>
              </a:rPr>
              <a:t>,  </a:t>
            </a:r>
            <a:r>
              <a:rPr lang="fi-FI" sz="2800" b="1" dirty="0">
                <a:solidFill>
                  <a:schemeClr val="tx1"/>
                </a:solidFill>
              </a:rPr>
              <a:t>ihmisi</a:t>
            </a:r>
            <a:r>
              <a:rPr lang="fi-FI" sz="2800" b="1" dirty="0">
                <a:solidFill>
                  <a:schemeClr val="accent1"/>
                </a:solidFill>
              </a:rPr>
              <a:t>llä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</a:rPr>
              <a:t>Aikaa: </a:t>
            </a:r>
            <a:r>
              <a:rPr lang="fi-FI" sz="2800" b="1" dirty="0">
                <a:solidFill>
                  <a:schemeClr val="tx1"/>
                </a:solidFill>
              </a:rPr>
              <a:t>talvipäivä</a:t>
            </a:r>
            <a:r>
              <a:rPr lang="fi-FI" sz="2800" b="1" dirty="0">
                <a:solidFill>
                  <a:schemeClr val="accent1"/>
                </a:solidFill>
              </a:rPr>
              <a:t>nä</a:t>
            </a:r>
          </a:p>
          <a:p>
            <a:pPr>
              <a:buFontTx/>
              <a:buChar char="-"/>
            </a:pPr>
            <a:r>
              <a:rPr lang="fi-FI" sz="2800" dirty="0">
                <a:solidFill>
                  <a:schemeClr val="tx1"/>
                </a:solidFill>
              </a:rPr>
              <a:t>Paikkaa: </a:t>
            </a:r>
            <a:r>
              <a:rPr lang="fi-FI" sz="2800" b="1" dirty="0">
                <a:solidFill>
                  <a:schemeClr val="tx1"/>
                </a:solidFill>
              </a:rPr>
              <a:t>riippukeinu</a:t>
            </a:r>
            <a:r>
              <a:rPr lang="fi-FI" sz="2800" b="1" dirty="0">
                <a:solidFill>
                  <a:schemeClr val="accent1"/>
                </a:solidFill>
              </a:rPr>
              <a:t>ssa</a:t>
            </a:r>
            <a:r>
              <a:rPr lang="fi-FI" sz="2800" b="1" dirty="0">
                <a:solidFill>
                  <a:schemeClr val="tx1"/>
                </a:solidFill>
              </a:rPr>
              <a:t>, laituri</a:t>
            </a:r>
            <a:r>
              <a:rPr lang="fi-FI" sz="2800" b="1" dirty="0">
                <a:solidFill>
                  <a:schemeClr val="accent1"/>
                </a:solidFill>
              </a:rPr>
              <a:t>lla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</a:p>
          <a:p>
            <a:r>
              <a:rPr lang="fi-FI" sz="2800" dirty="0">
                <a:solidFill>
                  <a:schemeClr val="tx1"/>
                </a:solidFill>
              </a:rPr>
              <a:t>Perään voidaan lisätä esimerkiksi omistusliite: </a:t>
            </a:r>
            <a:r>
              <a:rPr lang="fi-FI" sz="2800" b="1" dirty="0">
                <a:solidFill>
                  <a:schemeClr val="tx1"/>
                </a:solidFill>
              </a:rPr>
              <a:t>koira</a:t>
            </a:r>
            <a:r>
              <a:rPr lang="fi-FI" sz="2800" b="1" dirty="0">
                <a:solidFill>
                  <a:schemeClr val="accent1"/>
                </a:solidFill>
              </a:rPr>
              <a:t>ni</a:t>
            </a:r>
            <a:r>
              <a:rPr lang="fi-FI" sz="2800" b="1" dirty="0">
                <a:solidFill>
                  <a:schemeClr val="tx1"/>
                </a:solidFill>
              </a:rPr>
              <a:t>,</a:t>
            </a:r>
            <a:r>
              <a:rPr lang="fi-FI" sz="2800" b="1" dirty="0">
                <a:solidFill>
                  <a:schemeClr val="accent1"/>
                </a:solidFill>
              </a:rPr>
              <a:t> </a:t>
            </a:r>
            <a:r>
              <a:rPr lang="fi-FI" sz="2800" b="1" dirty="0">
                <a:solidFill>
                  <a:schemeClr val="tx1"/>
                </a:solidFill>
              </a:rPr>
              <a:t>talo</a:t>
            </a:r>
            <a:r>
              <a:rPr lang="fi-FI" sz="2800" b="1" dirty="0">
                <a:solidFill>
                  <a:schemeClr val="accent1"/>
                </a:solidFill>
              </a:rPr>
              <a:t>nsa</a:t>
            </a:r>
            <a:endParaRPr lang="fi-FI" sz="2800" b="1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97546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38E727-4A79-4691-8415-5B1AB1659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985021"/>
          </a:xfrm>
        </p:spPr>
        <p:txBody>
          <a:bodyPr/>
          <a:lstStyle/>
          <a:p>
            <a:r>
              <a:rPr lang="fi-FI" dirty="0"/>
              <a:t>Tehtävä: Alleviivaa uutisesta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2947057-7705-4BA6-BDE4-C3FBB0E685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1551963"/>
            <a:ext cx="10178322" cy="4327629"/>
          </a:xfrm>
        </p:spPr>
        <p:txBody>
          <a:bodyPr/>
          <a:lstStyle/>
          <a:p>
            <a:r>
              <a:rPr lang="fi-FI" sz="3200" dirty="0">
                <a:solidFill>
                  <a:schemeClr val="tx2"/>
                </a:solidFill>
              </a:rPr>
              <a:t>Neljä substantiivia, jotka ilmaisevat ammattinimikkeitä.</a:t>
            </a:r>
          </a:p>
          <a:p>
            <a:r>
              <a:rPr lang="fi-FI" sz="3200" dirty="0">
                <a:solidFill>
                  <a:schemeClr val="tx2"/>
                </a:solidFill>
              </a:rPr>
              <a:t>Neljä substantiivia, jotka ilmaisevat paikkojen erisnimiä.</a:t>
            </a:r>
          </a:p>
          <a:p>
            <a:r>
              <a:rPr lang="fi-FI" sz="3200" dirty="0">
                <a:solidFill>
                  <a:schemeClr val="tx2"/>
                </a:solidFill>
              </a:rPr>
              <a:t>Neljä substantiivia, jotka ilmaisevat ihmisten tai eläinten erisnimiä.</a:t>
            </a:r>
          </a:p>
          <a:p>
            <a:r>
              <a:rPr lang="fi-FI" sz="3200" dirty="0">
                <a:solidFill>
                  <a:schemeClr val="tx2"/>
                </a:solidFill>
              </a:rPr>
              <a:t>Neljä substantiivia, jotka ilmaisevat asiaa.</a:t>
            </a:r>
          </a:p>
          <a:p>
            <a:r>
              <a:rPr lang="fi-FI" sz="3200" dirty="0">
                <a:solidFill>
                  <a:schemeClr val="tx2"/>
                </a:solidFill>
              </a:rPr>
              <a:t>Neljä substantiivia, jotka ovat yhdyssanoja.</a:t>
            </a:r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67277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2410</TotalTime>
  <Words>657</Words>
  <Application>Microsoft Office PowerPoint</Application>
  <PresentationFormat>Laajakuva</PresentationFormat>
  <Paragraphs>158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8" baseType="lpstr">
      <vt:lpstr>Arial</vt:lpstr>
      <vt:lpstr>Gill Sans MT</vt:lpstr>
      <vt:lpstr>Impact</vt:lpstr>
      <vt:lpstr>Wingdings</vt:lpstr>
      <vt:lpstr>Badge</vt:lpstr>
      <vt:lpstr>Uutinen ja sanaluokat</vt:lpstr>
      <vt:lpstr>PowerPoint-esitys</vt:lpstr>
      <vt:lpstr>Uutisen osat</vt:lpstr>
      <vt:lpstr>VERBIT</vt:lpstr>
      <vt:lpstr>VERBIEN AIKAMUODOT</vt:lpstr>
      <vt:lpstr>PowerPoint-esitys</vt:lpstr>
      <vt:lpstr>Verbibingo</vt:lpstr>
      <vt:lpstr>substantiivit</vt:lpstr>
      <vt:lpstr>Tehtävä: Alleviivaa uutisesta</vt:lpstr>
      <vt:lpstr>Lue uutinen ja vastaa uutiskysymyksiin vihkoosi:  1. Mitä? 2. Missä? 3. Milloin? 4. Miksi?  </vt:lpstr>
      <vt:lpstr>pronominit</vt:lpstr>
      <vt:lpstr>PowerPoint-esitys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Saara</dc:creator>
  <cp:lastModifiedBy>Saara</cp:lastModifiedBy>
  <cp:revision>33</cp:revision>
  <dcterms:created xsi:type="dcterms:W3CDTF">2018-01-13T15:53:03Z</dcterms:created>
  <dcterms:modified xsi:type="dcterms:W3CDTF">2018-01-17T07:49:31Z</dcterms:modified>
</cp:coreProperties>
</file>