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9" r:id="rId4"/>
    <p:sldId id="276" r:id="rId5"/>
    <p:sldId id="257" r:id="rId6"/>
    <p:sldId id="258" r:id="rId7"/>
    <p:sldId id="260" r:id="rId8"/>
    <p:sldId id="261" r:id="rId9"/>
    <p:sldId id="262" r:id="rId10"/>
    <p:sldId id="264" r:id="rId11"/>
    <p:sldId id="267" r:id="rId12"/>
    <p:sldId id="265" r:id="rId13"/>
    <p:sldId id="266" r:id="rId14"/>
    <p:sldId id="268" r:id="rId15"/>
    <p:sldId id="270" r:id="rId16"/>
    <p:sldId id="269" r:id="rId17"/>
    <p:sldId id="272" r:id="rId18"/>
    <p:sldId id="273" r:id="rId19"/>
    <p:sldId id="274" r:id="rId20"/>
    <p:sldId id="271" r:id="rId2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51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71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76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98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70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48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78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596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23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85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45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C7C8-F627-9843-A457-DBF328566FD6}" type="datetimeFigureOut">
              <a:rPr lang="fi-FI" smtClean="0"/>
              <a:t>14.3.2017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3D215-6CD5-FD46-B161-7312BA2AF8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37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asthaus-gruene-tanne.de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0MKStHFm0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fWtlrFkD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utenberg.spiegel.de/buch/johann-gottfried-herder-gedichte-2016/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539999"/>
          </a:xfrm>
        </p:spPr>
        <p:txBody>
          <a:bodyPr>
            <a:normAutofit/>
          </a:bodyPr>
          <a:lstStyle/>
          <a:p>
            <a:r>
              <a:rPr lang="fi-FI" b="1" dirty="0" smtClean="0"/>
              <a:t>ERLKÖNIG</a:t>
            </a:r>
            <a:br>
              <a:rPr lang="fi-FI" b="1" dirty="0" smtClean="0"/>
            </a:br>
            <a:r>
              <a:rPr lang="fi-FI" dirty="0" err="1" smtClean="0"/>
              <a:t>J.W.v.Goethe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Franz Schubert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921000"/>
          </a:xfrm>
        </p:spPr>
        <p:txBody>
          <a:bodyPr>
            <a:normAutofit/>
          </a:bodyPr>
          <a:lstStyle/>
          <a:p>
            <a:r>
              <a:rPr lang="fi-FI" dirty="0" smtClean="0"/>
              <a:t>2017-</a:t>
            </a:r>
            <a:r>
              <a:rPr lang="fi-FI" smtClean="0"/>
              <a:t>03-14</a:t>
            </a:r>
            <a:endParaRPr lang="fi-FI" dirty="0" smtClean="0"/>
          </a:p>
          <a:p>
            <a:r>
              <a:rPr lang="fi-FI" dirty="0" smtClean="0"/>
              <a:t>Antero Westerlund</a:t>
            </a:r>
          </a:p>
          <a:p>
            <a:r>
              <a:rPr lang="fi-FI" dirty="0" smtClean="0"/>
              <a:t>Jyväskylän Kansalaisopisto</a:t>
            </a:r>
          </a:p>
          <a:p>
            <a:r>
              <a:rPr lang="fi-FI" dirty="0" smtClean="0"/>
              <a:t>SA 6 + </a:t>
            </a:r>
            <a:r>
              <a:rPr lang="fi-FI" dirty="0" err="1" smtClean="0"/>
              <a:t>Diskussion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11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8219" cy="5892800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724400" y="254000"/>
            <a:ext cx="4292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dirty="0" smtClean="0"/>
              <a:t>Bereits im 19. Jahrhundert wurde ein Erlkönig-Denkmal zwischen heutiger Jenaer  Stadtteilen </a:t>
            </a:r>
            <a:r>
              <a:rPr lang="de-DE" sz="4000" dirty="0" err="1" smtClean="0"/>
              <a:t>Kunitz</a:t>
            </a:r>
            <a:r>
              <a:rPr lang="de-DE" sz="4000" dirty="0" smtClean="0"/>
              <a:t> und  </a:t>
            </a:r>
            <a:r>
              <a:rPr lang="de-DE" sz="4000" dirty="0" err="1" smtClean="0"/>
              <a:t>Wenigjena</a:t>
            </a:r>
            <a:r>
              <a:rPr lang="de-DE" sz="4000" dirty="0" smtClean="0"/>
              <a:t> errichtet.</a:t>
            </a:r>
          </a:p>
          <a:p>
            <a:r>
              <a:rPr lang="de-DE" sz="4000" dirty="0" smtClean="0"/>
              <a:t> (</a:t>
            </a:r>
            <a:r>
              <a:rPr lang="de-DE" sz="4000" dirty="0" err="1" smtClean="0"/>
              <a:t>Wikipedia.de</a:t>
            </a:r>
            <a:r>
              <a:rPr lang="fi-FI" sz="4000" dirty="0" smtClean="0"/>
              <a:t>)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5213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30200" y="330201"/>
            <a:ext cx="79756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smtClean="0"/>
              <a:t>Nach einer Legende soll Goethe die Geschichte um den Erlkönig von einem Bauern im Gasthof ”Grüne Tanne” erfahren und in einem Gedicht verarbeitet haben.</a:t>
            </a:r>
          </a:p>
          <a:p>
            <a:r>
              <a:rPr lang="de-DE" sz="3600" dirty="0" smtClean="0"/>
              <a:t> Der Handlungsort der Ballade soll  mit dem Standort des Denkmals identisch sein; die Landschaft mit dem an Flussauen häufig auftretenden Nebel soll im Gedicht wiederzukennen sein.  (</a:t>
            </a:r>
            <a:r>
              <a:rPr lang="de-DE" sz="3600" dirty="0" err="1" smtClean="0"/>
              <a:t>Wikipedia.de</a:t>
            </a:r>
            <a:r>
              <a:rPr lang="de-DE" sz="3600" dirty="0" smtClean="0"/>
              <a:t>) </a:t>
            </a:r>
            <a:endParaRPr lang="de-DE" sz="3600" u="sng" dirty="0"/>
          </a:p>
        </p:txBody>
      </p:sp>
    </p:spTree>
    <p:extLst>
      <p:ext uri="{BB962C8B-B14F-4D97-AF65-F5344CB8AC3E}">
        <p14:creationId xmlns:p14="http://schemas.microsoft.com/office/powerpoint/2010/main" val="3537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79401" y="5105400"/>
            <a:ext cx="7950200" cy="1574800"/>
          </a:xfrm>
        </p:spPr>
        <p:txBody>
          <a:bodyPr>
            <a:normAutofit/>
          </a:bodyPr>
          <a:lstStyle/>
          <a:p>
            <a:r>
              <a:rPr lang="de-DE" sz="1600" b="1" dirty="0" smtClean="0"/>
              <a:t>Geheimrat Goethe</a:t>
            </a:r>
            <a:r>
              <a:rPr lang="de-DE" sz="1600" dirty="0" smtClean="0"/>
              <a:t> erfüllte sich 1817/18 einen lang gehegten Wunsch, indem er sich im Erker der "Grünen Tanne" - "welche mit allen schönsten Aussichten um Jena wetteifert" - einmietete, um dort "die sonnigen Stunden des Tages zuzubringen" - so Goethe schwärmerisch in einem Brief an den Minister </a:t>
            </a:r>
            <a:r>
              <a:rPr lang="de-DE" sz="1600" dirty="0" err="1" smtClean="0"/>
              <a:t>Ch.G</a:t>
            </a:r>
            <a:r>
              <a:rPr lang="de-DE" sz="1600" dirty="0" smtClean="0"/>
              <a:t>. von Voigt.</a:t>
            </a:r>
            <a:br>
              <a:rPr lang="de-DE" sz="1600" dirty="0" smtClean="0"/>
            </a:br>
            <a:r>
              <a:rPr lang="fi-FI" sz="2200" dirty="0" smtClean="0"/>
              <a:t> ( </a:t>
            </a:r>
            <a:r>
              <a:rPr lang="fi-FI" sz="2200" dirty="0" smtClean="0">
                <a:hlinkClick r:id="rId2"/>
              </a:rPr>
              <a:t>http://www.gasthaus-gruene-tanne.de</a:t>
            </a:r>
            <a:r>
              <a:rPr lang="fi-FI" sz="2200" dirty="0" smtClean="0"/>
              <a:t> )</a:t>
            </a:r>
            <a:endParaRPr lang="fi-FI" sz="22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9"/>
            <a:ext cx="9144000" cy="68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520700"/>
            <a:ext cx="78105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77800" y="228601"/>
            <a:ext cx="8788400" cy="597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/>
              <a:t>Thalidomid</a:t>
            </a:r>
            <a:endParaRPr lang="fi-FI" sz="4000" b="1" dirty="0"/>
          </a:p>
          <a:p>
            <a:r>
              <a:rPr lang="de-DE" dirty="0"/>
              <a:t> </a:t>
            </a:r>
            <a:endParaRPr lang="fi-FI" dirty="0"/>
          </a:p>
          <a:p>
            <a:r>
              <a:rPr lang="de-DE" sz="3600" dirty="0"/>
              <a:t>Synthetischer  Arzneistoff, der als Schlaf- und Beruhigungsmittel und auch gegen Schwangerschaftsübelkeit rezeptfrei verkauft wurde </a:t>
            </a:r>
            <a:endParaRPr lang="de-DE" sz="3600" dirty="0" smtClean="0"/>
          </a:p>
          <a:p>
            <a:r>
              <a:rPr lang="de-DE" sz="3600" dirty="0" smtClean="0"/>
              <a:t>und </a:t>
            </a:r>
            <a:r>
              <a:rPr lang="de-DE" sz="3600" dirty="0"/>
              <a:t>Ende der 1950er/Anfang der 1960er- Jahre zu zahlreichen schweren </a:t>
            </a:r>
            <a:r>
              <a:rPr lang="de-DE" sz="3600" dirty="0" smtClean="0"/>
              <a:t>Schädigungen, </a:t>
            </a:r>
            <a:r>
              <a:rPr lang="de-DE" sz="3600" dirty="0"/>
              <a:t>besonders zu angeborenen Fehlbildungen der Arme, Hände, Beine oder </a:t>
            </a:r>
            <a:r>
              <a:rPr lang="de-DE" sz="3600" dirty="0" smtClean="0"/>
              <a:t>Füße an Neugeborenen führte.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5308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81000" y="4572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/>
              <a:t>Die unerklärliche Häufung von Missbildungen  wurde Ende der 1950er-Jahre bemerkt, aber die schädigende Wirkung Thalidomids wurde erst Spätherbst 1961 entdeckt. 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2451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57200" y="508000"/>
            <a:ext cx="84328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/>
              <a:t>In BRD wurden mindestens 5000 schwer geschädigte Kinder geboren, Weltweit mindestens 10 000</a:t>
            </a:r>
            <a:r>
              <a:rPr lang="de-DE" sz="3600" dirty="0" smtClean="0"/>
              <a:t>.</a:t>
            </a:r>
          </a:p>
          <a:p>
            <a:r>
              <a:rPr lang="de-DE" sz="3600" dirty="0" smtClean="0"/>
              <a:t> </a:t>
            </a:r>
            <a:r>
              <a:rPr lang="de-DE" sz="3600" dirty="0"/>
              <a:t>In Staaten, wo Thalidomid </a:t>
            </a:r>
            <a:r>
              <a:rPr lang="de-DE" sz="3600" dirty="0" smtClean="0"/>
              <a:t>nicht rezeptfrei </a:t>
            </a:r>
            <a:r>
              <a:rPr lang="de-DE" sz="3600" dirty="0"/>
              <a:t>war, war der Zahl der Geschädigten weniger, z.B. UK 500, Schweden 50, Finnland 20, Österreich und </a:t>
            </a:r>
            <a:r>
              <a:rPr lang="de-DE" sz="3600" dirty="0" smtClean="0"/>
              <a:t>Schweiz </a:t>
            </a:r>
            <a:r>
              <a:rPr lang="de-DE" sz="3600" dirty="0"/>
              <a:t>etwa 10</a:t>
            </a:r>
            <a:r>
              <a:rPr lang="de-DE" sz="3600" dirty="0" smtClean="0"/>
              <a:t>.</a:t>
            </a:r>
          </a:p>
          <a:p>
            <a:r>
              <a:rPr lang="de-DE" sz="3600" dirty="0" smtClean="0"/>
              <a:t> </a:t>
            </a:r>
            <a:r>
              <a:rPr lang="de-DE" sz="3600" dirty="0"/>
              <a:t>In den </a:t>
            </a:r>
            <a:r>
              <a:rPr lang="de-DE" sz="3600" dirty="0" smtClean="0"/>
              <a:t>USA wurde </a:t>
            </a:r>
            <a:r>
              <a:rPr lang="de-DE" sz="3600" dirty="0"/>
              <a:t>Thalidomid von FDA nicht lizenziert. 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9285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61352" y="304800"/>
            <a:ext cx="3904848" cy="78740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  Marian Anderson</a:t>
            </a:r>
            <a:endParaRPr lang="fi-FI" sz="32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>
          <a:xfrm>
            <a:off x="5257800" y="1092200"/>
            <a:ext cx="3530600" cy="556260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27.2.1897 – 8.4.1993 </a:t>
            </a:r>
          </a:p>
          <a:p>
            <a:r>
              <a:rPr lang="fi-FI" sz="2000" dirty="0" err="1" smtClean="0"/>
              <a:t>war</a:t>
            </a:r>
            <a:r>
              <a:rPr lang="fi-FI" sz="2000" dirty="0" smtClean="0"/>
              <a:t> </a:t>
            </a:r>
            <a:r>
              <a:rPr lang="fi-FI" sz="2000" dirty="0"/>
              <a:t>eine </a:t>
            </a:r>
            <a:r>
              <a:rPr lang="fi-FI" sz="2000" dirty="0" err="1"/>
              <a:t>US-amerikanische</a:t>
            </a:r>
            <a:r>
              <a:rPr lang="fi-FI" sz="2000" dirty="0"/>
              <a:t> </a:t>
            </a:r>
            <a:r>
              <a:rPr lang="fi-FI" sz="2000" dirty="0" err="1" smtClean="0"/>
              <a:t>Opernsängerin</a:t>
            </a:r>
            <a:r>
              <a:rPr lang="fi-FI" sz="2000" dirty="0" smtClean="0"/>
              <a:t> in der </a:t>
            </a:r>
            <a:r>
              <a:rPr lang="fi-FI" sz="2000" dirty="0" err="1" smtClean="0"/>
              <a:t>Stimmlage</a:t>
            </a:r>
            <a:r>
              <a:rPr lang="fi-FI" sz="2000" b="1" dirty="0" smtClean="0"/>
              <a:t> Alt</a:t>
            </a:r>
            <a:r>
              <a:rPr lang="fi-FI" sz="2000" dirty="0" smtClean="0"/>
              <a:t>.</a:t>
            </a:r>
          </a:p>
          <a:p>
            <a:r>
              <a:rPr lang="fi-FI" sz="2000" dirty="0" smtClean="0"/>
              <a:t>Der </a:t>
            </a:r>
            <a:r>
              <a:rPr lang="fi-FI" sz="2000" dirty="0" err="1" smtClean="0"/>
              <a:t>Komponist</a:t>
            </a:r>
            <a:r>
              <a:rPr lang="fi-FI" sz="2000" dirty="0" smtClean="0"/>
              <a:t> Jean </a:t>
            </a:r>
            <a:r>
              <a:rPr lang="fi-FI" sz="2000" b="1" dirty="0" smtClean="0"/>
              <a:t>Sibelius</a:t>
            </a:r>
            <a:r>
              <a:rPr lang="fi-FI" sz="2000" dirty="0" smtClean="0"/>
              <a:t> </a:t>
            </a:r>
            <a:r>
              <a:rPr lang="fi-FI" sz="2000" dirty="0" err="1" smtClean="0"/>
              <a:t>und</a:t>
            </a:r>
            <a:r>
              <a:rPr lang="fi-FI" sz="2000" dirty="0" smtClean="0"/>
              <a:t> der </a:t>
            </a:r>
            <a:r>
              <a:rPr lang="fi-FI" sz="2000" dirty="0" err="1" smtClean="0"/>
              <a:t>Dirigent</a:t>
            </a:r>
            <a:r>
              <a:rPr lang="fi-FI" sz="2000" dirty="0" smtClean="0"/>
              <a:t> </a:t>
            </a:r>
            <a:r>
              <a:rPr lang="fi-FI" sz="2000" dirty="0" err="1" smtClean="0"/>
              <a:t>Arturo</a:t>
            </a:r>
            <a:r>
              <a:rPr lang="fi-FI" sz="2000" dirty="0" smtClean="0"/>
              <a:t> </a:t>
            </a:r>
            <a:r>
              <a:rPr lang="fi-FI" sz="2000" b="1" dirty="0" err="1" smtClean="0"/>
              <a:t>Toscanin</a:t>
            </a:r>
            <a:r>
              <a:rPr lang="fi-FI" sz="2000" dirty="0" err="1" smtClean="0"/>
              <a:t>i</a:t>
            </a:r>
            <a:r>
              <a:rPr lang="fi-FI" sz="2000" dirty="0" smtClean="0"/>
              <a:t>, der </a:t>
            </a:r>
            <a:r>
              <a:rPr lang="fi-FI" sz="2000" dirty="0" err="1" smtClean="0"/>
              <a:t>einige</a:t>
            </a:r>
            <a:r>
              <a:rPr lang="fi-FI" sz="2000" dirty="0" smtClean="0"/>
              <a:t> </a:t>
            </a:r>
            <a:r>
              <a:rPr lang="fi-FI" sz="2000" dirty="0" err="1" smtClean="0"/>
              <a:t>Konzerte</a:t>
            </a:r>
            <a:r>
              <a:rPr lang="fi-FI" sz="2000" dirty="0" smtClean="0"/>
              <a:t> </a:t>
            </a:r>
            <a:r>
              <a:rPr lang="fi-FI" sz="2000" dirty="0" err="1" smtClean="0"/>
              <a:t>für</a:t>
            </a:r>
            <a:r>
              <a:rPr lang="fi-FI" sz="2000" dirty="0" smtClean="0"/>
              <a:t> </a:t>
            </a:r>
            <a:r>
              <a:rPr lang="fi-FI" sz="2000" dirty="0" err="1" smtClean="0"/>
              <a:t>sie</a:t>
            </a:r>
            <a:r>
              <a:rPr lang="fi-FI" sz="2000" dirty="0" smtClean="0"/>
              <a:t> </a:t>
            </a:r>
            <a:r>
              <a:rPr lang="fi-FI" sz="2000" dirty="0" err="1" smtClean="0"/>
              <a:t>dirigierte</a:t>
            </a:r>
            <a:r>
              <a:rPr lang="fi-FI" sz="2000" dirty="0" smtClean="0"/>
              <a:t>, </a:t>
            </a:r>
            <a:r>
              <a:rPr lang="fi-FI" sz="2000" dirty="0" err="1" smtClean="0"/>
              <a:t>priesen</a:t>
            </a:r>
            <a:r>
              <a:rPr lang="fi-FI" sz="2000" dirty="0" smtClean="0"/>
              <a:t> </a:t>
            </a:r>
            <a:r>
              <a:rPr lang="fi-FI" sz="2000" dirty="0" err="1" smtClean="0"/>
              <a:t>ihre</a:t>
            </a:r>
            <a:r>
              <a:rPr lang="fi-FI" sz="2000" dirty="0" smtClean="0"/>
              <a:t> </a:t>
            </a:r>
            <a:r>
              <a:rPr lang="fi-FI" sz="2000" dirty="0" err="1" smtClean="0"/>
              <a:t>Stimme</a:t>
            </a:r>
            <a:r>
              <a:rPr lang="fi-FI" sz="2000" dirty="0" smtClean="0"/>
              <a:t> </a:t>
            </a:r>
            <a:r>
              <a:rPr lang="fi-FI" sz="2000" dirty="0" err="1" smtClean="0"/>
              <a:t>als</a:t>
            </a:r>
            <a:r>
              <a:rPr lang="fi-FI" sz="2000" dirty="0" smtClean="0"/>
              <a:t> </a:t>
            </a:r>
            <a:r>
              <a:rPr lang="fi-FI" sz="2000" b="1" dirty="0" err="1" smtClean="0"/>
              <a:t>Jahrhundertbegabung</a:t>
            </a:r>
            <a:r>
              <a:rPr lang="fi-FI" sz="2400" dirty="0" smtClean="0"/>
              <a:t>.  </a:t>
            </a:r>
            <a:endParaRPr lang="fi-FI" sz="2400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890" t="1134" b="840"/>
          <a:stretch/>
        </p:blipFill>
        <p:spPr>
          <a:xfrm>
            <a:off x="0" y="304800"/>
            <a:ext cx="5061352" cy="5562600"/>
          </a:xfrm>
        </p:spPr>
      </p:pic>
      <p:sp>
        <p:nvSpPr>
          <p:cNvPr id="11" name="Suorakulmio 10"/>
          <p:cNvSpPr/>
          <p:nvPr/>
        </p:nvSpPr>
        <p:spPr>
          <a:xfrm>
            <a:off x="5562600" y="5445036"/>
            <a:ext cx="33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www.youtube.com/watch?v=10MKStHFm04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1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30213996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44779" cy="6858000"/>
          </a:xfrm>
          <a:prstGeom prst="rect">
            <a:avLst/>
          </a:prstGeom>
        </p:spPr>
      </p:pic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5257800" y="273050"/>
            <a:ext cx="3429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idx="1"/>
          </p:nvPr>
        </p:nvSpPr>
        <p:spPr>
          <a:xfrm>
            <a:off x="4789229" y="1376690"/>
            <a:ext cx="5111750" cy="4749473"/>
          </a:xfrm>
        </p:spPr>
        <p:txBody>
          <a:bodyPr/>
          <a:lstStyle/>
          <a:p>
            <a:r>
              <a:rPr lang="fi-FI" dirty="0" err="1" smtClean="0"/>
              <a:t>Geb</a:t>
            </a:r>
            <a:r>
              <a:rPr lang="fi-FI" dirty="0" smtClean="0"/>
              <a:t>. 9.Nov.1959 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half" idx="2"/>
          </p:nvPr>
        </p:nvSpPr>
        <p:spPr>
          <a:xfrm>
            <a:off x="5054600" y="1"/>
            <a:ext cx="4089399" cy="6858000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sz="4000" dirty="0" smtClean="0"/>
              <a:t>Thomas </a:t>
            </a:r>
            <a:r>
              <a:rPr lang="fi-FI" sz="4000" dirty="0" err="1" smtClean="0"/>
              <a:t>Quasthoff</a:t>
            </a:r>
            <a:endParaRPr lang="fi-FI" sz="4000" dirty="0" smtClean="0"/>
          </a:p>
          <a:p>
            <a:endParaRPr lang="fi-FI" sz="2400" dirty="0"/>
          </a:p>
          <a:p>
            <a:endParaRPr lang="fi-FI" sz="2400" dirty="0" smtClean="0"/>
          </a:p>
          <a:p>
            <a:r>
              <a:rPr lang="fi-FI" sz="3200" dirty="0" err="1" smtClean="0"/>
              <a:t>Ein</a:t>
            </a:r>
            <a:r>
              <a:rPr lang="fi-FI" sz="3200" dirty="0" smtClean="0"/>
              <a:t> </a:t>
            </a:r>
            <a:r>
              <a:rPr lang="fi-FI" sz="3200" dirty="0" err="1"/>
              <a:t>w</a:t>
            </a:r>
            <a:r>
              <a:rPr lang="fi-FI" sz="3200" dirty="0" err="1" smtClean="0"/>
              <a:t>eltberühmter</a:t>
            </a:r>
            <a:r>
              <a:rPr lang="fi-FI" sz="3200" dirty="0" smtClean="0"/>
              <a:t> </a:t>
            </a:r>
            <a:r>
              <a:rPr lang="fi-FI" sz="3200" dirty="0" err="1" smtClean="0"/>
              <a:t>Bassbariton</a:t>
            </a:r>
            <a:endParaRPr lang="fi-FI" sz="3200" dirty="0" smtClean="0"/>
          </a:p>
          <a:p>
            <a:r>
              <a:rPr lang="fi-FI" sz="3200" dirty="0" err="1" smtClean="0"/>
              <a:t>Gesangspädagoge</a:t>
            </a:r>
            <a:endParaRPr lang="fi-FI" sz="3200" dirty="0" smtClean="0"/>
          </a:p>
          <a:p>
            <a:r>
              <a:rPr lang="fi-FI" sz="3200" dirty="0" err="1"/>
              <a:t>Professor</a:t>
            </a:r>
            <a:r>
              <a:rPr lang="fi-FI" sz="3200" dirty="0"/>
              <a:t> </a:t>
            </a:r>
            <a:r>
              <a:rPr lang="fi-FI" sz="3200" dirty="0" err="1"/>
              <a:t>für</a:t>
            </a:r>
            <a:r>
              <a:rPr lang="fi-FI" sz="3200" dirty="0"/>
              <a:t> </a:t>
            </a:r>
            <a:r>
              <a:rPr lang="fi-FI" sz="3200" dirty="0" err="1"/>
              <a:t>Gesang</a:t>
            </a:r>
            <a:r>
              <a:rPr lang="fi-FI" sz="3200" dirty="0"/>
              <a:t> an der </a:t>
            </a:r>
            <a:r>
              <a:rPr lang="fi-FI" sz="3200" dirty="0" err="1" smtClean="0"/>
              <a:t>Hochschule</a:t>
            </a:r>
            <a:r>
              <a:rPr lang="fi-FI" sz="3200" dirty="0" smtClean="0"/>
              <a:t> </a:t>
            </a:r>
            <a:r>
              <a:rPr lang="fi-FI" sz="3200" dirty="0" err="1" smtClean="0"/>
              <a:t>für</a:t>
            </a:r>
            <a:r>
              <a:rPr lang="fi-FI" sz="3200" dirty="0" smtClean="0"/>
              <a:t> </a:t>
            </a:r>
            <a:r>
              <a:rPr lang="fi-FI" sz="3200" dirty="0" err="1" smtClean="0"/>
              <a:t>Musik</a:t>
            </a:r>
            <a:r>
              <a:rPr lang="fi-FI" sz="3200" dirty="0" smtClean="0"/>
              <a:t> ”</a:t>
            </a:r>
            <a:r>
              <a:rPr lang="fi-FI" sz="3200" dirty="0" err="1" smtClean="0"/>
              <a:t>Hanns</a:t>
            </a:r>
            <a:r>
              <a:rPr lang="fi-FI" sz="3200" dirty="0" smtClean="0"/>
              <a:t> </a:t>
            </a:r>
            <a:r>
              <a:rPr lang="fi-FI" sz="3200" dirty="0" err="1" smtClean="0"/>
              <a:t>Eisler</a:t>
            </a:r>
            <a:r>
              <a:rPr lang="fi-FI" sz="3200" dirty="0" smtClean="0"/>
              <a:t>” Berlin </a:t>
            </a:r>
          </a:p>
          <a:p>
            <a:endParaRPr lang="fi-FI" sz="2400" dirty="0"/>
          </a:p>
        </p:txBody>
      </p:sp>
      <p:sp>
        <p:nvSpPr>
          <p:cNvPr id="2" name="Suorakulmio 1"/>
          <p:cNvSpPr/>
          <p:nvPr/>
        </p:nvSpPr>
        <p:spPr>
          <a:xfrm>
            <a:off x="5257800" y="6126163"/>
            <a:ext cx="336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hlinkClick r:id="rId3"/>
              </a:rPr>
              <a:t>www.youtube.com/watch?v=#2C8039</a:t>
            </a:r>
            <a:endParaRPr lang="fi-FI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025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735" y="-1016000"/>
            <a:ext cx="11074401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Die </a:t>
            </a:r>
            <a:r>
              <a:rPr lang="fi-FI" dirty="0" err="1" smtClean="0"/>
              <a:t>Herkunft</a:t>
            </a:r>
            <a:r>
              <a:rPr lang="fi-FI" dirty="0" smtClean="0"/>
              <a:t>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mittelalterige </a:t>
            </a:r>
            <a:r>
              <a:rPr lang="de-DE" dirty="0"/>
              <a:t>s</a:t>
            </a:r>
            <a:r>
              <a:rPr lang="de-DE" dirty="0" smtClean="0"/>
              <a:t>kandinavische Ballade über Herr Olof und einer Elfe.</a:t>
            </a:r>
          </a:p>
          <a:p>
            <a:r>
              <a:rPr lang="de-DE" dirty="0" smtClean="0"/>
              <a:t>.(Bekannt in  Dänemark, Schweden und schwedisches Finnland)</a:t>
            </a:r>
          </a:p>
          <a:p>
            <a:r>
              <a:rPr lang="de-DE" dirty="0" smtClean="0"/>
              <a:t>Eine dänische Variante:  </a:t>
            </a:r>
            <a:r>
              <a:rPr lang="de-DE" dirty="0" err="1" smtClean="0"/>
              <a:t>Ellerkongens</a:t>
            </a:r>
            <a:r>
              <a:rPr lang="de-DE" dirty="0" smtClean="0"/>
              <a:t> Dotter</a:t>
            </a:r>
          </a:p>
          <a:p>
            <a:pPr lvl="1"/>
            <a:r>
              <a:rPr lang="de-DE" dirty="0" smtClean="0"/>
              <a:t>Dän. Eller = Elf, Erle</a:t>
            </a:r>
          </a:p>
          <a:p>
            <a:r>
              <a:rPr lang="de-DE" dirty="0" smtClean="0"/>
              <a:t>Übersetzt in das Deutsche von Herder:</a:t>
            </a:r>
          </a:p>
          <a:p>
            <a:pPr lvl="1"/>
            <a:r>
              <a:rPr lang="de-DE" dirty="0" smtClean="0"/>
              <a:t>”</a:t>
            </a:r>
            <a:r>
              <a:rPr lang="de-DE" b="1" dirty="0" err="1" smtClean="0"/>
              <a:t>ERL</a:t>
            </a:r>
            <a:r>
              <a:rPr lang="de-DE" dirty="0" err="1" smtClean="0"/>
              <a:t>könig</a:t>
            </a:r>
            <a:r>
              <a:rPr lang="de-DE" dirty="0" smtClean="0"/>
              <a:t> ” (sollte ”</a:t>
            </a:r>
            <a:r>
              <a:rPr lang="de-DE" b="1" dirty="0" err="1" smtClean="0"/>
              <a:t>ELF</a:t>
            </a:r>
            <a:r>
              <a:rPr lang="de-DE" dirty="0" err="1" smtClean="0"/>
              <a:t>könig</a:t>
            </a:r>
            <a:r>
              <a:rPr lang="de-DE" dirty="0" smtClean="0"/>
              <a:t>” sein)</a:t>
            </a:r>
          </a:p>
          <a:p>
            <a:pPr lvl="1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17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533400" y="381000"/>
            <a:ext cx="7721600" cy="692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Erlkönigs Tochter</a:t>
            </a:r>
          </a:p>
          <a:p>
            <a:r>
              <a:rPr lang="de-DE" sz="2400" b="1" i="1" dirty="0" smtClean="0"/>
              <a:t>Johann Gottfried Herder</a:t>
            </a:r>
          </a:p>
          <a:p>
            <a:r>
              <a:rPr lang="de-DE" sz="2400" b="1" dirty="0" smtClean="0"/>
              <a:t>(1744 - 1803)</a:t>
            </a:r>
          </a:p>
          <a:p>
            <a:endParaRPr lang="de-DE" sz="2400" b="1" dirty="0" smtClean="0"/>
          </a:p>
          <a:p>
            <a:r>
              <a:rPr lang="de-DE" sz="2400" dirty="0" smtClean="0"/>
              <a:t>Herr </a:t>
            </a:r>
            <a:r>
              <a:rPr lang="de-DE" sz="2400" dirty="0" err="1" smtClean="0"/>
              <a:t>Oluf</a:t>
            </a:r>
            <a:r>
              <a:rPr lang="de-DE" sz="2400" dirty="0" smtClean="0"/>
              <a:t> reitet spät und weit,</a:t>
            </a:r>
          </a:p>
          <a:p>
            <a:r>
              <a:rPr lang="de-DE" sz="2400" dirty="0" smtClean="0"/>
              <a:t>Zu bieten auf seine </a:t>
            </a:r>
            <a:r>
              <a:rPr lang="de-DE" sz="2400" dirty="0" err="1" smtClean="0"/>
              <a:t>Hochzeitsleut</a:t>
            </a:r>
            <a:r>
              <a:rPr lang="de-DE" sz="2400" dirty="0" smtClean="0"/>
              <a:t>;</a:t>
            </a:r>
          </a:p>
          <a:p>
            <a:r>
              <a:rPr lang="de-DE" sz="2400" dirty="0" smtClean="0"/>
              <a:t>Da tanzen die Elfen auf grünem Land,</a:t>
            </a:r>
          </a:p>
          <a:p>
            <a:r>
              <a:rPr lang="de-DE" sz="2400" dirty="0" smtClean="0"/>
              <a:t>Erlkönigs Tochter reicht ihm die Hand.</a:t>
            </a:r>
          </a:p>
          <a:p>
            <a:endParaRPr lang="de-DE" sz="2400" dirty="0" smtClean="0"/>
          </a:p>
          <a:p>
            <a:r>
              <a:rPr lang="de-DE" sz="2400" dirty="0" smtClean="0"/>
              <a:t>»Willkommen, Herr </a:t>
            </a:r>
            <a:r>
              <a:rPr lang="de-DE" sz="2400" dirty="0" err="1" smtClean="0"/>
              <a:t>Oluf</a:t>
            </a:r>
            <a:r>
              <a:rPr lang="de-DE" sz="2400" dirty="0" smtClean="0"/>
              <a:t>! Was eilst von hier?</a:t>
            </a:r>
          </a:p>
          <a:p>
            <a:r>
              <a:rPr lang="de-DE" sz="2400" dirty="0" smtClean="0"/>
              <a:t>Tritt her in den Reihen und tanz mit mir.«</a:t>
            </a:r>
          </a:p>
          <a:p>
            <a:r>
              <a:rPr lang="de-DE" sz="2400" dirty="0" smtClean="0"/>
              <a:t>»Ich darf nicht tanzen, nicht tanzen ich mag,</a:t>
            </a:r>
          </a:p>
          <a:p>
            <a:r>
              <a:rPr lang="de-DE" sz="2400" dirty="0" smtClean="0"/>
              <a:t>Frühmorgen ist mein Hochzeitstag.«</a:t>
            </a:r>
          </a:p>
          <a:p>
            <a:r>
              <a:rPr lang="de-DE" sz="2400" b="1" dirty="0" err="1" smtClean="0"/>
              <a:t>u.s.w</a:t>
            </a:r>
            <a:r>
              <a:rPr lang="de-DE" sz="2400" b="1" dirty="0" smtClean="0"/>
              <a:t>.</a:t>
            </a:r>
          </a:p>
          <a:p>
            <a:r>
              <a:rPr lang="de-DE" sz="2400" b="1" dirty="0" smtClean="0"/>
              <a:t>Das Ablehnen kostet Herr </a:t>
            </a:r>
            <a:r>
              <a:rPr lang="de-DE" sz="2400" b="1" dirty="0" err="1" smtClean="0"/>
              <a:t>Oluf</a:t>
            </a:r>
            <a:r>
              <a:rPr lang="de-DE" sz="2400" b="1" dirty="0" smtClean="0"/>
              <a:t> sein Leben. </a:t>
            </a:r>
          </a:p>
          <a:p>
            <a:endParaRPr lang="de-DE" sz="2400" b="1" dirty="0" smtClean="0"/>
          </a:p>
          <a:p>
            <a:endParaRPr lang="de-DE" sz="2400" b="1" dirty="0" smtClean="0"/>
          </a:p>
          <a:p>
            <a:endParaRPr lang="is-IS" b="1" dirty="0" smtClean="0"/>
          </a:p>
          <a:p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533400" y="6114534"/>
            <a:ext cx="5720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mtClean="0">
                <a:hlinkClick r:id="rId2"/>
              </a:rPr>
              <a:t>gutenberg.spiegel.de/  H#2CD58A</a:t>
            </a:r>
            <a:endParaRPr lang="fi-FI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5832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16085" y="468478"/>
            <a:ext cx="8356600" cy="1101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de-DE" sz="4000" dirty="0" smtClean="0"/>
              <a:t>Zum</a:t>
            </a:r>
            <a:r>
              <a:rPr lang="de-DE" sz="4000" b="1" dirty="0" smtClean="0"/>
              <a:t> </a:t>
            </a:r>
            <a:r>
              <a:rPr lang="de-DE" sz="4000" b="1" i="1" dirty="0" smtClean="0"/>
              <a:t>Erlkönig</a:t>
            </a:r>
            <a:r>
              <a:rPr lang="de-DE" sz="4000" b="1" dirty="0" smtClean="0"/>
              <a:t> </a:t>
            </a:r>
            <a:r>
              <a:rPr lang="de-DE" sz="4000" dirty="0" smtClean="0"/>
              <a:t>inspiriert worden sein soll </a:t>
            </a:r>
            <a:r>
              <a:rPr lang="de-DE" sz="4000" b="1" dirty="0" smtClean="0"/>
              <a:t>Goethe</a:t>
            </a:r>
            <a:r>
              <a:rPr lang="de-DE" sz="4000" dirty="0" smtClean="0"/>
              <a:t> während seines Aufenthaltes in</a:t>
            </a:r>
            <a:r>
              <a:rPr lang="de-DE" sz="4000" b="1" dirty="0" smtClean="0"/>
              <a:t> Jena </a:t>
            </a:r>
            <a:r>
              <a:rPr lang="de-DE" sz="4000" dirty="0" smtClean="0"/>
              <a:t>durch eine Nachricht , nach der ein Bauer aus dem nahen Dorf </a:t>
            </a:r>
            <a:r>
              <a:rPr lang="de-DE" sz="4000" b="1" dirty="0" err="1" smtClean="0"/>
              <a:t>Kunitz</a:t>
            </a:r>
            <a:r>
              <a:rPr lang="de-DE" sz="4000" dirty="0" smtClean="0"/>
              <a:t> mit seinem kranken Kind zum Arzt an der Universität ritt.</a:t>
            </a:r>
          </a:p>
          <a:p>
            <a:pPr>
              <a:lnSpc>
                <a:spcPct val="130000"/>
              </a:lnSpc>
            </a:pPr>
            <a:r>
              <a:rPr lang="de-DE" sz="4000" dirty="0" smtClean="0"/>
              <a:t>(</a:t>
            </a:r>
            <a:r>
              <a:rPr lang="de-DE" sz="4000" dirty="0" err="1" smtClean="0"/>
              <a:t>Wikipedia.de</a:t>
            </a:r>
            <a:r>
              <a:rPr lang="de-DE" sz="4000" dirty="0" smtClean="0"/>
              <a:t>)</a:t>
            </a:r>
          </a:p>
          <a:p>
            <a:endParaRPr lang="fi-FI" sz="4000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50"/>
            <a:ext cx="9152467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477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Office-teema</vt:lpstr>
      <vt:lpstr>ERLKÖNIG J.W.v.Goethe Franz Schubert</vt:lpstr>
      <vt:lpstr>  Marian Anderson</vt:lpstr>
      <vt:lpstr>PowerPoint Presentation</vt:lpstr>
      <vt:lpstr>PowerPoint Presentation</vt:lpstr>
      <vt:lpstr>Die Herkunft: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Geheimrat Goethe erfüllte sich 1817/18 einen lang gehegten Wunsch, indem er sich im Erker der "Grünen Tanne" - "welche mit allen schönsten Aussichten um Jena wetteifert" - einmietete, um dort "die sonnigen Stunden des Tages zuzubringen" - so Goethe schwärmerisch in einem Brief an den Minister Ch.G. von Voigt.  ( http://www.gasthaus-gruene-tanne.de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ERLKÖNIG</dc:title>
  <dc:creator>Office 2004 Test Drive User</dc:creator>
  <cp:lastModifiedBy>Cameleon Paino</cp:lastModifiedBy>
  <cp:revision>36</cp:revision>
  <dcterms:created xsi:type="dcterms:W3CDTF">2017-03-12T14:46:47Z</dcterms:created>
  <dcterms:modified xsi:type="dcterms:W3CDTF">2017-03-14T14:23:18Z</dcterms:modified>
</cp:coreProperties>
</file>