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38"/>
  </p:notesMasterIdLst>
  <p:sldIdLst>
    <p:sldId id="277" r:id="rId5"/>
    <p:sldId id="281" r:id="rId6"/>
    <p:sldId id="283" r:id="rId7"/>
    <p:sldId id="288" r:id="rId8"/>
    <p:sldId id="298" r:id="rId9"/>
    <p:sldId id="301" r:id="rId10"/>
    <p:sldId id="289" r:id="rId11"/>
    <p:sldId id="310" r:id="rId12"/>
    <p:sldId id="308" r:id="rId13"/>
    <p:sldId id="290" r:id="rId14"/>
    <p:sldId id="282" r:id="rId15"/>
    <p:sldId id="300" r:id="rId16"/>
    <p:sldId id="311" r:id="rId17"/>
    <p:sldId id="291" r:id="rId18"/>
    <p:sldId id="312" r:id="rId19"/>
    <p:sldId id="292" r:id="rId20"/>
    <p:sldId id="295" r:id="rId21"/>
    <p:sldId id="307" r:id="rId22"/>
    <p:sldId id="305" r:id="rId23"/>
    <p:sldId id="302" r:id="rId24"/>
    <p:sldId id="303" r:id="rId25"/>
    <p:sldId id="304" r:id="rId26"/>
    <p:sldId id="313" r:id="rId27"/>
    <p:sldId id="314" r:id="rId28"/>
    <p:sldId id="296" r:id="rId29"/>
    <p:sldId id="299" r:id="rId30"/>
    <p:sldId id="297" r:id="rId31"/>
    <p:sldId id="279" r:id="rId32"/>
    <p:sldId id="293" r:id="rId33"/>
    <p:sldId id="294" r:id="rId34"/>
    <p:sldId id="284" r:id="rId35"/>
    <p:sldId id="306" r:id="rId36"/>
    <p:sldId id="30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63" autoAdjust="0"/>
  </p:normalViewPr>
  <p:slideViewPr>
    <p:cSldViewPr snapToGrid="0">
      <p:cViewPr varScale="1">
        <p:scale>
          <a:sx n="50" d="100"/>
          <a:sy n="50" d="100"/>
        </p:scale>
        <p:origin x="113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8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1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R=3M/</a:t>
            </a:r>
            <a:r>
              <a:rPr lang="fi-FI" dirty="0" err="1" smtClean="0"/>
              <a:t>M_aurinko</a:t>
            </a:r>
            <a:r>
              <a:rPr lang="fi-FI" dirty="0" smtClean="0"/>
              <a:t> km. Aurinko R =3km, 1000 Aurinkoa R=Maan säde. Maa R=8,7 mm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5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Suiku</a:t>
            </a:r>
            <a:r>
              <a:rPr lang="fi-FI" dirty="0" smtClean="0"/>
              <a:t> </a:t>
            </a:r>
            <a:r>
              <a:rPr lang="fi-FI" dirty="0" err="1" smtClean="0"/>
              <a:t>esim</a:t>
            </a:r>
            <a:r>
              <a:rPr lang="fi-FI" dirty="0" smtClean="0"/>
              <a:t> 300 000 valovuotta, 3 kertaa Linnunradan </a:t>
            </a:r>
            <a:r>
              <a:rPr lang="fi-FI" dirty="0" err="1" smtClean="0"/>
              <a:t>hakaisija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67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"</a:t>
            </a:r>
            <a:r>
              <a:rPr lang="en-US" i="1" dirty="0" smtClean="0"/>
              <a:t>close-up</a:t>
            </a:r>
            <a:r>
              <a:rPr lang="en-US" dirty="0" smtClean="0"/>
              <a:t>" of the jet in the center of the galaxy Perseus A at a distance of 230 million light years was achieved by the VLBI method.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8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Halkaisija 23,6 miljoonaa km. </a:t>
            </a:r>
            <a:r>
              <a:rPr lang="fi-FI" dirty="0" err="1" smtClean="0"/>
              <a:t>M_aurinko</a:t>
            </a:r>
            <a:r>
              <a:rPr lang="fi-FI" dirty="0" smtClean="0"/>
              <a:t>= 2 10^30 kg (333000 x Maan massa)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6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Kiertoaika valolla luokkaa 1-2 kk, säde 1-2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valokk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0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R=3M/</a:t>
            </a:r>
            <a:r>
              <a:rPr lang="fi-FI" dirty="0" err="1" smtClean="0"/>
              <a:t>M_aurinko</a:t>
            </a:r>
            <a:r>
              <a:rPr lang="fi-FI" dirty="0" smtClean="0"/>
              <a:t> km. Aurinko R =3km, 1000 Aurinkoa R=Maan säde. Maa R=8,7 mm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M_A:</a:t>
            </a:r>
            <a:r>
              <a:rPr lang="fi-FI" baseline="0" dirty="0" smtClean="0"/>
              <a:t> t=2 10^67 vuotta, T=6 10^-8 K. M=2 10^5 kg, t= 1s 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96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GPS!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CEE3-4835-4F73-BA0B-02C09C03871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8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  <a:t>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5pc0rSSJhY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https://www.youtube.com/embed/QyDcTbR-kEA" TargetMode="External"/><Relationship Id="rId1" Type="http://schemas.openxmlformats.org/officeDocument/2006/relationships/video" Target="https://www.youtube.com/embed/vm9sAdXwPrE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0orOwQgcC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9to087TYv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E3F80-D945-4490-916D-6384E6895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err="1" smtClean="0"/>
              <a:t>mUSTAt</a:t>
            </a:r>
            <a:r>
              <a:rPr lang="en-US" sz="6000" dirty="0" smtClean="0"/>
              <a:t> </a:t>
            </a:r>
            <a:r>
              <a:rPr lang="en-US" sz="6000" dirty="0" err="1" smtClean="0"/>
              <a:t>AUKot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16351BD-4BE1-47AD-8B65-1472A3BE6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smtClean="0"/>
              <a:t>Jukka </a:t>
            </a:r>
            <a:r>
              <a:rPr lang="en-US" dirty="0" err="1" smtClean="0"/>
              <a:t>Maalampi</a:t>
            </a:r>
            <a:endParaRPr lang="en-US" dirty="0" smtClean="0"/>
          </a:p>
          <a:p>
            <a:pPr algn="ctr"/>
            <a:r>
              <a:rPr lang="en-US" dirty="0" err="1" smtClean="0"/>
              <a:t>Jyväskylän</a:t>
            </a:r>
            <a:r>
              <a:rPr lang="en-US" dirty="0" smtClean="0"/>
              <a:t> </a:t>
            </a:r>
            <a:r>
              <a:rPr lang="en-US" dirty="0" err="1" smtClean="0"/>
              <a:t>yliopisto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Yväskylän</a:t>
            </a:r>
            <a:r>
              <a:rPr lang="en-US" dirty="0" smtClean="0"/>
              <a:t> </a:t>
            </a:r>
            <a:r>
              <a:rPr lang="en-US" dirty="0" err="1" smtClean="0"/>
              <a:t>Lyseo</a:t>
            </a:r>
            <a:r>
              <a:rPr lang="en-US" dirty="0" smtClean="0"/>
              <a:t> 21.1.2020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136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8" y="341991"/>
            <a:ext cx="6694715" cy="502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4686" y="5753100"/>
            <a:ext cx="630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Einstein ei itse uskonut mustiin aukkoihin!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905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Mustan aukon syntyminen</a:t>
            </a:r>
            <a:endParaRPr lang="fi-FI" dirty="0"/>
          </a:p>
        </p:txBody>
      </p:sp>
      <p:pic>
        <p:nvPicPr>
          <p:cNvPr id="3" name="Picture 7" descr="C:\My Documents\astro 112\bennet_images\CH.S3\S316_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1" y="2065867"/>
            <a:ext cx="7906512" cy="461360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71432" y="3264408"/>
            <a:ext cx="271446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 smtClean="0"/>
              <a:t>Suuri tähti romahtaa ja </a:t>
            </a:r>
          </a:p>
          <a:p>
            <a:r>
              <a:rPr lang="fi-FI" sz="2000" dirty="0"/>
              <a:t>t</a:t>
            </a:r>
            <a:r>
              <a:rPr lang="fi-FI" sz="2000" dirty="0" smtClean="0"/>
              <a:t>iivistyy.</a:t>
            </a:r>
          </a:p>
          <a:p>
            <a:endParaRPr lang="fi-FI" sz="2000" dirty="0"/>
          </a:p>
          <a:p>
            <a:r>
              <a:rPr lang="fi-FI" sz="2000" dirty="0" smtClean="0"/>
              <a:t>Avaruus kaareutuu yhä </a:t>
            </a:r>
          </a:p>
          <a:p>
            <a:r>
              <a:rPr lang="fi-FI" sz="2000" dirty="0"/>
              <a:t>e</a:t>
            </a:r>
            <a:r>
              <a:rPr lang="fi-FI" sz="2000" dirty="0" smtClean="0"/>
              <a:t>nemmän ja enemmän.</a:t>
            </a:r>
          </a:p>
          <a:p>
            <a:endParaRPr lang="fi-FI" sz="2000" dirty="0"/>
          </a:p>
          <a:p>
            <a:r>
              <a:rPr lang="fi-FI" sz="2000" dirty="0" smtClean="0"/>
              <a:t>Syntyy musta aukko.</a:t>
            </a:r>
          </a:p>
          <a:p>
            <a:endParaRPr lang="fi-FI" sz="2000" dirty="0"/>
          </a:p>
          <a:p>
            <a:r>
              <a:rPr lang="fi-FI" sz="2000" dirty="0" smtClean="0"/>
              <a:t>(</a:t>
            </a:r>
            <a:r>
              <a:rPr lang="fi-FI" sz="2000" dirty="0" err="1" smtClean="0"/>
              <a:t>Oppenheimer</a:t>
            </a:r>
            <a:r>
              <a:rPr lang="fi-FI" sz="2000" dirty="0" smtClean="0"/>
              <a:t> &amp; </a:t>
            </a:r>
            <a:r>
              <a:rPr lang="fi-FI" sz="2000" dirty="0" err="1" smtClean="0"/>
              <a:t>Snyder</a:t>
            </a:r>
            <a:endParaRPr lang="fi-FI" sz="2000" dirty="0" smtClean="0"/>
          </a:p>
          <a:p>
            <a:r>
              <a:rPr lang="fi-FI" sz="2000" dirty="0" smtClean="0"/>
              <a:t>1939)</a:t>
            </a:r>
            <a:endParaRPr lang="fi-FI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10246" y="2665137"/>
            <a:ext cx="1954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Robert </a:t>
            </a:r>
            <a:r>
              <a:rPr lang="fi-FI" sz="1600" dirty="0" err="1" smtClean="0"/>
              <a:t>Oppenheimer</a:t>
            </a:r>
            <a:endParaRPr lang="fi-FI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37" y="19816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Tähtien elämänkaari</a:t>
            </a:r>
            <a:endParaRPr lang="fi-FI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930" y="2213281"/>
            <a:ext cx="8577072" cy="4334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80582" y="2999001"/>
            <a:ext cx="15270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Valkoinen kääpiö (Aurinko vanhana)</a:t>
            </a:r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Neutronitähti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Musta aukko</a:t>
            </a:r>
            <a:endParaRPr lang="fi-FI" dirty="0"/>
          </a:p>
        </p:txBody>
      </p:sp>
      <p:sp>
        <p:nvSpPr>
          <p:cNvPr id="5" name="TextBox 4"/>
          <p:cNvSpPr txBox="1"/>
          <p:nvPr/>
        </p:nvSpPr>
        <p:spPr>
          <a:xfrm>
            <a:off x="290179" y="4160289"/>
            <a:ext cx="137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Pöly- ja kaasupilvi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19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Räjähtääkö </a:t>
            </a:r>
            <a:r>
              <a:rPr lang="fi-FI" dirty="0" err="1" smtClean="0"/>
              <a:t>betelgeuze</a:t>
            </a:r>
            <a:r>
              <a:rPr lang="fi-FI" dirty="0" smtClean="0"/>
              <a:t> kohta supernovana?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1500" y="2256367"/>
            <a:ext cx="4800600" cy="3649133"/>
          </a:xfrm>
        </p:spPr>
        <p:txBody>
          <a:bodyPr>
            <a:normAutofit fontScale="92500"/>
          </a:bodyPr>
          <a:lstStyle/>
          <a:p>
            <a:r>
              <a:rPr lang="fi-FI" sz="2400" dirty="0" smtClean="0"/>
              <a:t>Punainen jättiläinen Orionin tähtikuviossa.</a:t>
            </a:r>
          </a:p>
          <a:p>
            <a:r>
              <a:rPr lang="fi-FI" sz="2400" dirty="0" smtClean="0"/>
              <a:t>Ennustetaan räjähtävän supernovana 100 000 vuoden kuluessa.</a:t>
            </a:r>
          </a:p>
          <a:p>
            <a:r>
              <a:rPr lang="fi-FI" sz="2400" dirty="0" err="1" smtClean="0"/>
              <a:t>Kirkaampi</a:t>
            </a:r>
            <a:r>
              <a:rPr lang="fi-FI" sz="2400" dirty="0" smtClean="0"/>
              <a:t> kuin täysikuu hetken aikaa. Säteilyteho suurempi kuin kaikkien muiden tähtien yhteensä.</a:t>
            </a:r>
          </a:p>
          <a:p>
            <a:r>
              <a:rPr lang="fi-FI" sz="2400" dirty="0" smtClean="0"/>
              <a:t>Muuttuu mustaksi aukoksi ja tähtien väliseksi pölyksi.</a:t>
            </a:r>
          </a:p>
          <a:p>
            <a:endParaRPr lang="fi-FI" dirty="0"/>
          </a:p>
        </p:txBody>
      </p:sp>
      <p:pic>
        <p:nvPicPr>
          <p:cNvPr id="3074" name="Picture 2" descr="Betelgeuse loc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4" y="2065867"/>
            <a:ext cx="5495925" cy="44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87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65" y="138896"/>
            <a:ext cx="9354611" cy="6626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765" y="1919413"/>
            <a:ext cx="1781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Musta aukko</a:t>
            </a:r>
            <a:endParaRPr lang="fi-FI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626345" y="2381078"/>
            <a:ext cx="1272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Lähitähti</a:t>
            </a:r>
            <a:endParaRPr lang="fi-FI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83170" y="5926238"/>
            <a:ext cx="20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Kertymäkiekko</a:t>
            </a:r>
            <a:endParaRPr lang="fi-FI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83170" y="1688581"/>
            <a:ext cx="1886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Plasmasuihku</a:t>
            </a:r>
            <a:endParaRPr lang="fi-FI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88689" y="1354238"/>
            <a:ext cx="856526" cy="3343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569520" y="1688581"/>
            <a:ext cx="1366136" cy="6924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16952" y="4525701"/>
            <a:ext cx="1281111" cy="1307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75393" y="2550695"/>
            <a:ext cx="2435503" cy="14078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71322" y="6064737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Taitelijan </a:t>
            </a:r>
          </a:p>
          <a:p>
            <a:r>
              <a:rPr lang="fi-FI" sz="14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näkemys.</a:t>
            </a:r>
            <a:endParaRPr lang="fi-FI" sz="14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88820" y="5058137"/>
            <a:ext cx="106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Kaasua</a:t>
            </a:r>
            <a:endParaRPr lang="fi-FI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488820" y="3391382"/>
            <a:ext cx="347241" cy="166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05942" y="395787"/>
            <a:ext cx="5220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Musta aukko näkyy, koska sen ympäristö</a:t>
            </a:r>
          </a:p>
          <a:p>
            <a:r>
              <a:rPr lang="fi-FI" sz="2400" dirty="0" smtClean="0"/>
              <a:t>loistaa.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295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Mustalla aukolla 3 </a:t>
            </a:r>
            <a:r>
              <a:rPr lang="fi-FI" dirty="0" err="1" smtClean="0"/>
              <a:t>ominaisuuttA</a:t>
            </a:r>
            <a:r>
              <a:rPr lang="fi-FI" dirty="0" smtClean="0"/>
              <a:t>: MASSA, PYÖRIMISMÄÄRÄ JA SÄHKÖVARAUS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692899" cy="3649133"/>
          </a:xfrm>
        </p:spPr>
        <p:txBody>
          <a:bodyPr/>
          <a:lstStyle/>
          <a:p>
            <a:pPr marL="0" indent="0">
              <a:buNone/>
            </a:pPr>
            <a:r>
              <a:rPr lang="fi-FI" dirty="0" smtClean="0"/>
              <a:t> </a:t>
            </a:r>
            <a:r>
              <a:rPr lang="fi-FI" sz="2800" dirty="0" err="1" smtClean="0"/>
              <a:t>Schwartzschildin</a:t>
            </a:r>
            <a:r>
              <a:rPr lang="fi-FI" sz="2800" dirty="0" smtClean="0"/>
              <a:t> musta aukko: pallomainen, ei pyöri eikä varausta.</a:t>
            </a:r>
          </a:p>
          <a:p>
            <a:pPr marL="0" indent="0">
              <a:buNone/>
            </a:pPr>
            <a:r>
              <a:rPr lang="fi-FI" sz="2800" dirty="0" smtClean="0"/>
              <a:t>Nordströmin ja </a:t>
            </a:r>
            <a:r>
              <a:rPr lang="fi-FI" sz="2800" dirty="0" err="1" smtClean="0"/>
              <a:t>Reissnerin</a:t>
            </a:r>
            <a:r>
              <a:rPr lang="fi-FI" sz="2800" dirty="0" smtClean="0"/>
              <a:t> musta aukko: varattu, ei pyöri</a:t>
            </a:r>
          </a:p>
          <a:p>
            <a:pPr marL="0" indent="0">
              <a:buNone/>
            </a:pPr>
            <a:r>
              <a:rPr lang="fi-FI" sz="2800" dirty="0" err="1" smtClean="0"/>
              <a:t>Kerrin</a:t>
            </a:r>
            <a:r>
              <a:rPr lang="fi-FI" sz="2800" dirty="0" smtClean="0"/>
              <a:t> musta aukko: pyörii, oblaatin muotoinen</a:t>
            </a:r>
            <a:endParaRPr lang="fi-FI" sz="2800" dirty="0"/>
          </a:p>
        </p:txBody>
      </p:sp>
      <p:pic>
        <p:nvPicPr>
          <p:cNvPr id="4098" name="Picture 2" descr="Kuvahaun tulos haulle ergosp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97" y="2667000"/>
            <a:ext cx="4070527" cy="20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" y="4223258"/>
            <a:ext cx="7932516" cy="236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867" y="286993"/>
            <a:ext cx="3572899" cy="3572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07" y="286993"/>
            <a:ext cx="2793094" cy="2920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446835"/>
            <a:ext cx="326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Runsaasti havaintoja.</a:t>
            </a:r>
            <a:endParaRPr lang="fi-FI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172" y="4989465"/>
            <a:ext cx="1157469" cy="650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8172" y="5775882"/>
            <a:ext cx="2411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Linnunrata</a:t>
            </a:r>
          </a:p>
          <a:p>
            <a:r>
              <a:rPr lang="fi-FI" dirty="0" smtClean="0"/>
              <a:t>Samassa mittakaavassa.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Linnunradan keskustan jättimäinen musta aukko</a:t>
            </a: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03089" y="1667505"/>
            <a:ext cx="4914137" cy="43050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400" dirty="0"/>
              <a:t>Massa 4 </a:t>
            </a:r>
            <a:r>
              <a:rPr lang="fi-FI" sz="2400" dirty="0" smtClean="0"/>
              <a:t>milj. </a:t>
            </a:r>
            <a:r>
              <a:rPr lang="fi-FI" sz="2400" dirty="0"/>
              <a:t>Auringon massaa</a:t>
            </a:r>
            <a:r>
              <a:rPr lang="fi-FI" sz="2400" dirty="0" smtClean="0"/>
              <a:t>. Halkaisija yli 10 milj. valovuotta.</a:t>
            </a: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Havaittu röntgensäteilyn avulla</a:t>
            </a:r>
            <a:r>
              <a:rPr lang="fi-FI" sz="2400" dirty="0" smtClean="0"/>
              <a:t>.</a:t>
            </a: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Ei ahmatti – yksi kuullinen ainetta/vuosi</a:t>
            </a:r>
            <a:r>
              <a:rPr lang="fi-FI" sz="2400" dirty="0" smtClean="0"/>
              <a:t>.</a:t>
            </a:r>
            <a:endParaRPr lang="fi-FI" sz="2400" dirty="0"/>
          </a:p>
          <a:p>
            <a:pPr>
              <a:lnSpc>
                <a:spcPct val="110000"/>
              </a:lnSpc>
            </a:pPr>
            <a:r>
              <a:rPr lang="fi-FI" sz="2400" dirty="0"/>
              <a:t>Linnunradassa </a:t>
            </a:r>
            <a:r>
              <a:rPr lang="fi-FI" sz="2400" dirty="0" smtClean="0"/>
              <a:t>100 </a:t>
            </a:r>
            <a:r>
              <a:rPr lang="fi-FI" sz="2400" dirty="0"/>
              <a:t>miljoonaa pienempää </a:t>
            </a:r>
            <a:r>
              <a:rPr lang="fi-FI" sz="2400" dirty="0" smtClean="0"/>
              <a:t>mustaa </a:t>
            </a:r>
            <a:r>
              <a:rPr lang="fi-FI" sz="2400" dirty="0"/>
              <a:t>aukkoa (arvio). </a:t>
            </a:r>
          </a:p>
          <a:p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0" y="2065867"/>
            <a:ext cx="381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2294" y="2523281"/>
            <a:ext cx="13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501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5pc0rSSJh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1402" y="541422"/>
            <a:ext cx="10121556" cy="569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35" y="733926"/>
            <a:ext cx="9938085" cy="55901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3947" y="1275347"/>
            <a:ext cx="3609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Tähtien ratoja Linnunradan </a:t>
            </a:r>
          </a:p>
          <a:p>
            <a:r>
              <a:rPr lang="fi-FI" sz="2400" dirty="0" smtClean="0"/>
              <a:t>keskustassa.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1124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on musta aukko?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6460957" cy="3649133"/>
          </a:xfrm>
        </p:spPr>
        <p:txBody>
          <a:bodyPr/>
          <a:lstStyle/>
          <a:p>
            <a:r>
              <a:rPr lang="fi-FI" sz="2400" dirty="0"/>
              <a:t>Taivaankappale, jossa aine on tiivistynyt </a:t>
            </a:r>
            <a:r>
              <a:rPr lang="fi-FI" sz="2400" dirty="0" smtClean="0"/>
              <a:t>äärimmilleen</a:t>
            </a:r>
            <a:r>
              <a:rPr lang="fi-FI" sz="2400" dirty="0" smtClean="0"/>
              <a:t>.</a:t>
            </a:r>
            <a:endParaRPr lang="fi-FI" sz="2400" dirty="0"/>
          </a:p>
          <a:p>
            <a:r>
              <a:rPr lang="fi-FI" sz="2400" dirty="0"/>
              <a:t>Ei lähetä valoa eikä muutakaan säteilyä.</a:t>
            </a:r>
          </a:p>
          <a:p>
            <a:r>
              <a:rPr lang="fi-FI" sz="2400" dirty="0"/>
              <a:t>Pitkään pelkkää spekulaatiota, nyt totisinta totta – niitä on miljardeja.</a:t>
            </a:r>
          </a:p>
          <a:p>
            <a:r>
              <a:rPr lang="fi-FI" sz="2400" dirty="0"/>
              <a:t>Paikka, jonne tuskin haluat matkustaa.</a:t>
            </a:r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65" y="1435769"/>
            <a:ext cx="4355431" cy="435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Jokaisen galaksin keskellä on musta aukko?</a:t>
            </a:r>
            <a:br>
              <a:rPr lang="fi-FI" dirty="0" smtClean="0"/>
            </a:br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54" y="2065867"/>
            <a:ext cx="7620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2157" y="1527858"/>
            <a:ext cx="7392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smtClean="0"/>
              <a:t>Maailmankaikkeudessa on luokkaa 100 miljardia  galaksia.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2610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Suurien Mustien aukkojen syntyminen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895473" cy="3649133"/>
          </a:xfrm>
        </p:spPr>
        <p:txBody>
          <a:bodyPr>
            <a:normAutofit/>
          </a:bodyPr>
          <a:lstStyle/>
          <a:p>
            <a:r>
              <a:rPr lang="fi-FI" sz="2400" dirty="0" smtClean="0"/>
              <a:t>Suuret mustat aukot syntyneet miljardien vuosien aikana pienempien aukkojen sulautuessa toisiinsa  (galaksien törmäykset).</a:t>
            </a:r>
          </a:p>
          <a:p>
            <a:r>
              <a:rPr lang="fi-FI" sz="2400" dirty="0" smtClean="0"/>
              <a:t>Ensimmäinen havainto sulautumisesta v. 2015.</a:t>
            </a:r>
          </a:p>
          <a:p>
            <a:r>
              <a:rPr lang="fi-FI" sz="2400" dirty="0" smtClean="0"/>
              <a:t>Suurimmat mustat aukot ovat massaltaan kymmeniä miljardeja kertoja Auringon kokoisia.</a:t>
            </a:r>
            <a:endParaRPr lang="fi-F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389" y="2286096"/>
            <a:ext cx="4120746" cy="3019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5379" y="5305926"/>
            <a:ext cx="245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Neljän galaksin törmäys.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58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071088" y="1882862"/>
            <a:ext cx="5989320" cy="402336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i-FI" sz="2400" dirty="0" smtClean="0"/>
              <a:t>Gravitaatioaaltojen havainnoista pääteltiin, että kyse oli kahden mustan aukon sulautumisesta yhteen.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i-FI" sz="2400" dirty="0" smtClean="0"/>
              <a:t>Toinen 29 ja toinen 36 Auringon massainen. Tapahtui 1,3 miljardin valovuoden etäisyydellä meistä.</a:t>
            </a:r>
          </a:p>
          <a:p>
            <a:pPr marL="0" indent="0">
              <a:buClr>
                <a:schemeClr val="accent3"/>
              </a:buClr>
              <a:buFont typeface="Arial"/>
              <a:buNone/>
            </a:pPr>
            <a:endParaRPr lang="fi-FI" dirty="0"/>
          </a:p>
        </p:txBody>
      </p:sp>
      <p:pic>
        <p:nvPicPr>
          <p:cNvPr id="5" name="Picture 2" descr="Kuvahaun tulos haulle gravitational wav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443" y="1845733"/>
            <a:ext cx="3014749" cy="2256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m9sAdXwPrE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71088" y="4373741"/>
            <a:ext cx="3365500" cy="1893094"/>
          </a:xfrm>
          <a:prstGeom prst="rect">
            <a:avLst/>
          </a:prstGeom>
        </p:spPr>
      </p:pic>
      <p:pic>
        <p:nvPicPr>
          <p:cNvPr id="7" name="QyDcTbR-kEA"/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5750740" y="4373741"/>
            <a:ext cx="3389909" cy="19068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Sulautumisessa syntyy gravitaatioaaltoja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21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Gravitaatioaaltojen mittaaminen</a:t>
            </a:r>
            <a:endParaRPr lang="fi-FI" dirty="0"/>
          </a:p>
        </p:txBody>
      </p:sp>
      <p:pic>
        <p:nvPicPr>
          <p:cNvPr id="3" name="Picture 2" descr="Kuvahaun tulos haulle li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025606"/>
            <a:ext cx="3043237" cy="1711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uvahaun tulos haulle li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55" y="1992631"/>
            <a:ext cx="2692400" cy="1793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3963" y="3872714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LIGO Washington</a:t>
            </a:r>
            <a:endParaRPr lang="fi-FI" dirty="0"/>
          </a:p>
        </p:txBody>
      </p:sp>
      <p:sp>
        <p:nvSpPr>
          <p:cNvPr id="6" name="TextBox 5"/>
          <p:cNvSpPr txBox="1"/>
          <p:nvPr/>
        </p:nvSpPr>
        <p:spPr>
          <a:xfrm>
            <a:off x="5141555" y="381486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LIGO Lousiana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43" y="4415389"/>
            <a:ext cx="3040757" cy="1866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4043" y="5892367"/>
            <a:ext cx="172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Virgo Pisa </a:t>
            </a:r>
            <a:endParaRPr lang="fi-F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51" y="1679315"/>
            <a:ext cx="4282249" cy="42710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5892367"/>
            <a:ext cx="3881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Laser-interferometrin toimintaperiaate.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9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Gravitaatioaallot mustien aukkojen sulautumisesta</a:t>
            </a:r>
            <a:endParaRPr lang="fi-FI" dirty="0"/>
          </a:p>
        </p:txBody>
      </p:sp>
      <p:pic>
        <p:nvPicPr>
          <p:cNvPr id="3" name="y0orOwQgcC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33700" y="2343150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8" y="507091"/>
            <a:ext cx="6694715" cy="5021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5800" y="5905500"/>
            <a:ext cx="6540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/>
              <a:t>Einstein ei itse uskonut gravitaatioaaltoihin!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859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Hawkingin</a:t>
            </a:r>
            <a:r>
              <a:rPr lang="fi-FI" dirty="0" smtClean="0"/>
              <a:t> säteily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5552953" cy="3649133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 smtClean="0"/>
              <a:t>Mustilla aukoilla on lämpötila.</a:t>
            </a:r>
          </a:p>
          <a:p>
            <a:r>
              <a:rPr lang="fi-FI" sz="2800" dirty="0" smtClean="0"/>
              <a:t>Ne lähettävät lämpösäteilyä avaruuteen. </a:t>
            </a:r>
          </a:p>
          <a:p>
            <a:r>
              <a:rPr lang="fi-FI" sz="2800" dirty="0" smtClean="0"/>
              <a:t>Aukon massa pienenee kiihtyvää vauhtia ja lopulta aukko häviää.</a:t>
            </a:r>
          </a:p>
          <a:p>
            <a:endParaRPr lang="fi-FI" sz="2800" dirty="0"/>
          </a:p>
          <a:p>
            <a:pPr marL="0" indent="0">
              <a:buNone/>
            </a:pPr>
            <a:r>
              <a:rPr lang="fi-FI" sz="2800" dirty="0" smtClean="0"/>
              <a:t>Auringon kokoinen musta aukko elää</a:t>
            </a:r>
          </a:p>
          <a:p>
            <a:pPr marL="0" indent="0">
              <a:buNone/>
            </a:pPr>
            <a:r>
              <a:rPr lang="fi-FI" sz="2800" dirty="0" smtClean="0"/>
              <a:t>200000000000000000000000000000</a:t>
            </a:r>
          </a:p>
          <a:p>
            <a:pPr marL="0" indent="0">
              <a:buNone/>
            </a:pPr>
            <a:r>
              <a:rPr lang="fi-FI" sz="2800" dirty="0" smtClean="0"/>
              <a:t>000000000000000000000000000000</a:t>
            </a:r>
          </a:p>
          <a:p>
            <a:pPr marL="0" indent="0">
              <a:buNone/>
            </a:pPr>
            <a:r>
              <a:rPr lang="fi-FI" sz="2800" dirty="0" smtClean="0"/>
              <a:t>00000000 vuotta.</a:t>
            </a:r>
          </a:p>
          <a:p>
            <a:pPr marL="0" indent="0">
              <a:buNone/>
            </a:pPr>
            <a:endParaRPr lang="fi-FI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75" y="3769864"/>
            <a:ext cx="4681389" cy="24433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15" y="721895"/>
            <a:ext cx="4740507" cy="248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7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Kuva mustasta aukosta</a:t>
            </a:r>
            <a:endParaRPr lang="fi-FI" dirty="0"/>
          </a:p>
        </p:txBody>
      </p:sp>
      <p:pic>
        <p:nvPicPr>
          <p:cNvPr id="4" name="19to087TYv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5801" y="2065867"/>
            <a:ext cx="7419055" cy="4173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06054" y="2065867"/>
            <a:ext cx="28525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M87-galaksi.</a:t>
            </a:r>
          </a:p>
          <a:p>
            <a:endParaRPr lang="fi-FI" sz="2400" dirty="0" smtClean="0"/>
          </a:p>
          <a:p>
            <a:r>
              <a:rPr lang="fi-FI" sz="2400" dirty="0" smtClean="0"/>
              <a:t>6,5 miljardia kertaa Auringon massainen.</a:t>
            </a:r>
          </a:p>
          <a:p>
            <a:endParaRPr lang="fi-FI" sz="2400" dirty="0"/>
          </a:p>
          <a:p>
            <a:r>
              <a:rPr lang="fi-FI" sz="2400" dirty="0" smtClean="0"/>
              <a:t>55 miljoonan valovuoden etäisyydellä.</a:t>
            </a:r>
          </a:p>
          <a:p>
            <a:endParaRPr lang="fi-FI" sz="2400" dirty="0"/>
          </a:p>
          <a:p>
            <a:r>
              <a:rPr lang="fi-FI" sz="2400" dirty="0" smtClean="0"/>
              <a:t>Kuva julkaistiin 4/2019.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447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74" y="358691"/>
            <a:ext cx="5450305" cy="3065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295" y="378092"/>
            <a:ext cx="5077326" cy="304639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88958" y="1744579"/>
            <a:ext cx="1299410" cy="26710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1895" y="4487210"/>
            <a:ext cx="40240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/>
              <a:t>Mustan aukon varjo.</a:t>
            </a:r>
          </a:p>
          <a:p>
            <a:r>
              <a:rPr lang="fi-FI" sz="2400" dirty="0" smtClean="0"/>
              <a:t>Noin Aurinkokunnan kokoinen.</a:t>
            </a:r>
            <a:endParaRPr lang="fi-FI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19" y="3874169"/>
            <a:ext cx="5487202" cy="238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8" y="412081"/>
            <a:ext cx="4371256" cy="60711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40" y="412081"/>
            <a:ext cx="4953964" cy="61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Albert </a:t>
            </a:r>
            <a:r>
              <a:rPr lang="fi-FI" dirty="0" err="1" smtClean="0"/>
              <a:t>einsteinin</a:t>
            </a:r>
            <a:r>
              <a:rPr lang="fi-FI" dirty="0" smtClean="0"/>
              <a:t> gravitaatioteoria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/>
              <a:t>Painovoiman vaikutus = kiihtyvyyden vaikutus.</a:t>
            </a:r>
          </a:p>
          <a:p>
            <a:r>
              <a:rPr lang="fi-FI" sz="2400" dirty="0" smtClean="0"/>
              <a:t>Painovoima ei olekaan voima vaan avaruuden ominaisuus.</a:t>
            </a:r>
          </a:p>
          <a:p>
            <a:r>
              <a:rPr lang="fi-FI" sz="2400" dirty="0" smtClean="0"/>
              <a:t>Taivaankappaleet muokkaavat ympäröivää avaruutta – tekevät siitä ”kaareutuneen”. Vaikuttavat myös ajan kulkuun.</a:t>
            </a:r>
          </a:p>
        </p:txBody>
      </p:sp>
      <p:pic>
        <p:nvPicPr>
          <p:cNvPr id="5" name="Content Placeholder 4" descr="C:\My Documents\astro 112\kauffmann images\CH24\figure 24-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1511" y="2142067"/>
            <a:ext cx="5545417" cy="3648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Matka mustaan aukkoon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648612"/>
            <a:ext cx="5943600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43" y="2648612"/>
            <a:ext cx="5012406" cy="3343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84358" y="6366076"/>
            <a:ext cx="194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Avaruus kaareutuu</a:t>
            </a:r>
            <a:endParaRPr lang="fi-FI" dirty="0"/>
          </a:p>
        </p:txBody>
      </p:sp>
      <p:sp>
        <p:nvSpPr>
          <p:cNvPr id="7" name="TextBox 6"/>
          <p:cNvSpPr txBox="1"/>
          <p:nvPr/>
        </p:nvSpPr>
        <p:spPr>
          <a:xfrm>
            <a:off x="8796759" y="6366076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Aika hidastuu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1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Matti, </a:t>
            </a:r>
            <a:r>
              <a:rPr lang="fi-FI" dirty="0" err="1" smtClean="0"/>
              <a:t>teppo</a:t>
            </a:r>
            <a:r>
              <a:rPr lang="fi-FI" dirty="0" smtClean="0"/>
              <a:t> ja musta aukko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065867"/>
            <a:ext cx="7393328" cy="4334933"/>
          </a:xfrm>
        </p:spPr>
        <p:txBody>
          <a:bodyPr>
            <a:normAutofit/>
          </a:bodyPr>
          <a:lstStyle/>
          <a:p>
            <a:r>
              <a:rPr lang="fi-FI" sz="2600" dirty="0" smtClean="0"/>
              <a:t>Teppo Turussa, Matti mustaksi aukoksi  luhistuvan tähden pinnalla. </a:t>
            </a:r>
            <a:endParaRPr lang="fi-FI" sz="2600" dirty="0"/>
          </a:p>
          <a:p>
            <a:r>
              <a:rPr lang="fi-FI" sz="2600" dirty="0" smtClean="0"/>
              <a:t>Teppo havaitsee Matti menon hidastuvan hidastumistaan tapahtumahorisonttia lähestyttäessä. Matti ei näytä putoavan mustaan aukkoon – aika pysähtyy.</a:t>
            </a:r>
          </a:p>
          <a:p>
            <a:r>
              <a:rPr lang="fi-FI" sz="2600" dirty="0" smtClean="0"/>
              <a:t>Matti ei huomaa mitään erikoista ohittaessaan horisontin ja joutuessaan mustaan aukkoon –paitsi että painovoima tekee hänestä </a:t>
            </a:r>
            <a:r>
              <a:rPr lang="fi-FI" sz="2600" dirty="0" smtClean="0"/>
              <a:t>”</a:t>
            </a:r>
            <a:r>
              <a:rPr lang="fi-FI" sz="2600" dirty="0" smtClean="0"/>
              <a:t>nuudelia</a:t>
            </a:r>
            <a:r>
              <a:rPr lang="fi-FI" sz="2600" dirty="0" smtClean="0"/>
              <a:t>”.</a:t>
            </a:r>
            <a:endParaRPr lang="fi-FI" sz="2600" dirty="0" smtClean="0"/>
          </a:p>
          <a:p>
            <a:endParaRPr lang="fi-FI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75" y="3586484"/>
            <a:ext cx="3680748" cy="206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informaatioparadoksi </a:t>
            </a:r>
            <a:r>
              <a:rPr lang="fi-FI" dirty="0" smtClean="0"/>
              <a:t>- Häviääkö mustaan aukkoon informaatiota?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6172198" cy="3649133"/>
          </a:xfrm>
        </p:spPr>
        <p:txBody>
          <a:bodyPr>
            <a:normAutofit fontScale="92500"/>
          </a:bodyPr>
          <a:lstStyle/>
          <a:p>
            <a:r>
              <a:rPr lang="fi-FI" sz="2800" dirty="0" smtClean="0"/>
              <a:t>Fysiikan laki: informaation määrä ei muutu.</a:t>
            </a:r>
          </a:p>
          <a:p>
            <a:r>
              <a:rPr lang="fi-FI" sz="2800" dirty="0" smtClean="0"/>
              <a:t>Palautuuko tieto </a:t>
            </a:r>
            <a:r>
              <a:rPr lang="fi-FI" sz="2800" dirty="0" err="1" smtClean="0"/>
              <a:t>Hawkingin</a:t>
            </a:r>
            <a:r>
              <a:rPr lang="fi-FI" sz="2800" dirty="0" smtClean="0"/>
              <a:t> säteilyssä?</a:t>
            </a:r>
          </a:p>
          <a:p>
            <a:r>
              <a:rPr lang="fi-FI" sz="2800" dirty="0" smtClean="0"/>
              <a:t>Jääkö informaatio mustan aukon pinnalle? Onko musta aukko hologrammi – onko sen sisältö koodattu sen pinnalle?</a:t>
            </a:r>
          </a:p>
          <a:p>
            <a:r>
              <a:rPr lang="fi-FI" sz="2800" dirty="0" smtClean="0"/>
              <a:t>Onko pinnalla palomuuri, joka tuhoaa kaiken?</a:t>
            </a:r>
            <a:endParaRPr lang="fi-FI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65" y="1542520"/>
            <a:ext cx="5004937" cy="4665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61158" y="5608750"/>
            <a:ext cx="2756068" cy="5995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err="1" smtClean="0"/>
              <a:t>t</a:t>
            </a:r>
            <a:r>
              <a:rPr lang="fi-FI" sz="2800" dirty="0" err="1" smtClean="0">
                <a:solidFill>
                  <a:schemeClr val="bg1"/>
                </a:solidFill>
              </a:rPr>
              <a:t>Singulariteetti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859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03" y="0"/>
            <a:ext cx="8357447" cy="6526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9760" y="2878482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4400" dirty="0" err="1" smtClean="0"/>
              <a:t>The</a:t>
            </a:r>
            <a:r>
              <a:rPr lang="fi-FI" sz="4400" dirty="0" smtClean="0"/>
              <a:t> </a:t>
            </a:r>
            <a:r>
              <a:rPr lang="fi-FI" sz="4400" dirty="0" err="1" smtClean="0"/>
              <a:t>End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50296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429" y="1143000"/>
            <a:ext cx="57206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Albert Einstein keksi yleisen </a:t>
            </a:r>
          </a:p>
          <a:p>
            <a:r>
              <a:rPr lang="fi-FI" sz="3200" dirty="0" err="1" smtClean="0"/>
              <a:t>suhteellisuustorian</a:t>
            </a:r>
            <a:r>
              <a:rPr lang="fi-FI" sz="3200" dirty="0" smtClean="0"/>
              <a:t> </a:t>
            </a:r>
            <a:r>
              <a:rPr lang="fi-FI" sz="3200" dirty="0" smtClean="0"/>
              <a:t>vuonna 1915.</a:t>
            </a:r>
          </a:p>
          <a:p>
            <a:endParaRPr lang="fi-FI" sz="3200" dirty="0" smtClean="0"/>
          </a:p>
          <a:p>
            <a:endParaRPr lang="fi-FI" sz="3200" dirty="0"/>
          </a:p>
          <a:p>
            <a:r>
              <a:rPr lang="fi-FI" sz="3200" dirty="0" smtClean="0"/>
              <a:t> ”Pani avaruuden mutkalle!”</a:t>
            </a:r>
            <a:endParaRPr lang="fi-FI" sz="3200" dirty="0"/>
          </a:p>
        </p:txBody>
      </p:sp>
      <p:pic>
        <p:nvPicPr>
          <p:cNvPr id="2052" name="Picture 4" descr="Kuvahaun tulos haulle ei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665" y="685800"/>
            <a:ext cx="4102375" cy="570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uvahaun tulos haulle curved spacetim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1003300"/>
            <a:ext cx="6997282" cy="4660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449" y="2575520"/>
            <a:ext cx="4521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Massa ja energia muovaavat </a:t>
            </a:r>
            <a:r>
              <a:rPr lang="fi-FI" sz="2400" dirty="0" smtClean="0"/>
              <a:t>avaruutta </a:t>
            </a:r>
            <a:r>
              <a:rPr lang="fi-FI" sz="2400" dirty="0"/>
              <a:t>ja aikaa – avaruuden </a:t>
            </a:r>
            <a:r>
              <a:rPr lang="fi-FI" sz="2400" dirty="0" smtClean="0"/>
              <a:t>ja</a:t>
            </a:r>
          </a:p>
          <a:p>
            <a:r>
              <a:rPr lang="fi-FI" sz="2400" dirty="0" smtClean="0"/>
              <a:t>ajan </a:t>
            </a:r>
            <a:r>
              <a:rPr lang="fi-FI" sz="2400" dirty="0"/>
              <a:t>muoto määräävät massojen ja valon liikkeen.</a:t>
            </a:r>
          </a:p>
          <a:p>
            <a:endParaRPr lang="fi-F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449" y="4567645"/>
            <a:ext cx="3514605" cy="109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Massa  saa valonkin taipumaan</a:t>
            </a:r>
            <a:endParaRPr lang="fi-FI" dirty="0"/>
          </a:p>
        </p:txBody>
      </p:sp>
      <p:pic>
        <p:nvPicPr>
          <p:cNvPr id="3" name="Picture 2" descr="General relativity predicts the gravitational bending of light by massive bodies - click for larger ver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68" y="2168892"/>
            <a:ext cx="4376594" cy="43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9459685" cy="1456267"/>
          </a:xfrm>
        </p:spPr>
        <p:txBody>
          <a:bodyPr/>
          <a:lstStyle/>
          <a:p>
            <a:r>
              <a:rPr lang="fi-FI" dirty="0" smtClean="0"/>
              <a:t>Musta aukko</a:t>
            </a:r>
            <a:endParaRPr lang="fi-FI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8" y="572689"/>
            <a:ext cx="5005066" cy="2986356"/>
          </a:xfrm>
        </p:spPr>
      </p:pic>
      <p:sp>
        <p:nvSpPr>
          <p:cNvPr id="6" name="TextBox 5"/>
          <p:cNvSpPr txBox="1"/>
          <p:nvPr/>
        </p:nvSpPr>
        <p:spPr>
          <a:xfrm>
            <a:off x="685801" y="2065867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Raskaan ja tiheän taivaankappaleen </a:t>
            </a:r>
          </a:p>
          <a:p>
            <a:r>
              <a:rPr lang="fi-FI" sz="2800" dirty="0" smtClean="0"/>
              <a:t>ympärillä avaruus on  niin kaareutunut, ettei valokaan pääse pakenemaan sieltä.</a:t>
            </a:r>
          </a:p>
          <a:p>
            <a:endParaRPr lang="fi-FI" sz="2800" dirty="0"/>
          </a:p>
          <a:p>
            <a:r>
              <a:rPr lang="fi-FI" sz="2800" dirty="0" smtClean="0">
                <a:solidFill>
                  <a:srgbClr val="FF0000"/>
                </a:solidFill>
              </a:rPr>
              <a:t>Tapahtumahorisontin</a:t>
            </a:r>
            <a:r>
              <a:rPr lang="fi-FI" sz="2800" dirty="0" smtClean="0"/>
              <a:t> sisältä ei ole tule valoa.</a:t>
            </a:r>
            <a:endParaRPr lang="fi-FI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28" y="3681402"/>
            <a:ext cx="4536621" cy="28429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616200" y="2198915"/>
            <a:ext cx="5406571" cy="2913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000500" y="5112855"/>
            <a:ext cx="3717471" cy="1703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0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”musta tähti”</a:t>
            </a:r>
            <a:endParaRPr lang="fi-FI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5587999" cy="364913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i-FI" sz="2800" dirty="0" smtClean="0"/>
                  <a:t>John Mitchell 1783</a:t>
                </a:r>
              </a:p>
              <a:p>
                <a:r>
                  <a:rPr lang="fi-FI" sz="2800" dirty="0" smtClean="0"/>
                  <a:t>Pierre-Simon </a:t>
                </a:r>
                <a:r>
                  <a:rPr lang="fi-FI" sz="2800" dirty="0" err="1" smtClean="0"/>
                  <a:t>Laplace</a:t>
                </a:r>
                <a:r>
                  <a:rPr lang="fi-FI" sz="2800" dirty="0" smtClean="0"/>
                  <a:t> 1796</a:t>
                </a:r>
              </a:p>
              <a:p>
                <a:endParaRPr lang="fi-FI" sz="2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i-FI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i-FI" sz="28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fi-FI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sz="2800" dirty="0" smtClean="0"/>
                  <a:t> = </a:t>
                </a:r>
                <a14:m>
                  <m:oMath xmlns:m="http://schemas.openxmlformats.org/officeDocument/2006/math">
                    <m:r>
                      <a:rPr lang="fi-FI" sz="28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fi-FI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𝑀𝑚</m:t>
                        </m:r>
                      </m:num>
                      <m:den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fi-FI" sz="2800" dirty="0" smtClean="0"/>
              </a:p>
              <a:p>
                <a:endParaRPr lang="fi-FI" sz="2800" dirty="0"/>
              </a:p>
              <a:p>
                <a:pPr marL="0" indent="0">
                  <a:buNone/>
                </a:pPr>
                <a:r>
                  <a:rPr lang="fi-FI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sz="3200" b="0" i="1" smtClean="0">
                            <a:latin typeface="Cambria Math" panose="02040503050406030204" pitchFamily="18" charset="0"/>
                          </a:rPr>
                          <m:t>𝑝𝑎𝑘𝑜</m:t>
                        </m:r>
                      </m:sub>
                    </m:sSub>
                    <m:r>
                      <a:rPr lang="fi-FI" sz="32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i-FI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i-FI" sz="32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𝐺𝑀</m:t>
                            </m:r>
                          </m:num>
                          <m:den>
                            <m:r>
                              <a:rPr lang="fi-FI" sz="32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rad>
                  </m:oMath>
                </a14:m>
                <a:endParaRPr lang="fi-FI" sz="2000" dirty="0" smtClean="0"/>
              </a:p>
              <a:p>
                <a:pPr marL="0" indent="0">
                  <a:buNone/>
                </a:pPr>
                <a:r>
                  <a:rPr lang="fi-FI" sz="2800" dirty="0" smtClean="0"/>
                  <a:t>Jos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i-FI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fi-FI" sz="2800" b="0" i="1" smtClean="0">
                            <a:latin typeface="Cambria Math" panose="02040503050406030204" pitchFamily="18" charset="0"/>
                          </a:rPr>
                          <m:t>𝑝𝑎𝑘𝑜</m:t>
                        </m:r>
                      </m:sub>
                    </m:sSub>
                    <m:r>
                      <a:rPr lang="fi-FI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i-FI" sz="28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i-FI" sz="2800" dirty="0" smtClean="0"/>
                  <a:t> , kohde näyttää pimeältä kaukaa katsottuna.</a:t>
                </a:r>
              </a:p>
              <a:p>
                <a:pPr marL="0" indent="0">
                  <a:buNone/>
                </a:pPr>
                <a:endParaRPr lang="fi-FI" sz="2000" dirty="0" smtClean="0"/>
              </a:p>
              <a:p>
                <a:endParaRPr lang="fi-FI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5587999" cy="3649133"/>
              </a:xfrm>
              <a:blipFill>
                <a:blip r:embed="rId3"/>
                <a:stretch>
                  <a:fillRect l="-1419" t="-9015" r="-174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349" y="2142067"/>
            <a:ext cx="4471815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4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Valo ei voi paeta mustasta aukosta</a:t>
            </a:r>
            <a:endParaRPr lang="fi-F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6" y="2358107"/>
            <a:ext cx="4866216" cy="364966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769100" y="2373954"/>
                <a:ext cx="4800600" cy="3633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3200" dirty="0" err="1" smtClean="0"/>
                  <a:t>Schwartzschildin</a:t>
                </a:r>
                <a:r>
                  <a:rPr lang="fi-FI" sz="3200" dirty="0" smtClean="0"/>
                  <a:t> säde = tapahtumahorisontin säde</a:t>
                </a:r>
              </a:p>
              <a:p>
                <a:endParaRPr lang="fi-FI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i-FI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𝑆𝑐h</m:t>
                          </m:r>
                        </m:sub>
                      </m:sSub>
                      <m:r>
                        <a:rPr lang="fi-FI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i-FI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i-FI" sz="3200" b="0" i="1" smtClean="0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fi-FI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i-FI" dirty="0" smtClean="0"/>
              </a:p>
              <a:p>
                <a:endParaRPr lang="fi-FI" dirty="0"/>
              </a:p>
              <a:p>
                <a:r>
                  <a:rPr lang="fi-FI" sz="2800" dirty="0" smtClean="0"/>
                  <a:t>Tapahtumahorisontin sisältä ei tule ulos mitään.</a:t>
                </a:r>
                <a:endParaRPr lang="fi-FI" sz="28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100" y="2373954"/>
                <a:ext cx="4800600" cy="3633815"/>
              </a:xfrm>
              <a:prstGeom prst="rect">
                <a:avLst/>
              </a:prstGeom>
              <a:blipFill>
                <a:blip r:embed="rId3"/>
                <a:stretch>
                  <a:fillRect l="-3173" t="-2178" b="-3685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5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6D5668-1971-40BB-BC7C-94C9B101AAB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57094B-4684-420B-AFE0-4E41CA2AF7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70F4A1-FC59-4361-989F-6C79533DA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0</TotalTime>
  <Words>849</Words>
  <Application>Microsoft Office PowerPoint</Application>
  <PresentationFormat>Widescreen</PresentationFormat>
  <Paragraphs>159</Paragraphs>
  <Slides>33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Lucida Handwriting</vt:lpstr>
      <vt:lpstr>Wingdings</vt:lpstr>
      <vt:lpstr>Celestial</vt:lpstr>
      <vt:lpstr>      mUSTAt AUKot </vt:lpstr>
      <vt:lpstr>Mikä on musta aukko?</vt:lpstr>
      <vt:lpstr>Albert einsteinin gravitaatioteoria </vt:lpstr>
      <vt:lpstr>PowerPoint Presentation</vt:lpstr>
      <vt:lpstr>PowerPoint Presentation</vt:lpstr>
      <vt:lpstr>Massa  saa valonkin taipumaan</vt:lpstr>
      <vt:lpstr>Musta aukko</vt:lpstr>
      <vt:lpstr>”musta tähti”</vt:lpstr>
      <vt:lpstr>Valo ei voi paeta mustasta aukosta</vt:lpstr>
      <vt:lpstr>PowerPoint Presentation</vt:lpstr>
      <vt:lpstr>Mustan aukon syntyminen</vt:lpstr>
      <vt:lpstr>Tähtien elämänkaari</vt:lpstr>
      <vt:lpstr>Räjähtääkö betelgeuze kohta supernovana?</vt:lpstr>
      <vt:lpstr>PowerPoint Presentation</vt:lpstr>
      <vt:lpstr>Mustalla aukolla 3 ominaisuuttA: MASSA, PYÖRIMISMÄÄRÄ JA SÄHKÖVARAUS</vt:lpstr>
      <vt:lpstr>PowerPoint Presentation</vt:lpstr>
      <vt:lpstr>Linnunradan keskustan jättimäinen musta aukko</vt:lpstr>
      <vt:lpstr>PowerPoint Presentation</vt:lpstr>
      <vt:lpstr>PowerPoint Presentation</vt:lpstr>
      <vt:lpstr>Jokaisen galaksin keskellä on musta aukko? </vt:lpstr>
      <vt:lpstr>Suurien Mustien aukkojen syntyminen</vt:lpstr>
      <vt:lpstr>Sulautumisessa syntyy gravitaatioaaltoja</vt:lpstr>
      <vt:lpstr>Gravitaatioaaltojen mittaaminen</vt:lpstr>
      <vt:lpstr>Gravitaatioaallot mustien aukkojen sulautumisesta</vt:lpstr>
      <vt:lpstr>PowerPoint Presentation</vt:lpstr>
      <vt:lpstr>Hawkingin säteily</vt:lpstr>
      <vt:lpstr>Kuva mustasta aukosta</vt:lpstr>
      <vt:lpstr>PowerPoint Presentation</vt:lpstr>
      <vt:lpstr>PowerPoint Presentation</vt:lpstr>
      <vt:lpstr>Matka mustaan aukkoon</vt:lpstr>
      <vt:lpstr>Matti, teppo ja musta aukko</vt:lpstr>
      <vt:lpstr>informaatioparadoksi - Häviääkö mustaan aukkoon informaatiota?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2019-10-17T17:02:49Z</dcterms:created>
  <dcterms:modified xsi:type="dcterms:W3CDTF">2020-01-20T18:18:13Z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