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256" r:id="rId2"/>
    <p:sldId id="261" r:id="rId3"/>
    <p:sldId id="265" r:id="rId4"/>
    <p:sldId id="280" r:id="rId5"/>
    <p:sldId id="263" r:id="rId6"/>
    <p:sldId id="264" r:id="rId7"/>
    <p:sldId id="268" r:id="rId8"/>
    <p:sldId id="262" r:id="rId9"/>
    <p:sldId id="269" r:id="rId10"/>
    <p:sldId id="281" r:id="rId11"/>
    <p:sldId id="266" r:id="rId12"/>
    <p:sldId id="258" r:id="rId13"/>
    <p:sldId id="260" r:id="rId14"/>
    <p:sldId id="270" r:id="rId15"/>
    <p:sldId id="259" r:id="rId16"/>
    <p:sldId id="283" r:id="rId17"/>
    <p:sldId id="267" r:id="rId18"/>
    <p:sldId id="273" r:id="rId19"/>
    <p:sldId id="275" r:id="rId20"/>
    <p:sldId id="277" r:id="rId21"/>
    <p:sldId id="274" r:id="rId22"/>
    <p:sldId id="278" r:id="rId23"/>
    <p:sldId id="279" r:id="rId24"/>
    <p:sldId id="282" r:id="rId25"/>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77" autoAdjust="0"/>
    <p:restoredTop sz="92581" autoAdjust="0"/>
  </p:normalViewPr>
  <p:slideViewPr>
    <p:cSldViewPr snapToGrid="0">
      <p:cViewPr varScale="1">
        <p:scale>
          <a:sx n="71" d="100"/>
          <a:sy n="71" d="100"/>
        </p:scale>
        <p:origin x="88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FA0EF0-F5EB-4C41-9E8B-622A4B445880}" type="datetimeFigureOut">
              <a:rPr lang="fi-FI" smtClean="0"/>
              <a:t>6.11.2019</a:t>
            </a:fld>
            <a:endParaRPr lang="fi-F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CFA135-1E99-41CA-83B3-3838E99F9FAC}" type="slidenum">
              <a:rPr lang="fi-FI" smtClean="0"/>
              <a:t>‹#›</a:t>
            </a:fld>
            <a:endParaRPr lang="fi-FI"/>
          </a:p>
        </p:txBody>
      </p:sp>
    </p:spTree>
    <p:extLst>
      <p:ext uri="{BB962C8B-B14F-4D97-AF65-F5344CB8AC3E}">
        <p14:creationId xmlns:p14="http://schemas.microsoft.com/office/powerpoint/2010/main" val="2381781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smtClean="0"/>
              <a:t>Lebniz jätti nimestään pois t:n (Leibnitz) kiusatakseen Newtonia.</a:t>
            </a:r>
            <a:endParaRPr lang="fi-FI" dirty="0"/>
          </a:p>
        </p:txBody>
      </p:sp>
      <p:sp>
        <p:nvSpPr>
          <p:cNvPr id="4" name="Slide Number Placeholder 3"/>
          <p:cNvSpPr>
            <a:spLocks noGrp="1"/>
          </p:cNvSpPr>
          <p:nvPr>
            <p:ph type="sldNum" sz="quarter" idx="10"/>
          </p:nvPr>
        </p:nvSpPr>
        <p:spPr/>
        <p:txBody>
          <a:bodyPr/>
          <a:lstStyle/>
          <a:p>
            <a:fld id="{28CFA135-1E99-41CA-83B3-3838E99F9FAC}" type="slidenum">
              <a:rPr lang="fi-FI" smtClean="0"/>
              <a:t>3</a:t>
            </a:fld>
            <a:endParaRPr lang="fi-FI"/>
          </a:p>
        </p:txBody>
      </p:sp>
    </p:spTree>
    <p:extLst>
      <p:ext uri="{BB962C8B-B14F-4D97-AF65-F5344CB8AC3E}">
        <p14:creationId xmlns:p14="http://schemas.microsoft.com/office/powerpoint/2010/main" val="8207355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smtClean="0"/>
              <a:t>Ihminen erottaa toisistaan tapahtumat, joiden välillä on kulunut vähintään 0.1 s aikaa. Se on sinisen viivan paksuus.</a:t>
            </a:r>
            <a:endParaRPr lang="fi-FI" dirty="0"/>
          </a:p>
        </p:txBody>
      </p:sp>
      <p:sp>
        <p:nvSpPr>
          <p:cNvPr id="4" name="Slide Number Placeholder 3"/>
          <p:cNvSpPr>
            <a:spLocks noGrp="1"/>
          </p:cNvSpPr>
          <p:nvPr>
            <p:ph type="sldNum" sz="quarter" idx="10"/>
          </p:nvPr>
        </p:nvSpPr>
        <p:spPr/>
        <p:txBody>
          <a:bodyPr/>
          <a:lstStyle/>
          <a:p>
            <a:fld id="{28CFA135-1E99-41CA-83B3-3838E99F9FAC}" type="slidenum">
              <a:rPr lang="fi-FI" smtClean="0"/>
              <a:t>8</a:t>
            </a:fld>
            <a:endParaRPr lang="fi-FI"/>
          </a:p>
        </p:txBody>
      </p:sp>
    </p:spTree>
    <p:extLst>
      <p:ext uri="{BB962C8B-B14F-4D97-AF65-F5344CB8AC3E}">
        <p14:creationId xmlns:p14="http://schemas.microsoft.com/office/powerpoint/2010/main" val="20644263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smtClean="0"/>
              <a:t>GPS-satelliittien kellot jätättävät</a:t>
            </a:r>
            <a:r>
              <a:rPr lang="fi-FI" baseline="0" dirty="0" smtClean="0"/>
              <a:t> 7 mikrosekuntia vuorokaudessa. Niiden nopeus 14 000 km/h. 1 mikrosekunti vastaa noin 300 m!</a:t>
            </a:r>
            <a:endParaRPr lang="fi-FI" dirty="0"/>
          </a:p>
        </p:txBody>
      </p:sp>
      <p:sp>
        <p:nvSpPr>
          <p:cNvPr id="4" name="Slide Number Placeholder 3"/>
          <p:cNvSpPr>
            <a:spLocks noGrp="1"/>
          </p:cNvSpPr>
          <p:nvPr>
            <p:ph type="sldNum" sz="quarter" idx="10"/>
          </p:nvPr>
        </p:nvSpPr>
        <p:spPr/>
        <p:txBody>
          <a:bodyPr/>
          <a:lstStyle/>
          <a:p>
            <a:fld id="{28CFA135-1E99-41CA-83B3-3838E99F9FAC}" type="slidenum">
              <a:rPr lang="fi-FI" smtClean="0"/>
              <a:t>17</a:t>
            </a:fld>
            <a:endParaRPr lang="fi-FI"/>
          </a:p>
        </p:txBody>
      </p:sp>
    </p:spTree>
    <p:extLst>
      <p:ext uri="{BB962C8B-B14F-4D97-AF65-F5344CB8AC3E}">
        <p14:creationId xmlns:p14="http://schemas.microsoft.com/office/powerpoint/2010/main" val="19590383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B68655B-1220-46B5-AA61-EEB6418ADB7C}" type="slidenum">
              <a:rPr lang="en-US" altLang="fi-FI"/>
              <a:pPr/>
              <a:t>18</a:t>
            </a:fld>
            <a:endParaRPr lang="en-US" altLang="fi-FI"/>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p:txBody>
          <a:bodyPr/>
          <a:lstStyle/>
          <a:p>
            <a:r>
              <a:rPr lang="fi-FI" altLang="fi-FI"/>
              <a:t>Newtoninlait – ja arkipäivän havainnot – osoittavat suhteellisuuden. Lentokentän kahvilassa ja tasaisella nopeudella ilmoja halkovassa lentokoneessa juomaa voi kaataan pulloon ihan samoin kädenliikkein.</a:t>
            </a:r>
          </a:p>
          <a:p>
            <a:endParaRPr lang="fi-FI" altLang="fi-FI"/>
          </a:p>
          <a:p>
            <a:r>
              <a:rPr lang="fi-FI" altLang="fi-FI"/>
              <a:t>Suhteellisuuden puuttuminen Maxwellin yhtälöistä merkitsisi esimerkiksi sitä, että (absoluuttisen avaruuden suhteen) paikallaan oleva televisio toimisi eri tavalla kuin liikkuva. Kun paikallaan olevassa televisiossa näkyisi Teija Sopanen, liikkuvassa näkyisi vain lumisadetta. Me tiedämme, että asia näin ei ole. Myös fyysikot sata vuotta sitten ymmärsivät, että jonnekin oli koira haudattuna. Mutta minne?</a:t>
            </a:r>
          </a:p>
          <a:p>
            <a:endParaRPr lang="fi-FI" altLang="fi-FI"/>
          </a:p>
          <a:p>
            <a:r>
              <a:rPr lang="fi-FI" altLang="fi-FI"/>
              <a:t>Monet etsivät ratkaisua dynamiikasta, aineen ja eetterin vuorovaikutuksesta. Einstein epäili Newtonin mekaniikan perusteita, avaruuden ja ajan oletettua luonnetta. Hän ei ollut ensimmäinen näissä epäilyissään. Jo eräät Newtonin aikalaiset olivat kritisoineet absoluuttista avaruutta ja aikaa. Suhteellisuuden takia ”perimmäistä laboratoriota” ei voi minkään fysiikan ilmiön avulla erottaa tasaisesti sen suhteen liikkuvista laboratorioista. Ernst Mach nosti kissan uudelleen pöydälle 1800-luvun lopulla. Henri Poincare puolestaan pohti ajan luonnetta, kellojen tahdistamista ja samanaikaisuuden merkitystä.</a:t>
            </a:r>
            <a:endParaRPr lang="en-US" altLang="fi-FI"/>
          </a:p>
        </p:txBody>
      </p:sp>
    </p:spTree>
    <p:extLst>
      <p:ext uri="{BB962C8B-B14F-4D97-AF65-F5344CB8AC3E}">
        <p14:creationId xmlns:p14="http://schemas.microsoft.com/office/powerpoint/2010/main" val="2892194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6DB23C-DAB5-4CFA-BDF1-E2058E076921}" type="slidenum">
              <a:rPr lang="en-US" altLang="fi-FI"/>
              <a:pPr/>
              <a:t>20</a:t>
            </a:fld>
            <a:endParaRPr lang="en-US" altLang="fi-FI"/>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r>
              <a:rPr lang="fi-FI" altLang="fi-FI" sz="1000"/>
              <a:t>Einstein havainnollisti teoriaansa junilla, jotka edustivat tuohon aikaan nopeuden huippua. </a:t>
            </a:r>
          </a:p>
          <a:p>
            <a:endParaRPr lang="fi-FI" altLang="fi-FI" sz="1000"/>
          </a:p>
          <a:p>
            <a:r>
              <a:rPr lang="fi-FI" altLang="fi-FI" sz="1000"/>
              <a:t>Tässä kuvasarjassa huippunopea juna ohittaa asemalaiturin. Laiturilla seisoo Matti ja junan keskikohdassa junassa seisoo Teppo. Kun Matti ja Teppo ovat samalla kohdalla, junan molemmissa päissä välähtää valo. Koska valo kulkee aina samalla nopeudella riippumatta lähteen nopeudesta, Matti näkee valonvälähdykset samanaikaisina. </a:t>
            </a:r>
          </a:p>
          <a:p>
            <a:endParaRPr lang="fi-FI" altLang="fi-FI" sz="1000"/>
          </a:p>
          <a:p>
            <a:r>
              <a:rPr lang="fi-FI" altLang="fi-FI" sz="1000"/>
              <a:t>Junan sisällä Teppo näkee etupään välähdyksen ennen takapään välähdystä. Koska hän tietää olevansa junan keskellä ja sen, että valo etenee molempiin suuntiin samalla nopeudella – Einsteinin periaatteen mukaan - hän päättelee etupään välähdyksen tapahtuneen aikaisemmin kuin takapään välähdyksen.</a:t>
            </a:r>
          </a:p>
          <a:p>
            <a:endParaRPr lang="fi-FI" altLang="fi-FI" sz="1000"/>
          </a:p>
          <a:p>
            <a:r>
              <a:rPr lang="fi-FI" altLang="fi-FI" sz="1000"/>
              <a:t>Matin kannalta samanaikaiset tapahtumat eivät siis ole samanaikaisia Tepon kannalta. Samanaikaisuus on siis suhteellista. Sinun nyttisi voi olla eri kuin minun nyttini.</a:t>
            </a:r>
          </a:p>
          <a:p>
            <a:r>
              <a:rPr lang="fi-FI" altLang="fi-FI" sz="1000"/>
              <a:t>Matin kannalta samanaikaiset tapahtumat ovat tietyllä etäisyydellä toisistaan, Tepon kannalta niillä on myös jokin välimatka, mutta sen lisäksi myös ajallinen välimatka. Aika ja matka siis sekoittuvat toisiinsa siirryttäessä havaitsijasta toiseen.</a:t>
            </a:r>
          </a:p>
          <a:p>
            <a:endParaRPr lang="fi-FI" altLang="fi-FI" sz="1000"/>
          </a:p>
          <a:p>
            <a:r>
              <a:rPr lang="fi-FI" altLang="fi-FI" sz="1000"/>
              <a:t>Etäisyys on kahden samanaikaisen tapahtuman välimatka. Kuvasta voi päätellä, että laiturilta mitattuna juna on lyhyempi (liikkuva juna) kuin junan sisältä mitattuna (paikallaan oleva juna). Jotta päistä tulevat välähdykset tulisivat junassa olevalle Tepolle samaan aikaan, pitää etupään välähdyksen nimittäin tapahtua myöhempään kuin kuvassa eli junan etupään on pitänyt ehtiä enemmän oikealle.</a:t>
            </a:r>
          </a:p>
          <a:p>
            <a:endParaRPr lang="fi-FI" altLang="fi-FI" sz="1000"/>
          </a:p>
          <a:p>
            <a:endParaRPr lang="fi-FI" altLang="fi-FI" sz="1000"/>
          </a:p>
          <a:p>
            <a:endParaRPr lang="en-US" altLang="fi-FI" sz="1000"/>
          </a:p>
        </p:txBody>
      </p:sp>
    </p:spTree>
    <p:extLst>
      <p:ext uri="{BB962C8B-B14F-4D97-AF65-F5344CB8AC3E}">
        <p14:creationId xmlns:p14="http://schemas.microsoft.com/office/powerpoint/2010/main" val="12723393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smtClean="0"/>
              <a:t>GPS-satelliittien kellot edistävät 45 mikrosekuntia vuorokaudessa. Yhteensä edistävät (45-7) =38 mikrosekuntia. Jos ei korjata, päivän päätteeksi ollaan 10 km päässä</a:t>
            </a:r>
            <a:r>
              <a:rPr lang="fi-FI" baseline="0" dirty="0" smtClean="0"/>
              <a:t> oikeasta osoitteesta</a:t>
            </a:r>
            <a:r>
              <a:rPr lang="fi-FI" dirty="0" smtClean="0"/>
              <a:t>.</a:t>
            </a:r>
            <a:endParaRPr lang="fi-FI" dirty="0"/>
          </a:p>
        </p:txBody>
      </p:sp>
      <p:sp>
        <p:nvSpPr>
          <p:cNvPr id="4" name="Slide Number Placeholder 3"/>
          <p:cNvSpPr>
            <a:spLocks noGrp="1"/>
          </p:cNvSpPr>
          <p:nvPr>
            <p:ph type="sldNum" sz="quarter" idx="10"/>
          </p:nvPr>
        </p:nvSpPr>
        <p:spPr/>
        <p:txBody>
          <a:bodyPr/>
          <a:lstStyle/>
          <a:p>
            <a:fld id="{28CFA135-1E99-41CA-83B3-3838E99F9FAC}" type="slidenum">
              <a:rPr lang="fi-FI" smtClean="0"/>
              <a:t>21</a:t>
            </a:fld>
            <a:endParaRPr lang="fi-FI"/>
          </a:p>
        </p:txBody>
      </p:sp>
    </p:spTree>
    <p:extLst>
      <p:ext uri="{BB962C8B-B14F-4D97-AF65-F5344CB8AC3E}">
        <p14:creationId xmlns:p14="http://schemas.microsoft.com/office/powerpoint/2010/main" val="3121841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00E439A-C8D1-49AA-A76E-D09B89E8182F}" type="datetimeFigureOut">
              <a:rPr lang="fi-FI" smtClean="0"/>
              <a:t>6.11.2019</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7266C4D3-2F06-4347-88CB-3A41949AA96D}" type="slidenum">
              <a:rPr lang="fi-FI" smtClean="0"/>
              <a:t>‹#›</a:t>
            </a:fld>
            <a:endParaRPr lang="fi-FI"/>
          </a:p>
        </p:txBody>
      </p:sp>
    </p:spTree>
    <p:extLst>
      <p:ext uri="{BB962C8B-B14F-4D97-AF65-F5344CB8AC3E}">
        <p14:creationId xmlns:p14="http://schemas.microsoft.com/office/powerpoint/2010/main" val="1153744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00E439A-C8D1-49AA-A76E-D09B89E8182F}" type="datetimeFigureOut">
              <a:rPr lang="fi-FI" smtClean="0"/>
              <a:t>6.11.2019</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7266C4D3-2F06-4347-88CB-3A41949AA96D}" type="slidenum">
              <a:rPr lang="fi-FI" smtClean="0"/>
              <a:t>‹#›</a:t>
            </a:fld>
            <a:endParaRPr lang="fi-FI"/>
          </a:p>
        </p:txBody>
      </p:sp>
    </p:spTree>
    <p:extLst>
      <p:ext uri="{BB962C8B-B14F-4D97-AF65-F5344CB8AC3E}">
        <p14:creationId xmlns:p14="http://schemas.microsoft.com/office/powerpoint/2010/main" val="36795259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00E439A-C8D1-49AA-A76E-D09B89E8182F}" type="datetimeFigureOut">
              <a:rPr lang="fi-FI" smtClean="0"/>
              <a:t>6.11.2019</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7266C4D3-2F06-4347-88CB-3A41949AA96D}" type="slidenum">
              <a:rPr lang="fi-FI" smtClean="0"/>
              <a:t>‹#›</a:t>
            </a:fld>
            <a:endParaRPr lang="fi-FI"/>
          </a:p>
        </p:txBody>
      </p:sp>
    </p:spTree>
    <p:extLst>
      <p:ext uri="{BB962C8B-B14F-4D97-AF65-F5344CB8AC3E}">
        <p14:creationId xmlns:p14="http://schemas.microsoft.com/office/powerpoint/2010/main" val="37712510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00E439A-C8D1-49AA-A76E-D09B89E8182F}" type="datetimeFigureOut">
              <a:rPr lang="fi-FI" smtClean="0"/>
              <a:t>6.11.2019</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7266C4D3-2F06-4347-88CB-3A41949AA96D}" type="slidenum">
              <a:rPr lang="fi-FI" smtClean="0"/>
              <a:t>‹#›</a:t>
            </a:fld>
            <a:endParaRPr lang="fi-FI"/>
          </a:p>
        </p:txBody>
      </p:sp>
    </p:spTree>
    <p:extLst>
      <p:ext uri="{BB962C8B-B14F-4D97-AF65-F5344CB8AC3E}">
        <p14:creationId xmlns:p14="http://schemas.microsoft.com/office/powerpoint/2010/main" val="21035785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00E439A-C8D1-49AA-A76E-D09B89E8182F}" type="datetimeFigureOut">
              <a:rPr lang="fi-FI" smtClean="0"/>
              <a:t>6.11.2019</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7266C4D3-2F06-4347-88CB-3A41949AA96D}" type="slidenum">
              <a:rPr lang="fi-FI" smtClean="0"/>
              <a:t>‹#›</a:t>
            </a:fld>
            <a:endParaRPr lang="fi-FI"/>
          </a:p>
        </p:txBody>
      </p:sp>
    </p:spTree>
    <p:extLst>
      <p:ext uri="{BB962C8B-B14F-4D97-AF65-F5344CB8AC3E}">
        <p14:creationId xmlns:p14="http://schemas.microsoft.com/office/powerpoint/2010/main" val="3829785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00E439A-C8D1-49AA-A76E-D09B89E8182F}" type="datetimeFigureOut">
              <a:rPr lang="fi-FI" smtClean="0"/>
              <a:t>6.11.2019</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7266C4D3-2F06-4347-88CB-3A41949AA96D}" type="slidenum">
              <a:rPr lang="fi-FI" smtClean="0"/>
              <a:t>‹#›</a:t>
            </a:fld>
            <a:endParaRPr lang="fi-FI"/>
          </a:p>
        </p:txBody>
      </p:sp>
    </p:spTree>
    <p:extLst>
      <p:ext uri="{BB962C8B-B14F-4D97-AF65-F5344CB8AC3E}">
        <p14:creationId xmlns:p14="http://schemas.microsoft.com/office/powerpoint/2010/main" val="3193740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00E439A-C8D1-49AA-A76E-D09B89E8182F}" type="datetimeFigureOut">
              <a:rPr lang="fi-FI" smtClean="0"/>
              <a:t>6.11.2019</a:t>
            </a:fld>
            <a:endParaRPr lang="fi-FI"/>
          </a:p>
        </p:txBody>
      </p:sp>
      <p:sp>
        <p:nvSpPr>
          <p:cNvPr id="8" name="Footer Placeholder 7"/>
          <p:cNvSpPr>
            <a:spLocks noGrp="1"/>
          </p:cNvSpPr>
          <p:nvPr>
            <p:ph type="ftr" sz="quarter" idx="11"/>
          </p:nvPr>
        </p:nvSpPr>
        <p:spPr/>
        <p:txBody>
          <a:bodyPr/>
          <a:lstStyle/>
          <a:p>
            <a:endParaRPr lang="fi-FI"/>
          </a:p>
        </p:txBody>
      </p:sp>
      <p:sp>
        <p:nvSpPr>
          <p:cNvPr id="9" name="Slide Number Placeholder 8"/>
          <p:cNvSpPr>
            <a:spLocks noGrp="1"/>
          </p:cNvSpPr>
          <p:nvPr>
            <p:ph type="sldNum" sz="quarter" idx="12"/>
          </p:nvPr>
        </p:nvSpPr>
        <p:spPr/>
        <p:txBody>
          <a:bodyPr/>
          <a:lstStyle/>
          <a:p>
            <a:fld id="{7266C4D3-2F06-4347-88CB-3A41949AA96D}" type="slidenum">
              <a:rPr lang="fi-FI" smtClean="0"/>
              <a:t>‹#›</a:t>
            </a:fld>
            <a:endParaRPr lang="fi-FI"/>
          </a:p>
        </p:txBody>
      </p:sp>
    </p:spTree>
    <p:extLst>
      <p:ext uri="{BB962C8B-B14F-4D97-AF65-F5344CB8AC3E}">
        <p14:creationId xmlns:p14="http://schemas.microsoft.com/office/powerpoint/2010/main" val="3206510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00E439A-C8D1-49AA-A76E-D09B89E8182F}" type="datetimeFigureOut">
              <a:rPr lang="fi-FI" smtClean="0"/>
              <a:t>6.11.2019</a:t>
            </a:fld>
            <a:endParaRPr lang="fi-FI"/>
          </a:p>
        </p:txBody>
      </p:sp>
      <p:sp>
        <p:nvSpPr>
          <p:cNvPr id="4" name="Footer Placeholder 3"/>
          <p:cNvSpPr>
            <a:spLocks noGrp="1"/>
          </p:cNvSpPr>
          <p:nvPr>
            <p:ph type="ftr" sz="quarter" idx="11"/>
          </p:nvPr>
        </p:nvSpPr>
        <p:spPr/>
        <p:txBody>
          <a:bodyPr/>
          <a:lstStyle/>
          <a:p>
            <a:endParaRPr lang="fi-FI"/>
          </a:p>
        </p:txBody>
      </p:sp>
      <p:sp>
        <p:nvSpPr>
          <p:cNvPr id="5" name="Slide Number Placeholder 4"/>
          <p:cNvSpPr>
            <a:spLocks noGrp="1"/>
          </p:cNvSpPr>
          <p:nvPr>
            <p:ph type="sldNum" sz="quarter" idx="12"/>
          </p:nvPr>
        </p:nvSpPr>
        <p:spPr/>
        <p:txBody>
          <a:bodyPr/>
          <a:lstStyle/>
          <a:p>
            <a:fld id="{7266C4D3-2F06-4347-88CB-3A41949AA96D}" type="slidenum">
              <a:rPr lang="fi-FI" smtClean="0"/>
              <a:t>‹#›</a:t>
            </a:fld>
            <a:endParaRPr lang="fi-FI"/>
          </a:p>
        </p:txBody>
      </p:sp>
    </p:spTree>
    <p:extLst>
      <p:ext uri="{BB962C8B-B14F-4D97-AF65-F5344CB8AC3E}">
        <p14:creationId xmlns:p14="http://schemas.microsoft.com/office/powerpoint/2010/main" val="15305953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0E439A-C8D1-49AA-A76E-D09B89E8182F}" type="datetimeFigureOut">
              <a:rPr lang="fi-FI" smtClean="0"/>
              <a:t>6.11.2019</a:t>
            </a:fld>
            <a:endParaRPr lang="fi-FI"/>
          </a:p>
        </p:txBody>
      </p:sp>
      <p:sp>
        <p:nvSpPr>
          <p:cNvPr id="3" name="Footer Placeholder 2"/>
          <p:cNvSpPr>
            <a:spLocks noGrp="1"/>
          </p:cNvSpPr>
          <p:nvPr>
            <p:ph type="ftr" sz="quarter" idx="11"/>
          </p:nvPr>
        </p:nvSpPr>
        <p:spPr/>
        <p:txBody>
          <a:bodyPr/>
          <a:lstStyle/>
          <a:p>
            <a:endParaRPr lang="fi-FI"/>
          </a:p>
        </p:txBody>
      </p:sp>
      <p:sp>
        <p:nvSpPr>
          <p:cNvPr id="4" name="Slide Number Placeholder 3"/>
          <p:cNvSpPr>
            <a:spLocks noGrp="1"/>
          </p:cNvSpPr>
          <p:nvPr>
            <p:ph type="sldNum" sz="quarter" idx="12"/>
          </p:nvPr>
        </p:nvSpPr>
        <p:spPr/>
        <p:txBody>
          <a:bodyPr/>
          <a:lstStyle/>
          <a:p>
            <a:fld id="{7266C4D3-2F06-4347-88CB-3A41949AA96D}" type="slidenum">
              <a:rPr lang="fi-FI" smtClean="0"/>
              <a:t>‹#›</a:t>
            </a:fld>
            <a:endParaRPr lang="fi-FI"/>
          </a:p>
        </p:txBody>
      </p:sp>
    </p:spTree>
    <p:extLst>
      <p:ext uri="{BB962C8B-B14F-4D97-AF65-F5344CB8AC3E}">
        <p14:creationId xmlns:p14="http://schemas.microsoft.com/office/powerpoint/2010/main" val="5350672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0E439A-C8D1-49AA-A76E-D09B89E8182F}" type="datetimeFigureOut">
              <a:rPr lang="fi-FI" smtClean="0"/>
              <a:t>6.11.2019</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7266C4D3-2F06-4347-88CB-3A41949AA96D}" type="slidenum">
              <a:rPr lang="fi-FI" smtClean="0"/>
              <a:t>‹#›</a:t>
            </a:fld>
            <a:endParaRPr lang="fi-FI"/>
          </a:p>
        </p:txBody>
      </p:sp>
    </p:spTree>
    <p:extLst>
      <p:ext uri="{BB962C8B-B14F-4D97-AF65-F5344CB8AC3E}">
        <p14:creationId xmlns:p14="http://schemas.microsoft.com/office/powerpoint/2010/main" val="34751640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0E439A-C8D1-49AA-A76E-D09B89E8182F}" type="datetimeFigureOut">
              <a:rPr lang="fi-FI" smtClean="0"/>
              <a:t>6.11.2019</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7266C4D3-2F06-4347-88CB-3A41949AA96D}" type="slidenum">
              <a:rPr lang="fi-FI" smtClean="0"/>
              <a:t>‹#›</a:t>
            </a:fld>
            <a:endParaRPr lang="fi-FI"/>
          </a:p>
        </p:txBody>
      </p:sp>
    </p:spTree>
    <p:extLst>
      <p:ext uri="{BB962C8B-B14F-4D97-AF65-F5344CB8AC3E}">
        <p14:creationId xmlns:p14="http://schemas.microsoft.com/office/powerpoint/2010/main" val="38336131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0E439A-C8D1-49AA-A76E-D09B89E8182F}" type="datetimeFigureOut">
              <a:rPr lang="fi-FI" smtClean="0"/>
              <a:t>6.11.2019</a:t>
            </a:fld>
            <a:endParaRPr lang="fi-FI"/>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66C4D3-2F06-4347-88CB-3A41949AA96D}" type="slidenum">
              <a:rPr lang="fi-FI" smtClean="0"/>
              <a:t>‹#›</a:t>
            </a:fld>
            <a:endParaRPr lang="fi-FI"/>
          </a:p>
        </p:txBody>
      </p:sp>
    </p:spTree>
    <p:extLst>
      <p:ext uri="{BB962C8B-B14F-4D97-AF65-F5344CB8AC3E}">
        <p14:creationId xmlns:p14="http://schemas.microsoft.com/office/powerpoint/2010/main" val="239392527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26.emf"/><Relationship Id="rId4" Type="http://schemas.openxmlformats.org/officeDocument/2006/relationships/oleObject" Target="../embeddings/oleObject1.bin"/></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g"/><Relationship Id="rId1" Type="http://schemas.openxmlformats.org/officeDocument/2006/relationships/slideLayout" Target="../slideLayouts/slideLayout7.xml"/><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510146"/>
            <a:ext cx="9144000" cy="1426116"/>
          </a:xfrm>
        </p:spPr>
        <p:txBody>
          <a:bodyPr/>
          <a:lstStyle/>
          <a:p>
            <a:r>
              <a:rPr lang="fi-FI" dirty="0" smtClean="0"/>
              <a:t>Mitä on aika?</a:t>
            </a:r>
            <a:endParaRPr lang="fi-FI" dirty="0"/>
          </a:p>
        </p:txBody>
      </p:sp>
      <p:sp>
        <p:nvSpPr>
          <p:cNvPr id="3" name="Subtitle 2"/>
          <p:cNvSpPr>
            <a:spLocks noGrp="1"/>
          </p:cNvSpPr>
          <p:nvPr>
            <p:ph type="subTitle" idx="1"/>
          </p:nvPr>
        </p:nvSpPr>
        <p:spPr>
          <a:xfrm>
            <a:off x="1524000" y="4008438"/>
            <a:ext cx="9144000" cy="2214562"/>
          </a:xfrm>
        </p:spPr>
        <p:txBody>
          <a:bodyPr>
            <a:normAutofit/>
          </a:bodyPr>
          <a:lstStyle/>
          <a:p>
            <a:r>
              <a:rPr lang="fi-FI" sz="1600" dirty="0" smtClean="0"/>
              <a:t>Jukka Maalampi</a:t>
            </a:r>
          </a:p>
          <a:p>
            <a:r>
              <a:rPr lang="fi-FI" sz="1600" dirty="0" smtClean="0"/>
              <a:t>Jyväskylän yliopisto, Fysiikan laitos</a:t>
            </a:r>
          </a:p>
          <a:p>
            <a:endParaRPr lang="fi-FI" sz="1600" dirty="0"/>
          </a:p>
          <a:p>
            <a:r>
              <a:rPr lang="fi-FI" sz="1600" dirty="0" smtClean="0"/>
              <a:t>Ikääntyvien yliopisto</a:t>
            </a:r>
          </a:p>
          <a:p>
            <a:r>
              <a:rPr lang="fi-FI" sz="1600" dirty="0" smtClean="0"/>
              <a:t>6.11.2019, Jyväskylä</a:t>
            </a:r>
          </a:p>
          <a:p>
            <a:endParaRPr lang="fi-FI" dirty="0" smtClean="0"/>
          </a:p>
          <a:p>
            <a:endParaRPr lang="fi-FI" dirty="0"/>
          </a:p>
        </p:txBody>
      </p:sp>
    </p:spTree>
    <p:extLst>
      <p:ext uri="{BB962C8B-B14F-4D97-AF65-F5344CB8AC3E}">
        <p14:creationId xmlns:p14="http://schemas.microsoft.com/office/powerpoint/2010/main" val="5146165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Ajan suunta</a:t>
            </a:r>
            <a:endParaRPr lang="fi-FI" dirty="0"/>
          </a:p>
        </p:txBody>
      </p:sp>
      <p:sp>
        <p:nvSpPr>
          <p:cNvPr id="3" name="Content Placeholder 2"/>
          <p:cNvSpPr>
            <a:spLocks noGrp="1"/>
          </p:cNvSpPr>
          <p:nvPr>
            <p:ph idx="1"/>
          </p:nvPr>
        </p:nvSpPr>
        <p:spPr>
          <a:xfrm>
            <a:off x="838200" y="1825625"/>
            <a:ext cx="5570431" cy="4351338"/>
          </a:xfrm>
        </p:spPr>
        <p:txBody>
          <a:bodyPr/>
          <a:lstStyle/>
          <a:p>
            <a:pPr marL="0" indent="0">
              <a:buNone/>
            </a:pPr>
            <a:r>
              <a:rPr lang="fi-FI" dirty="0"/>
              <a:t>Miksi voimme palata samaan paikkaan, mutta emme samaan hetkeen?</a:t>
            </a:r>
          </a:p>
        </p:txBody>
      </p:sp>
      <p:pic>
        <p:nvPicPr>
          <p:cNvPr id="4"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08631" y="1825625"/>
            <a:ext cx="4552565" cy="2843357"/>
          </a:xfrm>
          <a:prstGeom prst="rect">
            <a:avLst/>
          </a:prstGeom>
        </p:spPr>
      </p:pic>
    </p:spTree>
    <p:extLst>
      <p:ext uri="{BB962C8B-B14F-4D97-AF65-F5344CB8AC3E}">
        <p14:creationId xmlns:p14="http://schemas.microsoft.com/office/powerpoint/2010/main" val="26996764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Selittääkö fysiikka ajan suunnan?</a:t>
            </a:r>
            <a:endParaRPr lang="fi-FI" dirty="0"/>
          </a:p>
        </p:txBody>
      </p:sp>
      <p:sp>
        <p:nvSpPr>
          <p:cNvPr id="3" name="Content Placeholder 2"/>
          <p:cNvSpPr>
            <a:spLocks noGrp="1"/>
          </p:cNvSpPr>
          <p:nvPr>
            <p:ph idx="1"/>
          </p:nvPr>
        </p:nvSpPr>
        <p:spPr>
          <a:xfrm>
            <a:off x="838200" y="1825625"/>
            <a:ext cx="7785100" cy="4351338"/>
          </a:xfrm>
        </p:spPr>
        <p:txBody>
          <a:bodyPr/>
          <a:lstStyle/>
          <a:p>
            <a:r>
              <a:rPr lang="fi-FI" dirty="0"/>
              <a:t>Miksi luonnon tapahtumilla </a:t>
            </a:r>
            <a:r>
              <a:rPr lang="fi-FI" dirty="0" smtClean="0"/>
              <a:t>on </a:t>
            </a:r>
            <a:r>
              <a:rPr lang="fi-FI" dirty="0"/>
              <a:t>ajallinen suunta? Pyykki kuivuu, tukka harmaantuu, ilmasto lämpenee, maailmankaikkeus laajenee… </a:t>
            </a:r>
          </a:p>
          <a:p>
            <a:r>
              <a:rPr lang="fi-FI" dirty="0" smtClean="0"/>
              <a:t>Aineen mikroskooppisissa ilmiöissä ajalla ei ole suuntaa. Ei eroa menneisyyden ja tulevaisuuden välillä.</a:t>
            </a:r>
          </a:p>
          <a:p>
            <a:r>
              <a:rPr lang="fi-FI" dirty="0" smtClean="0"/>
              <a:t>Mistä ajan kulumisessa on kysymys?</a:t>
            </a:r>
          </a:p>
          <a:p>
            <a:endParaRPr lang="fi-FI"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23300" y="1690688"/>
            <a:ext cx="3165094" cy="3886200"/>
          </a:xfrm>
          <a:prstGeom prst="rect">
            <a:avLst/>
          </a:prstGeom>
        </p:spPr>
      </p:pic>
    </p:spTree>
    <p:extLst>
      <p:ext uri="{BB962C8B-B14F-4D97-AF65-F5344CB8AC3E}">
        <p14:creationId xmlns:p14="http://schemas.microsoft.com/office/powerpoint/2010/main" val="6327608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9655" y="1150336"/>
            <a:ext cx="7340600" cy="4351338"/>
          </a:xfrm>
        </p:spPr>
        <p:txBody>
          <a:bodyPr/>
          <a:lstStyle/>
          <a:p>
            <a:r>
              <a:rPr lang="fi-FI" dirty="0" smtClean="0"/>
              <a:t>Lämpö </a:t>
            </a:r>
            <a:r>
              <a:rPr lang="fi-FI" dirty="0"/>
              <a:t>ei </a:t>
            </a:r>
            <a:r>
              <a:rPr lang="fi-FI" dirty="0" smtClean="0"/>
              <a:t>virtaa itsestään </a:t>
            </a:r>
            <a:r>
              <a:rPr lang="fi-FI" dirty="0"/>
              <a:t>kylmästä </a:t>
            </a:r>
            <a:r>
              <a:rPr lang="fi-FI" dirty="0" smtClean="0"/>
              <a:t>lämpimään, vaan lämpötilaero pyrkii tasoittumaan. (Clausius 1850</a:t>
            </a:r>
            <a:r>
              <a:rPr lang="fi-FI" dirty="0"/>
              <a:t>)</a:t>
            </a:r>
            <a:endParaRPr lang="fi-FI" dirty="0" smtClean="0"/>
          </a:p>
          <a:p>
            <a:r>
              <a:rPr lang="fi-FI" dirty="0" smtClean="0"/>
              <a:t>Tämä on ainoa fysiikan peruslaki, joka </a:t>
            </a:r>
            <a:r>
              <a:rPr lang="fi-FI" dirty="0"/>
              <a:t>antaa ajalle suunnan </a:t>
            </a:r>
            <a:r>
              <a:rPr lang="fi-FI" dirty="0" smtClean="0"/>
              <a:t>- erottaa menneen tulevasta.</a:t>
            </a:r>
          </a:p>
          <a:p>
            <a:r>
              <a:rPr lang="fi-FI" dirty="0" smtClean="0"/>
              <a:t>Kyse on molekyylien käyttäytymisestä. Lämpö on molekyylien värähtelyä.</a:t>
            </a:r>
          </a:p>
          <a:p>
            <a:pPr marL="0" indent="0">
              <a:buNone/>
            </a:pPr>
            <a:endParaRPr lang="fi-FI" dirty="0"/>
          </a:p>
        </p:txBody>
      </p:sp>
      <p:pic>
        <p:nvPicPr>
          <p:cNvPr id="4100" name="Picture 4" descr="Kuvahaun tulos haulle ulkona paleleva ihmine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6618" y="1356351"/>
            <a:ext cx="3175000" cy="21166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54616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Lämpöopin II pääsääntö: Entropia (epäjärjestys ) ei koskaan vähene. </a:t>
            </a:r>
            <a:endParaRPr lang="fi-FI" dirty="0"/>
          </a:p>
        </p:txBody>
      </p:sp>
      <p:sp>
        <p:nvSpPr>
          <p:cNvPr id="3" name="Content Placeholder 2"/>
          <p:cNvSpPr>
            <a:spLocks noGrp="1"/>
          </p:cNvSpPr>
          <p:nvPr>
            <p:ph idx="1"/>
          </p:nvPr>
        </p:nvSpPr>
        <p:spPr>
          <a:xfrm>
            <a:off x="838200" y="1825625"/>
            <a:ext cx="7099300" cy="4351338"/>
          </a:xfrm>
        </p:spPr>
        <p:txBody>
          <a:bodyPr>
            <a:normAutofit/>
          </a:bodyPr>
          <a:lstStyle/>
          <a:p>
            <a:r>
              <a:rPr lang="fi-FI" dirty="0" smtClean="0"/>
              <a:t>Luonto kulkee kohti suurempaa epäjärjestystä eli entropia kasvaa.</a:t>
            </a:r>
          </a:p>
          <a:p>
            <a:r>
              <a:rPr lang="fi-FI" dirty="0" smtClean="0"/>
              <a:t>Kyse on todennäköisyydestä: molekyylien epäjärjestyksiä on on suunnattomasti enemmän kuin järjestyksiä. </a:t>
            </a:r>
          </a:p>
          <a:p>
            <a:r>
              <a:rPr lang="fi-FI" dirty="0" smtClean="0"/>
              <a:t>Kun epäjärjestys (sekoittuminen) on täydellinen, aika menettää merkityksensä.</a:t>
            </a:r>
            <a:endParaRPr lang="fi-FI" dirty="0"/>
          </a:p>
        </p:txBody>
      </p:sp>
      <p:pic>
        <p:nvPicPr>
          <p:cNvPr id="3076" name="Picture 4" descr="Diffusion of Gas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4999" y="1825625"/>
            <a:ext cx="3673475" cy="1655404"/>
          </a:xfrm>
          <a:prstGeom prst="rect">
            <a:avLst/>
          </a:prstGeom>
          <a:noFill/>
          <a:extLst>
            <a:ext uri="{909E8E84-426E-40DD-AFC4-6F175D3DCCD1}">
              <a14:hiddenFill xmlns:a14="http://schemas.microsoft.com/office/drawing/2010/main">
                <a:solidFill>
                  <a:srgbClr val="FFFFFF"/>
                </a:solidFill>
              </a14:hiddenFill>
            </a:ext>
          </a:extLst>
        </p:spPr>
      </p:pic>
      <p:sp>
        <p:nvSpPr>
          <p:cNvPr id="4" name="Right Arrow 3"/>
          <p:cNvSpPr/>
          <p:nvPr/>
        </p:nvSpPr>
        <p:spPr>
          <a:xfrm>
            <a:off x="8796764" y="3735060"/>
            <a:ext cx="236220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smtClean="0"/>
              <a:t>AJAN SUUNTA</a:t>
            </a:r>
            <a:endParaRPr lang="fi-FI" dirty="0"/>
          </a:p>
        </p:txBody>
      </p:sp>
      <p:sp>
        <p:nvSpPr>
          <p:cNvPr id="5" name="TextBox 4"/>
          <p:cNvSpPr txBox="1"/>
          <p:nvPr/>
        </p:nvSpPr>
        <p:spPr>
          <a:xfrm>
            <a:off x="9186436" y="4336893"/>
            <a:ext cx="1972528" cy="369332"/>
          </a:xfrm>
          <a:prstGeom prst="rect">
            <a:avLst/>
          </a:prstGeom>
          <a:noFill/>
        </p:spPr>
        <p:txBody>
          <a:bodyPr wrap="none" rtlCol="0">
            <a:spAutoFit/>
          </a:bodyPr>
          <a:lstStyle/>
          <a:p>
            <a:r>
              <a:rPr lang="fi-FI" dirty="0" smtClean="0"/>
              <a:t>Epäjärjestys kasvaa</a:t>
            </a:r>
            <a:endParaRPr lang="fi-FI" dirty="0"/>
          </a:p>
        </p:txBody>
      </p:sp>
      <p:sp>
        <p:nvSpPr>
          <p:cNvPr id="6" name="TextBox 5"/>
          <p:cNvSpPr txBox="1"/>
          <p:nvPr/>
        </p:nvSpPr>
        <p:spPr>
          <a:xfrm>
            <a:off x="9379528" y="5278582"/>
            <a:ext cx="2438400" cy="1477328"/>
          </a:xfrm>
          <a:prstGeom prst="rect">
            <a:avLst/>
          </a:prstGeom>
          <a:noFill/>
        </p:spPr>
        <p:txBody>
          <a:bodyPr wrap="square" rtlCol="0">
            <a:spAutoFit/>
          </a:bodyPr>
          <a:lstStyle/>
          <a:p>
            <a:r>
              <a:rPr lang="fi-FI" dirty="0" smtClean="0"/>
              <a:t>Aika näyttää pysähtyneen, koska emme erota erilaisia epäjärjestyksiä toisistaan. </a:t>
            </a:r>
            <a:endParaRPr lang="fi-FI" dirty="0"/>
          </a:p>
        </p:txBody>
      </p:sp>
      <p:cxnSp>
        <p:nvCxnSpPr>
          <p:cNvPr id="8" name="Straight Arrow Connector 7"/>
          <p:cNvCxnSpPr/>
          <p:nvPr/>
        </p:nvCxnSpPr>
        <p:spPr>
          <a:xfrm flipV="1">
            <a:off x="11042073" y="3352800"/>
            <a:ext cx="434390" cy="1925783"/>
          </a:xfrm>
          <a:prstGeom prst="straightConnector1">
            <a:avLst/>
          </a:prstGeom>
          <a:ln w="28575">
            <a:prstDash val="soli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07628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ww.inovex.de/blog/wp-content/uploads/2019/05/entropy-hero.pn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1758244" y="516731"/>
            <a:ext cx="7735711" cy="435133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887956" y="1964769"/>
            <a:ext cx="927049" cy="461665"/>
          </a:xfrm>
          <a:prstGeom prst="rect">
            <a:avLst/>
          </a:prstGeom>
          <a:noFill/>
        </p:spPr>
        <p:txBody>
          <a:bodyPr wrap="none" rtlCol="0">
            <a:spAutoFit/>
          </a:bodyPr>
          <a:lstStyle/>
          <a:p>
            <a:r>
              <a:rPr lang="fi-FI" sz="2400" dirty="0" smtClean="0"/>
              <a:t>Maito</a:t>
            </a:r>
            <a:endParaRPr lang="fi-FI" sz="2400" dirty="0"/>
          </a:p>
        </p:txBody>
      </p:sp>
      <p:sp>
        <p:nvSpPr>
          <p:cNvPr id="9" name="TextBox 8"/>
          <p:cNvSpPr txBox="1"/>
          <p:nvPr/>
        </p:nvSpPr>
        <p:spPr>
          <a:xfrm>
            <a:off x="1943100" y="3276600"/>
            <a:ext cx="854080" cy="461665"/>
          </a:xfrm>
          <a:prstGeom prst="rect">
            <a:avLst/>
          </a:prstGeom>
          <a:noFill/>
        </p:spPr>
        <p:txBody>
          <a:bodyPr wrap="none" rtlCol="0">
            <a:spAutoFit/>
          </a:bodyPr>
          <a:lstStyle/>
          <a:p>
            <a:r>
              <a:rPr lang="fi-FI" sz="2400" dirty="0" smtClean="0"/>
              <a:t>Kahvi</a:t>
            </a:r>
            <a:endParaRPr lang="fi-FI" sz="2400" dirty="0"/>
          </a:p>
        </p:txBody>
      </p:sp>
      <p:sp>
        <p:nvSpPr>
          <p:cNvPr id="10" name="TextBox 9"/>
          <p:cNvSpPr txBox="1"/>
          <p:nvPr/>
        </p:nvSpPr>
        <p:spPr>
          <a:xfrm>
            <a:off x="8331200" y="2692400"/>
            <a:ext cx="1575496" cy="461665"/>
          </a:xfrm>
          <a:prstGeom prst="rect">
            <a:avLst/>
          </a:prstGeom>
          <a:noFill/>
        </p:spPr>
        <p:txBody>
          <a:bodyPr wrap="none" rtlCol="0">
            <a:spAutoFit/>
          </a:bodyPr>
          <a:lstStyle/>
          <a:p>
            <a:r>
              <a:rPr lang="fi-FI" sz="2400" dirty="0" smtClean="0"/>
              <a:t>Maitokahvi</a:t>
            </a:r>
            <a:endParaRPr lang="fi-FI" sz="2400" dirty="0"/>
          </a:p>
        </p:txBody>
      </p:sp>
      <p:sp>
        <p:nvSpPr>
          <p:cNvPr id="11" name="TextBox 10"/>
          <p:cNvSpPr txBox="1"/>
          <p:nvPr/>
        </p:nvSpPr>
        <p:spPr>
          <a:xfrm>
            <a:off x="2649905" y="4888557"/>
            <a:ext cx="3289761" cy="830997"/>
          </a:xfrm>
          <a:prstGeom prst="rect">
            <a:avLst/>
          </a:prstGeom>
          <a:noFill/>
        </p:spPr>
        <p:txBody>
          <a:bodyPr wrap="square" rtlCol="0">
            <a:spAutoFit/>
          </a:bodyPr>
          <a:lstStyle/>
          <a:p>
            <a:r>
              <a:rPr lang="fi-FI" sz="2400" dirty="0" smtClean="0"/>
              <a:t>Tällainen molekyylien järjestys on harvinainen.</a:t>
            </a:r>
            <a:endParaRPr lang="fi-FI" sz="2400" dirty="0"/>
          </a:p>
        </p:txBody>
      </p:sp>
      <p:sp>
        <p:nvSpPr>
          <p:cNvPr id="13" name="TextBox 12"/>
          <p:cNvSpPr txBox="1"/>
          <p:nvPr/>
        </p:nvSpPr>
        <p:spPr>
          <a:xfrm>
            <a:off x="6390507" y="4833700"/>
            <a:ext cx="5014093" cy="1938992"/>
          </a:xfrm>
          <a:prstGeom prst="rect">
            <a:avLst/>
          </a:prstGeom>
          <a:noFill/>
        </p:spPr>
        <p:txBody>
          <a:bodyPr wrap="square" rtlCol="0">
            <a:spAutoFit/>
          </a:bodyPr>
          <a:lstStyle/>
          <a:p>
            <a:r>
              <a:rPr lang="fi-FI" sz="2400" dirty="0" smtClean="0"/>
              <a:t>Tämän kaltaisia molekyylien sekoituksia on suunnattomasti enemmän. Systeemi kehittyy niiden suuntaan, koska on paljon vaihtoehtoja.</a:t>
            </a:r>
            <a:endParaRPr lang="fi-FI" sz="2400" dirty="0"/>
          </a:p>
        </p:txBody>
      </p:sp>
      <p:sp>
        <p:nvSpPr>
          <p:cNvPr id="14" name="Right Arrow 13"/>
          <p:cNvSpPr/>
          <p:nvPr/>
        </p:nvSpPr>
        <p:spPr>
          <a:xfrm>
            <a:off x="4740442" y="782053"/>
            <a:ext cx="1650065" cy="64970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5" name="TextBox 14"/>
          <p:cNvSpPr txBox="1"/>
          <p:nvPr/>
        </p:nvSpPr>
        <p:spPr>
          <a:xfrm>
            <a:off x="4917764" y="888004"/>
            <a:ext cx="1295419" cy="369332"/>
          </a:xfrm>
          <a:prstGeom prst="rect">
            <a:avLst/>
          </a:prstGeom>
          <a:noFill/>
        </p:spPr>
        <p:txBody>
          <a:bodyPr wrap="none" rtlCol="0">
            <a:spAutoFit/>
          </a:bodyPr>
          <a:lstStyle/>
          <a:p>
            <a:r>
              <a:rPr lang="fi-FI" dirty="0" smtClean="0"/>
              <a:t>Ajan suunta</a:t>
            </a:r>
            <a:endParaRPr lang="fi-FI" dirty="0"/>
          </a:p>
        </p:txBody>
      </p:sp>
    </p:spTree>
    <p:extLst>
      <p:ext uri="{BB962C8B-B14F-4D97-AF65-F5344CB8AC3E}">
        <p14:creationId xmlns:p14="http://schemas.microsoft.com/office/powerpoint/2010/main" val="26609180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Kuvahaun tulos haulle cup of coffee mil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1905" y="748442"/>
            <a:ext cx="5424095" cy="360934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852213" y="4668094"/>
            <a:ext cx="4946803" cy="646331"/>
          </a:xfrm>
          <a:prstGeom prst="rect">
            <a:avLst/>
          </a:prstGeom>
          <a:noFill/>
        </p:spPr>
        <p:txBody>
          <a:bodyPr wrap="none" rtlCol="0">
            <a:spAutoFit/>
          </a:bodyPr>
          <a:lstStyle/>
          <a:p>
            <a:r>
              <a:rPr lang="fi-FI" dirty="0" smtClean="0"/>
              <a:t>Kahvi ja maito sekoittuvat toisiinsa ”ajan kuluessa”.</a:t>
            </a:r>
          </a:p>
          <a:p>
            <a:endParaRPr lang="fi-FI" dirty="0"/>
          </a:p>
        </p:txBody>
      </p:sp>
      <p:sp>
        <p:nvSpPr>
          <p:cNvPr id="7" name="TextBox 6"/>
          <p:cNvSpPr txBox="1"/>
          <p:nvPr/>
        </p:nvSpPr>
        <p:spPr>
          <a:xfrm>
            <a:off x="7058799" y="4668094"/>
            <a:ext cx="4022383" cy="646331"/>
          </a:xfrm>
          <a:prstGeom prst="rect">
            <a:avLst/>
          </a:prstGeom>
          <a:noFill/>
        </p:spPr>
        <p:txBody>
          <a:bodyPr wrap="none" rtlCol="0">
            <a:spAutoFit/>
          </a:bodyPr>
          <a:lstStyle/>
          <a:p>
            <a:r>
              <a:rPr lang="fi-FI" dirty="0" smtClean="0"/>
              <a:t>Tutkijan paperit eivät pysy järjestyksessä.</a:t>
            </a:r>
          </a:p>
          <a:p>
            <a:endParaRPr lang="fi-FI" dirty="0"/>
          </a:p>
        </p:txBody>
      </p:sp>
      <p:pic>
        <p:nvPicPr>
          <p:cNvPr id="2052" name="Picture 4" descr="https://i.pinimg.com/originals/7c/68/48/7c6848d27eb345eda36fc8143cbd2d7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6448" y="748441"/>
            <a:ext cx="5387087" cy="36093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79718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Albert Einstein mullisti ajan</a:t>
            </a:r>
            <a:endParaRPr lang="fi-FI" dirty="0"/>
          </a:p>
        </p:txBody>
      </p:sp>
      <p:pic>
        <p:nvPicPr>
          <p:cNvPr id="10244" name="Picture 4" descr="https://natgeo.imgix.net/factsheets/thumbnails/GettyImages-541065237_master.jpg?auto=compress,format&amp;w=1024&amp;h=560&amp;fit=cro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1819" y="1690688"/>
            <a:ext cx="8492836" cy="46445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77240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i-FI" dirty="0" smtClean="0"/>
              <a:t>Ajan suhteellisuus</a:t>
            </a:r>
            <a:endParaRPr lang="fi-FI" dirty="0"/>
          </a:p>
        </p:txBody>
      </p:sp>
      <p:sp>
        <p:nvSpPr>
          <p:cNvPr id="5" name="Content Placeholder 4"/>
          <p:cNvSpPr>
            <a:spLocks noGrp="1"/>
          </p:cNvSpPr>
          <p:nvPr>
            <p:ph idx="1"/>
          </p:nvPr>
        </p:nvSpPr>
        <p:spPr>
          <a:xfrm>
            <a:off x="838200" y="1825625"/>
            <a:ext cx="6642100" cy="4351338"/>
          </a:xfrm>
        </p:spPr>
        <p:txBody>
          <a:bodyPr>
            <a:normAutofit fontScale="92500" lnSpcReduction="10000"/>
          </a:bodyPr>
          <a:lstStyle/>
          <a:p>
            <a:r>
              <a:rPr lang="fi-FI" dirty="0" smtClean="0"/>
              <a:t>Sähköisten ja magneettisten ilmiöiden lait näyttävät riippuvan liikkeestä.</a:t>
            </a:r>
          </a:p>
          <a:p>
            <a:r>
              <a:rPr lang="fi-FI" dirty="0" smtClean="0"/>
              <a:t>Albert Einstein huomasi, että lait toimivat oikein, jos jokaiseen liikkeeseen liittyy oma aikansa.</a:t>
            </a:r>
          </a:p>
          <a:p>
            <a:r>
              <a:rPr lang="fi-FI" dirty="0" smtClean="0"/>
              <a:t>AIKA ON SUHTEELLINEN. Ei ole olemassa yhtä oikeaa aikaa. On monia eri aikoja.</a:t>
            </a:r>
          </a:p>
          <a:p>
            <a:r>
              <a:rPr lang="fi-FI" dirty="0" smtClean="0"/>
              <a:t>Liikkeessä oleva vanhenee hitaammin kuin paikallaan oleva.</a:t>
            </a:r>
          </a:p>
          <a:p>
            <a:r>
              <a:rPr lang="fi-FI" dirty="0" smtClean="0"/>
              <a:t>GPS-satelliittien kellot jätättävät 7 mikrosekuntia/vrk.</a:t>
            </a:r>
            <a:endParaRPr lang="fi-FI" dirty="0"/>
          </a:p>
        </p:txBody>
      </p:sp>
      <p:grpSp>
        <p:nvGrpSpPr>
          <p:cNvPr id="15" name="Group 14"/>
          <p:cNvGrpSpPr/>
          <p:nvPr/>
        </p:nvGrpSpPr>
        <p:grpSpPr>
          <a:xfrm>
            <a:off x="8004809" y="1836553"/>
            <a:ext cx="3940175" cy="2164741"/>
            <a:chOff x="7924799" y="2444234"/>
            <a:chExt cx="3940175" cy="2164741"/>
          </a:xfrm>
        </p:grpSpPr>
        <p:pic>
          <p:nvPicPr>
            <p:cNvPr id="2050" name="Picture 2" descr="https://www.scienceabc.com/wp-content/uploads/2018/12/time-paradoxx.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24799" y="2527300"/>
              <a:ext cx="3940175" cy="208167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7934037" y="2527300"/>
              <a:ext cx="692727" cy="203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Rectangle 6"/>
            <p:cNvSpPr/>
            <p:nvPr/>
          </p:nvSpPr>
          <p:spPr>
            <a:xfrm>
              <a:off x="9664700" y="2527301"/>
              <a:ext cx="647700" cy="28286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8" name="Rectangle 7"/>
            <p:cNvSpPr/>
            <p:nvPr/>
          </p:nvSpPr>
          <p:spPr>
            <a:xfrm>
              <a:off x="10695221" y="3774367"/>
              <a:ext cx="544421" cy="16405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 name="Rectangle 9"/>
            <p:cNvSpPr/>
            <p:nvPr/>
          </p:nvSpPr>
          <p:spPr>
            <a:xfrm>
              <a:off x="9093200" y="4389972"/>
              <a:ext cx="660400" cy="14937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 name="TextBox 10"/>
            <p:cNvSpPr txBox="1"/>
            <p:nvPr/>
          </p:nvSpPr>
          <p:spPr>
            <a:xfrm>
              <a:off x="9933770" y="2545834"/>
              <a:ext cx="757259" cy="369332"/>
            </a:xfrm>
            <a:prstGeom prst="rect">
              <a:avLst/>
            </a:prstGeom>
            <a:noFill/>
          </p:spPr>
          <p:txBody>
            <a:bodyPr wrap="none" rtlCol="0">
              <a:spAutoFit/>
            </a:bodyPr>
            <a:lstStyle/>
            <a:p>
              <a:r>
                <a:rPr lang="fi-FI" dirty="0" smtClean="0">
                  <a:solidFill>
                    <a:schemeClr val="bg1"/>
                  </a:solidFill>
                </a:rPr>
                <a:t>Teppo</a:t>
              </a:r>
              <a:endParaRPr lang="fi-FI" dirty="0">
                <a:solidFill>
                  <a:schemeClr val="bg1"/>
                </a:solidFill>
              </a:endParaRPr>
            </a:p>
          </p:txBody>
        </p:sp>
        <p:sp>
          <p:nvSpPr>
            <p:cNvPr id="12" name="TextBox 11"/>
            <p:cNvSpPr txBox="1"/>
            <p:nvPr/>
          </p:nvSpPr>
          <p:spPr>
            <a:xfrm>
              <a:off x="8021868" y="2444234"/>
              <a:ext cx="693844" cy="369332"/>
            </a:xfrm>
            <a:prstGeom prst="rect">
              <a:avLst/>
            </a:prstGeom>
            <a:noFill/>
          </p:spPr>
          <p:txBody>
            <a:bodyPr wrap="none" rtlCol="0">
              <a:spAutoFit/>
            </a:bodyPr>
            <a:lstStyle/>
            <a:p>
              <a:r>
                <a:rPr lang="fi-FI" dirty="0" smtClean="0">
                  <a:solidFill>
                    <a:schemeClr val="bg1"/>
                  </a:solidFill>
                </a:rPr>
                <a:t>Matti</a:t>
              </a:r>
              <a:endParaRPr lang="fi-FI" dirty="0">
                <a:solidFill>
                  <a:schemeClr val="bg1"/>
                </a:solidFill>
              </a:endParaRPr>
            </a:p>
          </p:txBody>
        </p:sp>
      </p:grpSp>
      <p:sp>
        <p:nvSpPr>
          <p:cNvPr id="17" name="TextBox 16"/>
          <p:cNvSpPr txBox="1"/>
          <p:nvPr/>
        </p:nvSpPr>
        <p:spPr>
          <a:xfrm>
            <a:off x="8360410" y="4167282"/>
            <a:ext cx="3318601" cy="369332"/>
          </a:xfrm>
          <a:prstGeom prst="rect">
            <a:avLst/>
          </a:prstGeom>
          <a:noFill/>
        </p:spPr>
        <p:txBody>
          <a:bodyPr wrap="none" rtlCol="0">
            <a:spAutoFit/>
          </a:bodyPr>
          <a:lstStyle/>
          <a:p>
            <a:r>
              <a:rPr lang="fi-FI" dirty="0" smtClean="0"/>
              <a:t>Teppo pysyy Mattia nuorempana.</a:t>
            </a:r>
            <a:endParaRPr lang="fi-FI" dirty="0"/>
          </a:p>
        </p:txBody>
      </p:sp>
    </p:spTree>
    <p:extLst>
      <p:ext uri="{BB962C8B-B14F-4D97-AF65-F5344CB8AC3E}">
        <p14:creationId xmlns:p14="http://schemas.microsoft.com/office/powerpoint/2010/main" val="33436312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pull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7576" y="260350"/>
            <a:ext cx="1476375" cy="1512888"/>
          </a:xfrm>
          <a:prstGeom prst="rect">
            <a:avLst/>
          </a:prstGeom>
          <a:noFill/>
          <a:extLst>
            <a:ext uri="{909E8E84-426E-40DD-AFC4-6F175D3DCCD1}">
              <a14:hiddenFill xmlns:a14="http://schemas.microsoft.com/office/drawing/2010/main">
                <a:solidFill>
                  <a:srgbClr val="FFFFFF"/>
                </a:solidFill>
              </a14:hiddenFill>
            </a:ext>
          </a:extLst>
        </p:spPr>
      </p:pic>
      <p:pic>
        <p:nvPicPr>
          <p:cNvPr id="47107" name="Picture 3" descr="pull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13850" y="2060576"/>
            <a:ext cx="1454150" cy="1490663"/>
          </a:xfrm>
          <a:prstGeom prst="rect">
            <a:avLst/>
          </a:prstGeom>
          <a:noFill/>
          <a:extLst>
            <a:ext uri="{909E8E84-426E-40DD-AFC4-6F175D3DCCD1}">
              <a14:hiddenFill xmlns:a14="http://schemas.microsoft.com/office/drawing/2010/main">
                <a:solidFill>
                  <a:srgbClr val="FFFFFF"/>
                </a:solidFill>
              </a14:hiddenFill>
            </a:ext>
          </a:extLst>
        </p:spPr>
      </p:pic>
      <p:pic>
        <p:nvPicPr>
          <p:cNvPr id="47108" name="Picture 4" descr="tellu"/>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27576" y="3573463"/>
            <a:ext cx="1584325" cy="1389062"/>
          </a:xfrm>
          <a:prstGeom prst="rect">
            <a:avLst/>
          </a:prstGeom>
          <a:noFill/>
          <a:extLst>
            <a:ext uri="{909E8E84-426E-40DD-AFC4-6F175D3DCCD1}">
              <a14:hiddenFill xmlns:a14="http://schemas.microsoft.com/office/drawing/2010/main">
                <a:solidFill>
                  <a:srgbClr val="FFFFFF"/>
                </a:solidFill>
              </a14:hiddenFill>
            </a:ext>
          </a:extLst>
        </p:spPr>
      </p:pic>
      <p:pic>
        <p:nvPicPr>
          <p:cNvPr id="47109" name="Picture 5" descr="tellu_sad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012238" y="5229226"/>
            <a:ext cx="1655762" cy="1452563"/>
          </a:xfrm>
          <a:prstGeom prst="rect">
            <a:avLst/>
          </a:prstGeom>
          <a:noFill/>
          <a:extLst>
            <a:ext uri="{909E8E84-426E-40DD-AFC4-6F175D3DCCD1}">
              <a14:hiddenFill xmlns:a14="http://schemas.microsoft.com/office/drawing/2010/main">
                <a:solidFill>
                  <a:srgbClr val="FFFFFF"/>
                </a:solidFill>
              </a14:hiddenFill>
            </a:ext>
          </a:extLst>
        </p:spPr>
      </p:pic>
      <p:sp>
        <p:nvSpPr>
          <p:cNvPr id="47110" name="Text Box 6"/>
          <p:cNvSpPr txBox="1">
            <a:spLocks noChangeArrowheads="1"/>
          </p:cNvSpPr>
          <p:nvPr/>
        </p:nvSpPr>
        <p:spPr bwMode="auto">
          <a:xfrm>
            <a:off x="1847850" y="620713"/>
            <a:ext cx="157684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i-FI" altLang="fi-FI" sz="2400" dirty="0">
                <a:latin typeface="+mj-lt"/>
              </a:rPr>
              <a:t>Mekaniikka</a:t>
            </a:r>
            <a:endParaRPr lang="en-US" altLang="fi-FI" sz="2400" dirty="0">
              <a:latin typeface="+mj-lt"/>
            </a:endParaRPr>
          </a:p>
        </p:txBody>
      </p:sp>
      <p:sp>
        <p:nvSpPr>
          <p:cNvPr id="47111" name="Text Box 7"/>
          <p:cNvSpPr txBox="1">
            <a:spLocks noChangeArrowheads="1"/>
          </p:cNvSpPr>
          <p:nvPr/>
        </p:nvSpPr>
        <p:spPr bwMode="auto">
          <a:xfrm>
            <a:off x="1703388" y="3860801"/>
            <a:ext cx="235519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i-FI" altLang="fi-FI" sz="2400" dirty="0">
                <a:latin typeface="+mj-lt"/>
              </a:rPr>
              <a:t>Sähkömagnetismi</a:t>
            </a:r>
            <a:endParaRPr lang="en-US" altLang="fi-FI" sz="2400" dirty="0">
              <a:latin typeface="+mj-lt"/>
            </a:endParaRPr>
          </a:p>
        </p:txBody>
      </p:sp>
      <p:sp>
        <p:nvSpPr>
          <p:cNvPr id="47112" name="Text Box 8"/>
          <p:cNvSpPr txBox="1">
            <a:spLocks noChangeArrowheads="1"/>
          </p:cNvSpPr>
          <p:nvPr/>
        </p:nvSpPr>
        <p:spPr bwMode="auto">
          <a:xfrm>
            <a:off x="6796089" y="436046"/>
            <a:ext cx="3143296"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i-FI" altLang="fi-FI" sz="2400" dirty="0">
                <a:solidFill>
                  <a:srgbClr val="FF9933"/>
                </a:solidFill>
                <a:latin typeface="+mj-lt"/>
              </a:rPr>
              <a:t>Tasainen liike ei vaikuta </a:t>
            </a:r>
          </a:p>
          <a:p>
            <a:r>
              <a:rPr lang="fi-FI" altLang="fi-FI" sz="2400" dirty="0">
                <a:solidFill>
                  <a:srgbClr val="FF9933"/>
                </a:solidFill>
                <a:latin typeface="+mj-lt"/>
              </a:rPr>
              <a:t>Newtonin mekaniikkaan</a:t>
            </a:r>
            <a:endParaRPr lang="en-US" altLang="fi-FI" sz="2400" dirty="0">
              <a:solidFill>
                <a:srgbClr val="FF9933"/>
              </a:solidFill>
              <a:latin typeface="+mj-lt"/>
            </a:endParaRPr>
          </a:p>
        </p:txBody>
      </p:sp>
      <p:sp>
        <p:nvSpPr>
          <p:cNvPr id="47114" name="Text Box 10"/>
          <p:cNvSpPr txBox="1">
            <a:spLocks noChangeArrowheads="1"/>
          </p:cNvSpPr>
          <p:nvPr/>
        </p:nvSpPr>
        <p:spPr bwMode="auto">
          <a:xfrm>
            <a:off x="6816725" y="3860801"/>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fi-FI" altLang="fi-FI"/>
          </a:p>
        </p:txBody>
      </p:sp>
      <p:sp>
        <p:nvSpPr>
          <p:cNvPr id="47115" name="Text Box 11"/>
          <p:cNvSpPr txBox="1">
            <a:spLocks noChangeArrowheads="1"/>
          </p:cNvSpPr>
          <p:nvPr/>
        </p:nvSpPr>
        <p:spPr bwMode="auto">
          <a:xfrm>
            <a:off x="6796089" y="3660776"/>
            <a:ext cx="3621087"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i-FI" altLang="fi-FI" sz="2400" dirty="0">
                <a:solidFill>
                  <a:srgbClr val="FF9933"/>
                </a:solidFill>
                <a:latin typeface="+mj-lt"/>
              </a:rPr>
              <a:t>Maxwellin yhtälöt eivät noudata mekaniikan suhteellisuutta</a:t>
            </a:r>
            <a:endParaRPr lang="en-US" altLang="fi-FI" sz="2400" dirty="0">
              <a:solidFill>
                <a:srgbClr val="FF9933"/>
              </a:solidFill>
              <a:latin typeface="+mj-lt"/>
            </a:endParaRPr>
          </a:p>
        </p:txBody>
      </p:sp>
    </p:spTree>
    <p:extLst>
      <p:ext uri="{BB962C8B-B14F-4D97-AF65-F5344CB8AC3E}">
        <p14:creationId xmlns:p14="http://schemas.microsoft.com/office/powerpoint/2010/main" val="38358016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47107"/>
                                        </p:tgtEl>
                                        <p:attrNameLst>
                                          <p:attrName>style.visibility</p:attrName>
                                        </p:attrNameLst>
                                      </p:cBhvr>
                                      <p:to>
                                        <p:strVal val="visible"/>
                                      </p:to>
                                    </p:set>
                                    <p:anim calcmode="lin" valueType="num">
                                      <p:cBhvr additive="base">
                                        <p:cTn id="7" dur="5000" fill="hold"/>
                                        <p:tgtEl>
                                          <p:spTgt spid="47107"/>
                                        </p:tgtEl>
                                        <p:attrNameLst>
                                          <p:attrName>ppt_x</p:attrName>
                                        </p:attrNameLst>
                                      </p:cBhvr>
                                      <p:tavLst>
                                        <p:tav tm="0">
                                          <p:val>
                                            <p:strVal val="0-#ppt_w/2"/>
                                          </p:val>
                                        </p:tav>
                                        <p:tav tm="100000">
                                          <p:val>
                                            <p:strVal val="#ppt_x"/>
                                          </p:val>
                                        </p:tav>
                                      </p:tavLst>
                                    </p:anim>
                                    <p:anim calcmode="lin" valueType="num">
                                      <p:cBhvr additive="base">
                                        <p:cTn id="8" dur="5000" fill="hold"/>
                                        <p:tgtEl>
                                          <p:spTgt spid="47107"/>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0"/>
                            </p:stCondLst>
                            <p:childTnLst>
                              <p:par>
                                <p:cTn id="10" presetID="2" presetClass="exit" presetSubtype="2" fill="hold" nodeType="afterEffect">
                                  <p:stCondLst>
                                    <p:cond delay="0"/>
                                  </p:stCondLst>
                                  <p:childTnLst>
                                    <p:anim calcmode="lin" valueType="num">
                                      <p:cBhvr additive="base">
                                        <p:cTn id="11" dur="1000"/>
                                        <p:tgtEl>
                                          <p:spTgt spid="47107"/>
                                        </p:tgtEl>
                                        <p:attrNameLst>
                                          <p:attrName>ppt_x</p:attrName>
                                        </p:attrNameLst>
                                      </p:cBhvr>
                                      <p:tavLst>
                                        <p:tav tm="0">
                                          <p:val>
                                            <p:strVal val="ppt_x"/>
                                          </p:val>
                                        </p:tav>
                                        <p:tav tm="100000">
                                          <p:val>
                                            <p:strVal val="1+ppt_w/2"/>
                                          </p:val>
                                        </p:tav>
                                      </p:tavLst>
                                    </p:anim>
                                    <p:anim calcmode="lin" valueType="num">
                                      <p:cBhvr additive="base">
                                        <p:cTn id="12" dur="1000"/>
                                        <p:tgtEl>
                                          <p:spTgt spid="47107"/>
                                        </p:tgtEl>
                                        <p:attrNameLst>
                                          <p:attrName>ppt_y</p:attrName>
                                        </p:attrNameLst>
                                      </p:cBhvr>
                                      <p:tavLst>
                                        <p:tav tm="0">
                                          <p:val>
                                            <p:strVal val="ppt_y"/>
                                          </p:val>
                                        </p:tav>
                                        <p:tav tm="100000">
                                          <p:val>
                                            <p:strVal val="ppt_y"/>
                                          </p:val>
                                        </p:tav>
                                      </p:tavLst>
                                    </p:anim>
                                    <p:set>
                                      <p:cBhvr>
                                        <p:cTn id="13" dur="1" fill="hold">
                                          <p:stCondLst>
                                            <p:cond delay="999"/>
                                          </p:stCondLst>
                                        </p:cTn>
                                        <p:tgtEl>
                                          <p:spTgt spid="47107"/>
                                        </p:tgtEl>
                                        <p:attrNameLst>
                                          <p:attrName>style.visibility</p:attrName>
                                        </p:attrNameLst>
                                      </p:cBhvr>
                                      <p:to>
                                        <p:strVal val="hidden"/>
                                      </p:to>
                                    </p:set>
                                  </p:childTnLst>
                                </p:cTn>
                              </p:par>
                              <p:par>
                                <p:cTn id="14" presetID="1" presetClass="entr" presetSubtype="0" fill="hold" grpId="0" nodeType="withEffect">
                                  <p:stCondLst>
                                    <p:cond delay="0"/>
                                  </p:stCondLst>
                                  <p:childTnLst>
                                    <p:set>
                                      <p:cBhvr>
                                        <p:cTn id="15" dur="1" fill="hold">
                                          <p:stCondLst>
                                            <p:cond delay="0"/>
                                          </p:stCondLst>
                                        </p:cTn>
                                        <p:tgtEl>
                                          <p:spTgt spid="47112"/>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47111"/>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47108"/>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8" fill="hold" nodeType="clickEffect">
                                  <p:stCondLst>
                                    <p:cond delay="0"/>
                                  </p:stCondLst>
                                  <p:childTnLst>
                                    <p:set>
                                      <p:cBhvr>
                                        <p:cTn id="25" dur="1" fill="hold">
                                          <p:stCondLst>
                                            <p:cond delay="0"/>
                                          </p:stCondLst>
                                        </p:cTn>
                                        <p:tgtEl>
                                          <p:spTgt spid="47109"/>
                                        </p:tgtEl>
                                        <p:attrNameLst>
                                          <p:attrName>style.visibility</p:attrName>
                                        </p:attrNameLst>
                                      </p:cBhvr>
                                      <p:to>
                                        <p:strVal val="visible"/>
                                      </p:to>
                                    </p:set>
                                    <p:anim calcmode="lin" valueType="num">
                                      <p:cBhvr additive="base">
                                        <p:cTn id="26" dur="5000" fill="hold"/>
                                        <p:tgtEl>
                                          <p:spTgt spid="47109"/>
                                        </p:tgtEl>
                                        <p:attrNameLst>
                                          <p:attrName>ppt_x</p:attrName>
                                        </p:attrNameLst>
                                      </p:cBhvr>
                                      <p:tavLst>
                                        <p:tav tm="0">
                                          <p:val>
                                            <p:strVal val="0-#ppt_w/2"/>
                                          </p:val>
                                        </p:tav>
                                        <p:tav tm="100000">
                                          <p:val>
                                            <p:strVal val="#ppt_x"/>
                                          </p:val>
                                        </p:tav>
                                      </p:tavLst>
                                    </p:anim>
                                    <p:anim calcmode="lin" valueType="num">
                                      <p:cBhvr additive="base">
                                        <p:cTn id="27" dur="5000" fill="hold"/>
                                        <p:tgtEl>
                                          <p:spTgt spid="47109"/>
                                        </p:tgtEl>
                                        <p:attrNameLst>
                                          <p:attrName>ppt_y</p:attrName>
                                        </p:attrNameLst>
                                      </p:cBhvr>
                                      <p:tavLst>
                                        <p:tav tm="0">
                                          <p:val>
                                            <p:strVal val="#ppt_y"/>
                                          </p:val>
                                        </p:tav>
                                        <p:tav tm="100000">
                                          <p:val>
                                            <p:strVal val="#ppt_y"/>
                                          </p:val>
                                        </p:tav>
                                      </p:tavLst>
                                    </p:anim>
                                  </p:childTnLst>
                                </p:cTn>
                              </p:par>
                            </p:childTnLst>
                          </p:cTn>
                        </p:par>
                        <p:par>
                          <p:cTn id="28" fill="hold" nodeType="afterGroup">
                            <p:stCondLst>
                              <p:cond delay="5000"/>
                            </p:stCondLst>
                            <p:childTnLst>
                              <p:par>
                                <p:cTn id="29" presetID="2" presetClass="exit" presetSubtype="2" fill="hold" nodeType="afterEffect">
                                  <p:stCondLst>
                                    <p:cond delay="0"/>
                                  </p:stCondLst>
                                  <p:childTnLst>
                                    <p:anim calcmode="lin" valueType="num">
                                      <p:cBhvr additive="base">
                                        <p:cTn id="30" dur="1000"/>
                                        <p:tgtEl>
                                          <p:spTgt spid="47109"/>
                                        </p:tgtEl>
                                        <p:attrNameLst>
                                          <p:attrName>ppt_x</p:attrName>
                                        </p:attrNameLst>
                                      </p:cBhvr>
                                      <p:tavLst>
                                        <p:tav tm="0">
                                          <p:val>
                                            <p:strVal val="ppt_x"/>
                                          </p:val>
                                        </p:tav>
                                        <p:tav tm="100000">
                                          <p:val>
                                            <p:strVal val="1+ppt_w/2"/>
                                          </p:val>
                                        </p:tav>
                                      </p:tavLst>
                                    </p:anim>
                                    <p:anim calcmode="lin" valueType="num">
                                      <p:cBhvr additive="base">
                                        <p:cTn id="31" dur="1000"/>
                                        <p:tgtEl>
                                          <p:spTgt spid="47109"/>
                                        </p:tgtEl>
                                        <p:attrNameLst>
                                          <p:attrName>ppt_y</p:attrName>
                                        </p:attrNameLst>
                                      </p:cBhvr>
                                      <p:tavLst>
                                        <p:tav tm="0">
                                          <p:val>
                                            <p:strVal val="ppt_y"/>
                                          </p:val>
                                        </p:tav>
                                        <p:tav tm="100000">
                                          <p:val>
                                            <p:strVal val="ppt_y"/>
                                          </p:val>
                                        </p:tav>
                                      </p:tavLst>
                                    </p:anim>
                                    <p:set>
                                      <p:cBhvr>
                                        <p:cTn id="32" dur="1" fill="hold">
                                          <p:stCondLst>
                                            <p:cond delay="999"/>
                                          </p:stCondLst>
                                        </p:cTn>
                                        <p:tgtEl>
                                          <p:spTgt spid="47109"/>
                                        </p:tgtEl>
                                        <p:attrNameLst>
                                          <p:attrName>style.visibility</p:attrName>
                                        </p:attrNameLst>
                                      </p:cBhvr>
                                      <p:to>
                                        <p:strVal val="hidden"/>
                                      </p:to>
                                    </p:set>
                                  </p:childTnLst>
                                </p:cTn>
                              </p:par>
                              <p:par>
                                <p:cTn id="33" presetID="1" presetClass="entr" presetSubtype="0" fill="hold" grpId="0" nodeType="withEffect">
                                  <p:stCondLst>
                                    <p:cond delay="0"/>
                                  </p:stCondLst>
                                  <p:childTnLst>
                                    <p:set>
                                      <p:cBhvr>
                                        <p:cTn id="34" dur="1" fill="hold">
                                          <p:stCondLst>
                                            <p:cond delay="0"/>
                                          </p:stCondLst>
                                        </p:cTn>
                                        <p:tgtEl>
                                          <p:spTgt spid="471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11" grpId="0"/>
      <p:bldP spid="47112" grpId="0"/>
      <p:bldP spid="4711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61703" y="1681163"/>
            <a:ext cx="5001789" cy="2705036"/>
          </a:xfrm>
          <a:prstGeom prst="rect">
            <a:avLst/>
          </a:prstGeom>
        </p:spPr>
      </p:pic>
      <p:sp>
        <p:nvSpPr>
          <p:cNvPr id="3" name="TextBox 2"/>
          <p:cNvSpPr txBox="1"/>
          <p:nvPr/>
        </p:nvSpPr>
        <p:spPr>
          <a:xfrm>
            <a:off x="789710" y="4031673"/>
            <a:ext cx="4973782" cy="646331"/>
          </a:xfrm>
          <a:prstGeom prst="rect">
            <a:avLst/>
          </a:prstGeom>
          <a:noFill/>
        </p:spPr>
        <p:txBody>
          <a:bodyPr wrap="square" rtlCol="0">
            <a:spAutoFit/>
          </a:bodyPr>
          <a:lstStyle/>
          <a:p>
            <a:endParaRPr lang="fi-FI" dirty="0"/>
          </a:p>
          <a:p>
            <a:endParaRPr lang="fi-FI" dirty="0"/>
          </a:p>
        </p:txBody>
      </p:sp>
      <p:sp>
        <p:nvSpPr>
          <p:cNvPr id="9" name="Title 8"/>
          <p:cNvSpPr>
            <a:spLocks noGrp="1"/>
          </p:cNvSpPr>
          <p:nvPr>
            <p:ph type="title"/>
          </p:nvPr>
        </p:nvSpPr>
        <p:spPr/>
        <p:txBody>
          <a:bodyPr/>
          <a:lstStyle/>
          <a:p>
            <a:r>
              <a:rPr lang="fi-FI" dirty="0" smtClean="0"/>
              <a:t>Laajennettu nykyisyys</a:t>
            </a:r>
            <a:endParaRPr lang="fi-FI" dirty="0"/>
          </a:p>
        </p:txBody>
      </p:sp>
      <p:sp>
        <p:nvSpPr>
          <p:cNvPr id="8" name="Content Placeholder 7"/>
          <p:cNvSpPr>
            <a:spLocks noGrp="1"/>
          </p:cNvSpPr>
          <p:nvPr>
            <p:ph sz="quarter" idx="4294967295"/>
          </p:nvPr>
        </p:nvSpPr>
        <p:spPr>
          <a:xfrm>
            <a:off x="7008813" y="1681163"/>
            <a:ext cx="5183187" cy="3684587"/>
          </a:xfrm>
        </p:spPr>
        <p:txBody>
          <a:bodyPr>
            <a:normAutofit fontScale="92500" lnSpcReduction="20000"/>
          </a:bodyPr>
          <a:lstStyle/>
          <a:p>
            <a:r>
              <a:rPr lang="fi-FI" dirty="0"/>
              <a:t>Laajennetussa nykyisyydessä olevat </a:t>
            </a:r>
            <a:r>
              <a:rPr lang="fi-FI" dirty="0" smtClean="0"/>
              <a:t>tapahtumat eivät </a:t>
            </a:r>
            <a:r>
              <a:rPr lang="fi-FI" dirty="0"/>
              <a:t>ole syy-seuraus-suhteessa meihin. </a:t>
            </a:r>
          </a:p>
          <a:p>
            <a:r>
              <a:rPr lang="fi-FI" dirty="0"/>
              <a:t>Tarvittaisiin valoa nopeampi signaali, jotta ne olisivat.</a:t>
            </a:r>
          </a:p>
          <a:p>
            <a:r>
              <a:rPr lang="fi-FI" dirty="0"/>
              <a:t>Kaukainen galaksi voi syntyä ja kuolla olematta olemassa meidän menneessä ajassamme tai meidän tulevaisuudessamme</a:t>
            </a:r>
            <a:r>
              <a:rPr lang="fi-FI" dirty="0" smtClean="0"/>
              <a:t>.</a:t>
            </a:r>
          </a:p>
          <a:p>
            <a:r>
              <a:rPr lang="fi-FI" dirty="0" smtClean="0"/>
              <a:t>Meidän ”nyt”:mme ei ole ”nyt” koko maailmankaikkeudessa.</a:t>
            </a:r>
            <a:endParaRPr lang="fi-FI" dirty="0"/>
          </a:p>
          <a:p>
            <a:endParaRPr lang="fi-FI" dirty="0"/>
          </a:p>
        </p:txBody>
      </p:sp>
      <p:sp>
        <p:nvSpPr>
          <p:cNvPr id="10" name="TextBox 9"/>
          <p:cNvSpPr txBox="1"/>
          <p:nvPr/>
        </p:nvSpPr>
        <p:spPr>
          <a:xfrm>
            <a:off x="789710" y="5541818"/>
            <a:ext cx="4973782" cy="830997"/>
          </a:xfrm>
          <a:prstGeom prst="rect">
            <a:avLst/>
          </a:prstGeom>
          <a:noFill/>
        </p:spPr>
        <p:txBody>
          <a:bodyPr wrap="square" rtlCol="0">
            <a:spAutoFit/>
          </a:bodyPr>
          <a:lstStyle/>
          <a:p>
            <a:r>
              <a:rPr lang="fi-FI" sz="2400" dirty="0" smtClean="0"/>
              <a:t>Einstein: Valonnopeus on suurin nopeus, jolla tieto voi siirtyä.</a:t>
            </a:r>
            <a:endParaRPr lang="fi-FI" sz="2400" dirty="0"/>
          </a:p>
        </p:txBody>
      </p:sp>
    </p:spTree>
    <p:extLst>
      <p:ext uri="{BB962C8B-B14F-4D97-AF65-F5344CB8AC3E}">
        <p14:creationId xmlns:p14="http://schemas.microsoft.com/office/powerpoint/2010/main" val="27921811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Viisaita sanoja ajasta</a:t>
            </a:r>
            <a:endParaRPr lang="fi-FI" dirty="0"/>
          </a:p>
        </p:txBody>
      </p:sp>
      <p:sp>
        <p:nvSpPr>
          <p:cNvPr id="3" name="Content Placeholder 2"/>
          <p:cNvSpPr>
            <a:spLocks noGrp="1"/>
          </p:cNvSpPr>
          <p:nvPr>
            <p:ph idx="1"/>
          </p:nvPr>
        </p:nvSpPr>
        <p:spPr/>
        <p:txBody>
          <a:bodyPr/>
          <a:lstStyle/>
          <a:p>
            <a:r>
              <a:rPr lang="fi-FI" dirty="0" smtClean="0"/>
              <a:t>Aika </a:t>
            </a:r>
            <a:r>
              <a:rPr lang="fi-FI" dirty="0"/>
              <a:t>on illuusio. </a:t>
            </a:r>
            <a:r>
              <a:rPr lang="fi-FI" dirty="0" smtClean="0"/>
              <a:t>(Albert Einstein)</a:t>
            </a:r>
          </a:p>
          <a:p>
            <a:r>
              <a:rPr lang="fi-FI" dirty="0" smtClean="0"/>
              <a:t>Ajan merkityksettömyyden tajuaminen on portti viisauteen. (Bertrand Russel)</a:t>
            </a:r>
          </a:p>
          <a:p>
            <a:r>
              <a:rPr lang="fi-FI" dirty="0" smtClean="0"/>
              <a:t>Aika ei ole mitään ohitsemme virtaavaa – se on meri, jossa kellumme. (Margaret Atwood)</a:t>
            </a:r>
          </a:p>
          <a:p>
            <a:r>
              <a:rPr lang="fi-FI" dirty="0" smtClean="0"/>
              <a:t>Aika on arvokkainta, jota ihminen voi tuhlata. (Theofrastus)</a:t>
            </a:r>
          </a:p>
          <a:p>
            <a:r>
              <a:rPr lang="fi-FI" dirty="0" smtClean="0"/>
              <a:t>Aika </a:t>
            </a:r>
            <a:r>
              <a:rPr lang="fi-FI" dirty="0"/>
              <a:t>on rahaa. (Benjamin Franklin</a:t>
            </a:r>
            <a:r>
              <a:rPr lang="fi-FI" dirty="0" smtClean="0"/>
              <a:t>)</a:t>
            </a:r>
            <a:endParaRPr lang="fi-FI" dirty="0"/>
          </a:p>
          <a:p>
            <a:endParaRPr lang="fi-FI" dirty="0" smtClean="0"/>
          </a:p>
        </p:txBody>
      </p:sp>
    </p:spTree>
    <p:extLst>
      <p:ext uri="{BB962C8B-B14F-4D97-AF65-F5344CB8AC3E}">
        <p14:creationId xmlns:p14="http://schemas.microsoft.com/office/powerpoint/2010/main" val="15391946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0" name="Rectangle 4"/>
          <p:cNvSpPr>
            <a:spLocks noGrp="1" noChangeArrowheads="1"/>
          </p:cNvSpPr>
          <p:nvPr>
            <p:ph type="title"/>
          </p:nvPr>
        </p:nvSpPr>
        <p:spPr/>
        <p:txBody>
          <a:bodyPr>
            <a:normAutofit/>
          </a:bodyPr>
          <a:lstStyle/>
          <a:p>
            <a:r>
              <a:rPr lang="fi-FI" altLang="fi-FI" dirty="0"/>
              <a:t>Samanaikaisuuden suhteellisuus</a:t>
            </a:r>
            <a:endParaRPr lang="en-US" altLang="fi-FI" dirty="0"/>
          </a:p>
        </p:txBody>
      </p:sp>
      <p:graphicFrame>
        <p:nvGraphicFramePr>
          <p:cNvPr id="50182" name="Object 6"/>
          <p:cNvGraphicFramePr>
            <a:graphicFrameLocks noChangeAspect="1"/>
          </p:cNvGraphicFramePr>
          <p:nvPr/>
        </p:nvGraphicFramePr>
        <p:xfrm>
          <a:off x="2135188" y="1557338"/>
          <a:ext cx="4400550" cy="4525962"/>
        </p:xfrm>
        <a:graphic>
          <a:graphicData uri="http://schemas.openxmlformats.org/presentationml/2006/ole">
            <mc:AlternateContent xmlns:mc="http://schemas.openxmlformats.org/markup-compatibility/2006">
              <mc:Choice xmlns:v="urn:schemas-microsoft-com:vml" Requires="v">
                <p:oleObj spid="_x0000_s6157" name="CorelDRAW" r:id="rId4" imgW="5124602" imgH="5271211" progId="CorelDRAW.Graphic.12">
                  <p:embed/>
                </p:oleObj>
              </mc:Choice>
              <mc:Fallback>
                <p:oleObj name="CorelDRAW" r:id="rId4" imgW="5124602" imgH="5271211" progId="CorelDRAW.Graphic.1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5188" y="1557338"/>
                        <a:ext cx="4400550"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0183" name="Text Box 7"/>
          <p:cNvSpPr txBox="1">
            <a:spLocks noChangeArrowheads="1"/>
          </p:cNvSpPr>
          <p:nvPr/>
        </p:nvSpPr>
        <p:spPr bwMode="auto">
          <a:xfrm>
            <a:off x="6888163" y="2871649"/>
            <a:ext cx="345598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fi-FI" altLang="fi-FI" sz="2800" dirty="0">
                <a:latin typeface="+mj-lt"/>
                <a:cs typeface="Arial" panose="020B0604020202020204" pitchFamily="34" charset="0"/>
              </a:rPr>
              <a:t>T: Etupäässä välähti</a:t>
            </a:r>
            <a:endParaRPr lang="en-US" altLang="fi-FI" sz="2800" dirty="0">
              <a:latin typeface="+mj-lt"/>
              <a:cs typeface="Arial" panose="020B0604020202020204" pitchFamily="34" charset="0"/>
            </a:endParaRPr>
          </a:p>
        </p:txBody>
      </p:sp>
      <p:sp>
        <p:nvSpPr>
          <p:cNvPr id="50184" name="Text Box 8"/>
          <p:cNvSpPr txBox="1">
            <a:spLocks noChangeArrowheads="1"/>
          </p:cNvSpPr>
          <p:nvPr/>
        </p:nvSpPr>
        <p:spPr bwMode="auto">
          <a:xfrm>
            <a:off x="6888164" y="5229225"/>
            <a:ext cx="2191882"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fi-FI" altLang="fi-FI" sz="2800" dirty="0">
                <a:latin typeface="+mj-lt"/>
                <a:cs typeface="Arial" panose="020B0604020202020204" pitchFamily="34" charset="0"/>
              </a:rPr>
              <a:t>T: Takapäässä </a:t>
            </a:r>
          </a:p>
          <a:p>
            <a:pPr eaLnBrk="1" hangingPunct="1"/>
            <a:r>
              <a:rPr lang="fi-FI" altLang="fi-FI" sz="2800" dirty="0">
                <a:latin typeface="+mj-lt"/>
                <a:cs typeface="Arial" panose="020B0604020202020204" pitchFamily="34" charset="0"/>
              </a:rPr>
              <a:t>välähti</a:t>
            </a:r>
            <a:endParaRPr lang="en-US" altLang="fi-FI" sz="2800" dirty="0">
              <a:latin typeface="+mj-lt"/>
              <a:cs typeface="Arial" panose="020B0604020202020204" pitchFamily="34" charset="0"/>
            </a:endParaRPr>
          </a:p>
        </p:txBody>
      </p:sp>
      <p:sp>
        <p:nvSpPr>
          <p:cNvPr id="50185" name="Text Box 9"/>
          <p:cNvSpPr txBox="1">
            <a:spLocks noChangeArrowheads="1"/>
          </p:cNvSpPr>
          <p:nvPr/>
        </p:nvSpPr>
        <p:spPr bwMode="auto">
          <a:xfrm>
            <a:off x="6888163" y="4165746"/>
            <a:ext cx="44069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fi-FI" altLang="fi-FI" sz="2800" dirty="0">
                <a:solidFill>
                  <a:srgbClr val="F8903A"/>
                </a:solidFill>
                <a:latin typeface="+mj-lt"/>
                <a:cs typeface="Arial" panose="020B0604020202020204" pitchFamily="34" charset="0"/>
              </a:rPr>
              <a:t>M: Molemmissa </a:t>
            </a:r>
          </a:p>
          <a:p>
            <a:pPr eaLnBrk="1" hangingPunct="1"/>
            <a:r>
              <a:rPr lang="fi-FI" altLang="fi-FI" sz="2800" dirty="0">
                <a:solidFill>
                  <a:srgbClr val="F8903A"/>
                </a:solidFill>
                <a:latin typeface="+mj-lt"/>
                <a:cs typeface="Arial" panose="020B0604020202020204" pitchFamily="34" charset="0"/>
              </a:rPr>
              <a:t>päissä välähti</a:t>
            </a:r>
            <a:endParaRPr lang="en-US" altLang="fi-FI" sz="2800" dirty="0">
              <a:solidFill>
                <a:srgbClr val="F8903A"/>
              </a:solidFill>
              <a:latin typeface="+mj-lt"/>
              <a:cs typeface="Arial" panose="020B0604020202020204" pitchFamily="34" charset="0"/>
            </a:endParaRPr>
          </a:p>
        </p:txBody>
      </p:sp>
      <p:sp>
        <p:nvSpPr>
          <p:cNvPr id="50187" name="Text Box 11"/>
          <p:cNvSpPr txBox="1">
            <a:spLocks noChangeArrowheads="1"/>
          </p:cNvSpPr>
          <p:nvPr/>
        </p:nvSpPr>
        <p:spPr bwMode="auto">
          <a:xfrm>
            <a:off x="3987800" y="2219325"/>
            <a:ext cx="38183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i-FI" altLang="fi-FI"/>
              <a:t>M</a:t>
            </a:r>
            <a:endParaRPr lang="en-US" altLang="fi-FI"/>
          </a:p>
        </p:txBody>
      </p:sp>
      <p:sp>
        <p:nvSpPr>
          <p:cNvPr id="50188" name="Text Box 12"/>
          <p:cNvSpPr txBox="1">
            <a:spLocks noChangeArrowheads="1"/>
          </p:cNvSpPr>
          <p:nvPr/>
        </p:nvSpPr>
        <p:spPr bwMode="auto">
          <a:xfrm>
            <a:off x="3987800" y="1873250"/>
            <a:ext cx="29687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i-FI" altLang="fi-FI"/>
              <a:t>T</a:t>
            </a:r>
            <a:endParaRPr lang="en-US" altLang="fi-FI"/>
          </a:p>
        </p:txBody>
      </p:sp>
      <p:sp>
        <p:nvSpPr>
          <p:cNvPr id="2" name="TextBox 1"/>
          <p:cNvSpPr txBox="1"/>
          <p:nvPr/>
        </p:nvSpPr>
        <p:spPr>
          <a:xfrm>
            <a:off x="8579911" y="689968"/>
            <a:ext cx="3712365" cy="2215991"/>
          </a:xfrm>
          <a:prstGeom prst="rect">
            <a:avLst/>
          </a:prstGeom>
          <a:noFill/>
        </p:spPr>
        <p:txBody>
          <a:bodyPr wrap="square" rtlCol="0">
            <a:spAutoFit/>
          </a:bodyPr>
          <a:lstStyle/>
          <a:p>
            <a:r>
              <a:rPr lang="fi-FI" sz="2400" dirty="0" smtClean="0"/>
              <a:t>Einstein: </a:t>
            </a:r>
            <a:r>
              <a:rPr lang="fi-FI" altLang="fi-FI" sz="2400" dirty="0"/>
              <a:t>Valo kulkee aina </a:t>
            </a:r>
          </a:p>
          <a:p>
            <a:r>
              <a:rPr lang="fi-FI" altLang="fi-FI" sz="2400" dirty="0"/>
              <a:t>samalla </a:t>
            </a:r>
            <a:r>
              <a:rPr lang="fi-FI" altLang="fi-FI" sz="2400" dirty="0" smtClean="0"/>
              <a:t>nopeudella. Siihen ei vaikuta valonlähteen nopeus havaitsijaan nähden.</a:t>
            </a:r>
            <a:endParaRPr lang="en-US" altLang="fi-FI" sz="2400" dirty="0"/>
          </a:p>
          <a:p>
            <a:endParaRPr lang="fi-FI" dirty="0"/>
          </a:p>
        </p:txBody>
      </p:sp>
    </p:spTree>
    <p:extLst>
      <p:ext uri="{BB962C8B-B14F-4D97-AF65-F5344CB8AC3E}">
        <p14:creationId xmlns:p14="http://schemas.microsoft.com/office/powerpoint/2010/main" val="30738706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Vääristynyt aika</a:t>
            </a:r>
            <a:endParaRPr lang="fi-FI" dirty="0"/>
          </a:p>
        </p:txBody>
      </p:sp>
      <p:sp>
        <p:nvSpPr>
          <p:cNvPr id="3" name="Content Placeholder 2"/>
          <p:cNvSpPr>
            <a:spLocks noGrp="1"/>
          </p:cNvSpPr>
          <p:nvPr>
            <p:ph idx="1"/>
          </p:nvPr>
        </p:nvSpPr>
        <p:spPr>
          <a:xfrm>
            <a:off x="838200" y="1825625"/>
            <a:ext cx="7017327" cy="4351338"/>
          </a:xfrm>
        </p:spPr>
        <p:txBody>
          <a:bodyPr>
            <a:normAutofit/>
          </a:bodyPr>
          <a:lstStyle/>
          <a:p>
            <a:r>
              <a:rPr lang="fi-FI" dirty="0" smtClean="0"/>
              <a:t>Einstein keksi myös uuden selityksen painovoimalle: massa vääristää ympäröivää avaruutta ja aikaa.</a:t>
            </a:r>
          </a:p>
          <a:p>
            <a:r>
              <a:rPr lang="fi-FI" dirty="0" smtClean="0"/>
              <a:t>Kello käy taivaankappaleen lähellä hitaammin kuin kaukana siitä.</a:t>
            </a:r>
          </a:p>
          <a:p>
            <a:r>
              <a:rPr lang="fi-FI" dirty="0" smtClean="0"/>
              <a:t>Avaruuden jokaisessa pisteessä on oma aikansa!</a:t>
            </a:r>
          </a:p>
          <a:p>
            <a:r>
              <a:rPr lang="fi-FI" dirty="0" smtClean="0"/>
              <a:t>GPS-satelliittien kellot edistävät painovoiman takia 45 mikrosekuntia/vrk meidän kelloihimme verrattuna. </a:t>
            </a:r>
            <a:endParaRPr lang="fi-FI" dirty="0"/>
          </a:p>
        </p:txBody>
      </p:sp>
      <p:pic>
        <p:nvPicPr>
          <p:cNvPr id="4" name="Picture 2" descr="Kuvahaun tulos haulle curved spacetime"/>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409707" y="744305"/>
            <a:ext cx="3264637" cy="2174580"/>
          </a:xfrm>
          <a:prstGeom prst="rect">
            <a:avLst/>
          </a:prstGeom>
          <a:noFill/>
          <a:extLst>
            <a:ext uri="{909E8E84-426E-40dd-AFC4-6F175D3DCCD1}">
              <a14:hiddenFill xmlns="" xmlns:a14="http://schemas.microsoft.com/office/drawing/2010/main">
                <a:solidFill>
                  <a:srgbClr val="FFFFFF"/>
                </a:solidFill>
              </a14:hiddenFill>
            </a:ext>
          </a:extLst>
        </p:spPr>
      </p:pic>
      <p:pic>
        <p:nvPicPr>
          <p:cNvPr id="5122" name="Picture 2" descr="https://qph.fs.quoracdn.net/main-qimg-b600a5dd99ec438fa3d9bb4090fe9c9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97769" y="3065318"/>
            <a:ext cx="3076575" cy="230505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597769" y="5576798"/>
            <a:ext cx="3076575" cy="1200329"/>
          </a:xfrm>
          <a:prstGeom prst="rect">
            <a:avLst/>
          </a:prstGeom>
          <a:noFill/>
        </p:spPr>
        <p:txBody>
          <a:bodyPr wrap="square" rtlCol="0">
            <a:spAutoFit/>
          </a:bodyPr>
          <a:lstStyle/>
          <a:p>
            <a:r>
              <a:rPr lang="fi-FI" dirty="0" smtClean="0"/>
              <a:t>GPS-kellot edistävät </a:t>
            </a:r>
            <a:r>
              <a:rPr lang="fi-FI" dirty="0"/>
              <a:t>45-7 = 38 mikrosekuntia/vrk</a:t>
            </a:r>
            <a:r>
              <a:rPr lang="fi-FI" dirty="0" smtClean="0"/>
              <a:t>. Vastaa 10 km:n poikkeamaa/vrk.</a:t>
            </a:r>
            <a:endParaRPr lang="fi-FI" dirty="0"/>
          </a:p>
          <a:p>
            <a:endParaRPr lang="fi-FI" dirty="0"/>
          </a:p>
        </p:txBody>
      </p:sp>
    </p:spTree>
    <p:extLst>
      <p:ext uri="{BB962C8B-B14F-4D97-AF65-F5344CB8AC3E}">
        <p14:creationId xmlns:p14="http://schemas.microsoft.com/office/powerpoint/2010/main" val="23546097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Voiko aika pysähtyä?</a:t>
            </a:r>
            <a:endParaRPr lang="fi-FI" dirty="0"/>
          </a:p>
        </p:txBody>
      </p:sp>
      <p:sp>
        <p:nvSpPr>
          <p:cNvPr id="3" name="Content Placeholder 2"/>
          <p:cNvSpPr>
            <a:spLocks noGrp="1"/>
          </p:cNvSpPr>
          <p:nvPr>
            <p:ph idx="1"/>
          </p:nvPr>
        </p:nvSpPr>
        <p:spPr>
          <a:xfrm>
            <a:off x="838200" y="1825625"/>
            <a:ext cx="6864927" cy="4351338"/>
          </a:xfrm>
        </p:spPr>
        <p:txBody>
          <a:bodyPr/>
          <a:lstStyle/>
          <a:p>
            <a:r>
              <a:rPr lang="fi-FI" dirty="0" smtClean="0"/>
              <a:t>Kello, joka kulkee valonnopeudella meidän suhteemme, ei käy. Valokvantti fotoni kulkee valonnopeudella – sen aika on pysähtynyt.</a:t>
            </a:r>
          </a:p>
          <a:p>
            <a:r>
              <a:rPr lang="fi-FI" dirty="0" smtClean="0"/>
              <a:t>Aika käy sitä hitaammin, mitä suurempi on gravitaatio. Mustan aukon tapahtumahorisontissa oleva kello ei käy.</a:t>
            </a:r>
            <a:endParaRPr lang="fi-FI" dirty="0"/>
          </a:p>
        </p:txBody>
      </p:sp>
      <p:pic>
        <p:nvPicPr>
          <p:cNvPr id="4"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23006" y="2136767"/>
            <a:ext cx="3380943" cy="2017296"/>
          </a:xfrm>
          <a:prstGeom prst="rect">
            <a:avLst/>
          </a:prstGeom>
        </p:spPr>
      </p:pic>
      <p:cxnSp>
        <p:nvCxnSpPr>
          <p:cNvPr id="6" name="Straight Arrow Connector 5"/>
          <p:cNvCxnSpPr/>
          <p:nvPr/>
        </p:nvCxnSpPr>
        <p:spPr>
          <a:xfrm flipV="1">
            <a:off x="7301345" y="3145415"/>
            <a:ext cx="2521528" cy="20172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096000" y="5303991"/>
            <a:ext cx="2146870" cy="369332"/>
          </a:xfrm>
          <a:prstGeom prst="rect">
            <a:avLst/>
          </a:prstGeom>
          <a:noFill/>
        </p:spPr>
        <p:txBody>
          <a:bodyPr wrap="none" rtlCol="0">
            <a:spAutoFit/>
          </a:bodyPr>
          <a:lstStyle/>
          <a:p>
            <a:r>
              <a:rPr lang="fi-FI" dirty="0" smtClean="0"/>
              <a:t>Tapahtumahorisontti</a:t>
            </a:r>
            <a:endParaRPr lang="fi-FI"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60805" y="4325081"/>
            <a:ext cx="2673287" cy="1675260"/>
          </a:xfrm>
          <a:prstGeom prst="rect">
            <a:avLst/>
          </a:prstGeom>
        </p:spPr>
      </p:pic>
      <p:cxnSp>
        <p:nvCxnSpPr>
          <p:cNvPr id="12" name="Straight Arrow Connector 11"/>
          <p:cNvCxnSpPr/>
          <p:nvPr/>
        </p:nvCxnSpPr>
        <p:spPr>
          <a:xfrm>
            <a:off x="7703127" y="5162711"/>
            <a:ext cx="231035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71764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Onko aikaa olemassa?</a:t>
            </a:r>
            <a:endParaRPr lang="fi-FI" dirty="0"/>
          </a:p>
        </p:txBody>
      </p:sp>
      <p:sp>
        <p:nvSpPr>
          <p:cNvPr id="3" name="Content Placeholder 2"/>
          <p:cNvSpPr>
            <a:spLocks noGrp="1"/>
          </p:cNvSpPr>
          <p:nvPr>
            <p:ph idx="1"/>
          </p:nvPr>
        </p:nvSpPr>
        <p:spPr/>
        <p:txBody>
          <a:bodyPr/>
          <a:lstStyle/>
          <a:p>
            <a:r>
              <a:rPr lang="fi-FI" dirty="0" smtClean="0"/>
              <a:t>Onko aika vain ihmisen keksintö? Käytännöllinen keino laittaa tapahtumat järjestykseen.</a:t>
            </a:r>
          </a:p>
          <a:p>
            <a:r>
              <a:rPr lang="fi-FI" dirty="0" smtClean="0"/>
              <a:t>Kirkkoisä Augustinus totesi ”Menneen </a:t>
            </a:r>
            <a:r>
              <a:rPr lang="fi-FI" dirty="0"/>
              <a:t>nykyisyys on muisti, nykyisen nykyisyys on havainto ja tulevan nykyisyys odotus</a:t>
            </a:r>
            <a:r>
              <a:rPr lang="fi-FI" dirty="0" smtClean="0"/>
              <a:t>.”</a:t>
            </a:r>
          </a:p>
          <a:p>
            <a:r>
              <a:rPr lang="fi-FI" dirty="0" smtClean="0"/>
              <a:t>Hänen mukaansa aika on siis mielemme sisäinen asia, joka muodostuu muistoistamme ja ennakoinneistamme.</a:t>
            </a:r>
          </a:p>
          <a:p>
            <a:r>
              <a:rPr lang="fi-FI" dirty="0" smtClean="0"/>
              <a:t>Ehkä aikaa ei ole muualla kuin ajatuksissamme. Onko maailma itse vain monimutkainen vuorovaikutusten ja tapahtumaketjujen verkosto ilman aikaa?</a:t>
            </a:r>
          </a:p>
          <a:p>
            <a:endParaRPr lang="fi-FI" dirty="0"/>
          </a:p>
        </p:txBody>
      </p:sp>
    </p:spTree>
    <p:extLst>
      <p:ext uri="{BB962C8B-B14F-4D97-AF65-F5344CB8AC3E}">
        <p14:creationId xmlns:p14="http://schemas.microsoft.com/office/powerpoint/2010/main" val="404119328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Hourglass as time passing concept for business deadline, urgency and running out of time. Sandglass, egg timer on wooden floor showing the last second or last minute or time out. With copy spa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8291" y="871966"/>
            <a:ext cx="7716982" cy="514722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553200" y="2826327"/>
            <a:ext cx="1949252" cy="923330"/>
          </a:xfrm>
          <a:prstGeom prst="rect">
            <a:avLst/>
          </a:prstGeom>
          <a:noFill/>
        </p:spPr>
        <p:txBody>
          <a:bodyPr wrap="none" rtlCol="0">
            <a:spAutoFit/>
          </a:bodyPr>
          <a:lstStyle/>
          <a:p>
            <a:r>
              <a:rPr lang="fi-FI" sz="5400" dirty="0" smtClean="0"/>
              <a:t>Kiitos!</a:t>
            </a:r>
            <a:endParaRPr lang="fi-FI" sz="5400" dirty="0"/>
          </a:p>
        </p:txBody>
      </p:sp>
    </p:spTree>
    <p:extLst>
      <p:ext uri="{BB962C8B-B14F-4D97-AF65-F5344CB8AC3E}">
        <p14:creationId xmlns:p14="http://schemas.microsoft.com/office/powerpoint/2010/main" val="9064957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fi-FI" dirty="0"/>
              <a:t>Aika on muutoksen mitta. Jos mitään ei tapahdu, ei ole aikaa. (Aristoteles) </a:t>
            </a:r>
          </a:p>
          <a:p>
            <a:r>
              <a:rPr lang="fi-FI" dirty="0" smtClean="0"/>
              <a:t>Aika on olemassa, vaikka ei olisi tapahtumia. (Newton)</a:t>
            </a:r>
          </a:p>
          <a:p>
            <a:r>
              <a:rPr lang="fi-FI" dirty="0" smtClean="0"/>
              <a:t>Aika on tapahtumien järjestys. Ilman tapahtumia ei ole aikaa. (Leibniz)</a:t>
            </a:r>
            <a:endParaRPr lang="fi-FI" dirty="0"/>
          </a:p>
        </p:txBody>
      </p:sp>
      <p:sp>
        <p:nvSpPr>
          <p:cNvPr id="5" name="Title 4"/>
          <p:cNvSpPr>
            <a:spLocks noGrp="1"/>
          </p:cNvSpPr>
          <p:nvPr>
            <p:ph type="title"/>
          </p:nvPr>
        </p:nvSpPr>
        <p:spPr/>
        <p:txBody>
          <a:bodyPr/>
          <a:lstStyle/>
          <a:p>
            <a:r>
              <a:rPr lang="fi-FI" dirty="0" smtClean="0"/>
              <a:t>Vanhojen mestareiden ajatuksia</a:t>
            </a:r>
            <a:endParaRPr lang="fi-FI"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3999" y="4252984"/>
            <a:ext cx="2339975" cy="1923979"/>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58050" y="4252984"/>
            <a:ext cx="2566636" cy="1923979"/>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88200" y="4252984"/>
            <a:ext cx="3465480" cy="1923979"/>
          </a:xfrm>
          <a:prstGeom prst="rect">
            <a:avLst/>
          </a:prstGeom>
        </p:spPr>
      </p:pic>
    </p:spTree>
    <p:extLst>
      <p:ext uri="{BB962C8B-B14F-4D97-AF65-F5344CB8AC3E}">
        <p14:creationId xmlns:p14="http://schemas.microsoft.com/office/powerpoint/2010/main" val="10407158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Small Sundia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6592" y="776789"/>
            <a:ext cx="2849608" cy="1895939"/>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Post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71460" y="776788"/>
            <a:ext cx="2343059" cy="3122859"/>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Kuvahaun tulos haulle tiimalas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39571" y="615423"/>
            <a:ext cx="1517663" cy="328422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05661" y="615423"/>
            <a:ext cx="1817371" cy="3482788"/>
          </a:xfrm>
          <a:prstGeom prst="rect">
            <a:avLst/>
          </a:prstGeom>
        </p:spPr>
      </p:pic>
    </p:spTree>
    <p:extLst>
      <p:ext uri="{BB962C8B-B14F-4D97-AF65-F5344CB8AC3E}">
        <p14:creationId xmlns:p14="http://schemas.microsoft.com/office/powerpoint/2010/main" val="5625631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Ajan mittaaminen</a:t>
            </a:r>
            <a:endParaRPr lang="fi-FI" dirty="0"/>
          </a:p>
        </p:txBody>
      </p:sp>
      <p:sp>
        <p:nvSpPr>
          <p:cNvPr id="3" name="Content Placeholder 2"/>
          <p:cNvSpPr>
            <a:spLocks noGrp="1"/>
          </p:cNvSpPr>
          <p:nvPr>
            <p:ph idx="1"/>
          </p:nvPr>
        </p:nvSpPr>
        <p:spPr>
          <a:xfrm>
            <a:off x="838200" y="1825625"/>
            <a:ext cx="7467600" cy="4351338"/>
          </a:xfrm>
        </p:spPr>
        <p:txBody>
          <a:bodyPr>
            <a:normAutofit fontScale="92500" lnSpcReduction="10000"/>
          </a:bodyPr>
          <a:lstStyle/>
          <a:p>
            <a:r>
              <a:rPr lang="fi-FI" dirty="0"/>
              <a:t>Ensimmäiset kellot 1300-luvulla.</a:t>
            </a:r>
          </a:p>
          <a:p>
            <a:r>
              <a:rPr lang="fi-FI" dirty="0" smtClean="0"/>
              <a:t>Kelloja tarvittiin kanssakäymisiin.</a:t>
            </a:r>
            <a:r>
              <a:rPr lang="fi-FI" dirty="0"/>
              <a:t> Merellä </a:t>
            </a:r>
            <a:r>
              <a:rPr lang="fi-FI" dirty="0" smtClean="0"/>
              <a:t>tähtitaivaan avulla suunnistamiseen.</a:t>
            </a:r>
          </a:p>
          <a:p>
            <a:r>
              <a:rPr lang="fi-FI" dirty="0" smtClean="0"/>
              <a:t>Joka kylällä oma kello ja oma aika.</a:t>
            </a:r>
          </a:p>
          <a:p>
            <a:r>
              <a:rPr lang="fi-FI" dirty="0" smtClean="0"/>
              <a:t>Lennättimet ja junat vaativat yhtenäistä aikaa.</a:t>
            </a:r>
          </a:p>
          <a:p>
            <a:r>
              <a:rPr lang="fi-FI" dirty="0" smtClean="0"/>
              <a:t>1883 maapallo jaettiin aikavyöhykkeisiin.</a:t>
            </a:r>
          </a:p>
          <a:p>
            <a:r>
              <a:rPr lang="fi-FI" dirty="0" smtClean="0"/>
              <a:t>Nykyisin aikaa mitataan miljardisosasekunnin eli nanosekunnin tarkkuudella.</a:t>
            </a:r>
          </a:p>
          <a:p>
            <a:endParaRPr lang="fi-FI" dirty="0"/>
          </a:p>
          <a:p>
            <a:pPr marL="0" indent="0" algn="ctr">
              <a:buNone/>
            </a:pPr>
            <a:r>
              <a:rPr lang="fi-FI" dirty="0" smtClean="0">
                <a:solidFill>
                  <a:srgbClr val="FF0000"/>
                </a:solidFill>
              </a:rPr>
              <a:t>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87460" y="365125"/>
            <a:ext cx="2948940" cy="5496497"/>
          </a:xfrm>
          <a:prstGeom prst="rect">
            <a:avLst/>
          </a:prstGeom>
        </p:spPr>
      </p:pic>
    </p:spTree>
    <p:extLst>
      <p:ext uri="{BB962C8B-B14F-4D97-AF65-F5344CB8AC3E}">
        <p14:creationId xmlns:p14="http://schemas.microsoft.com/office/powerpoint/2010/main" val="33264296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28700" y="2257425"/>
            <a:ext cx="10515600" cy="1325563"/>
          </a:xfrm>
        </p:spPr>
        <p:txBody>
          <a:bodyPr/>
          <a:lstStyle/>
          <a:p>
            <a:pPr algn="ctr"/>
            <a:r>
              <a:rPr lang="fi-FI" dirty="0" smtClean="0"/>
              <a:t>Mutta mitä oikeastaan mittaamme?</a:t>
            </a:r>
            <a:br>
              <a:rPr lang="fi-FI" dirty="0" smtClean="0"/>
            </a:br>
            <a:r>
              <a:rPr lang="fi-FI" dirty="0" smtClean="0"/>
              <a:t>Mitä on aika?</a:t>
            </a:r>
            <a:endParaRPr lang="fi-FI" dirty="0"/>
          </a:p>
        </p:txBody>
      </p:sp>
    </p:spTree>
    <p:extLst>
      <p:ext uri="{BB962C8B-B14F-4D97-AF65-F5344CB8AC3E}">
        <p14:creationId xmlns:p14="http://schemas.microsoft.com/office/powerpoint/2010/main" val="19737658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37956" y="1259448"/>
            <a:ext cx="3755488" cy="2503659"/>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87926" y="1259448"/>
            <a:ext cx="3073354" cy="2503659"/>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55762" y="1259448"/>
            <a:ext cx="2069533" cy="2503659"/>
          </a:xfrm>
          <a:prstGeom prst="rect">
            <a:avLst/>
          </a:prstGeom>
        </p:spPr>
      </p:pic>
      <p:sp>
        <p:nvSpPr>
          <p:cNvPr id="6" name="TextBox 5"/>
          <p:cNvSpPr txBox="1"/>
          <p:nvPr/>
        </p:nvSpPr>
        <p:spPr>
          <a:xfrm>
            <a:off x="9046576" y="4028831"/>
            <a:ext cx="1878719" cy="369332"/>
          </a:xfrm>
          <a:prstGeom prst="rect">
            <a:avLst/>
          </a:prstGeom>
          <a:noFill/>
        </p:spPr>
        <p:txBody>
          <a:bodyPr wrap="none" rtlCol="0">
            <a:spAutoFit/>
          </a:bodyPr>
          <a:lstStyle/>
          <a:p>
            <a:r>
              <a:rPr lang="fi-FI" dirty="0" smtClean="0"/>
              <a:t>Mitä kello mittaa?</a:t>
            </a:r>
            <a:endParaRPr lang="fi-FI" dirty="0"/>
          </a:p>
        </p:txBody>
      </p:sp>
    </p:spTree>
    <p:extLst>
      <p:ext uri="{BB962C8B-B14F-4D97-AF65-F5344CB8AC3E}">
        <p14:creationId xmlns:p14="http://schemas.microsoft.com/office/powerpoint/2010/main" val="33356540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Mitä tarkoittaa ”nyt”?</a:t>
            </a:r>
            <a:endParaRPr lang="fi-FI" dirty="0"/>
          </a:p>
        </p:txBody>
      </p:sp>
      <p:sp>
        <p:nvSpPr>
          <p:cNvPr id="3" name="Content Placeholder 2"/>
          <p:cNvSpPr>
            <a:spLocks noGrp="1"/>
          </p:cNvSpPr>
          <p:nvPr>
            <p:ph idx="1"/>
          </p:nvPr>
        </p:nvSpPr>
        <p:spPr>
          <a:xfrm>
            <a:off x="838200" y="1825625"/>
            <a:ext cx="5727700" cy="4351338"/>
          </a:xfrm>
        </p:spPr>
        <p:txBody>
          <a:bodyPr>
            <a:normAutofit/>
          </a:bodyPr>
          <a:lstStyle/>
          <a:p>
            <a:r>
              <a:rPr lang="fi-FI" dirty="0" smtClean="0"/>
              <a:t>Hetkellä ”nyt” menneisyys on ohi eikä tulevaisuus ole vielä alkanut. </a:t>
            </a:r>
          </a:p>
          <a:p>
            <a:r>
              <a:rPr lang="fi-FI" dirty="0" smtClean="0"/>
              <a:t>Aivot </a:t>
            </a:r>
            <a:r>
              <a:rPr lang="fi-FI" dirty="0"/>
              <a:t>muistavat menneen ja rakentavat ennustuksen tulevalle.</a:t>
            </a:r>
          </a:p>
          <a:p>
            <a:r>
              <a:rPr lang="fi-FI" dirty="0" smtClean="0"/>
              <a:t>Fysiikan mukaan nyt-hetki sisältää tiedon menneestä ja tulevasta. Luonnonlait kytkevät ne toisiinsa.</a:t>
            </a:r>
          </a:p>
        </p:txBody>
      </p:sp>
      <p:pic>
        <p:nvPicPr>
          <p:cNvPr id="4" name="Picture 3"/>
          <p:cNvPicPr>
            <a:picLocks noChangeAspect="1"/>
          </p:cNvPicPr>
          <p:nvPr/>
        </p:nvPicPr>
        <p:blipFill>
          <a:blip r:embed="rId3"/>
          <a:stretch>
            <a:fillRect/>
          </a:stretch>
        </p:blipFill>
        <p:spPr>
          <a:xfrm>
            <a:off x="7747000" y="1825625"/>
            <a:ext cx="3999404" cy="2670285"/>
          </a:xfrm>
          <a:prstGeom prst="rect">
            <a:avLst/>
          </a:prstGeom>
        </p:spPr>
      </p:pic>
      <p:sp>
        <p:nvSpPr>
          <p:cNvPr id="5" name="TextBox 4"/>
          <p:cNvSpPr txBox="1"/>
          <p:nvPr/>
        </p:nvSpPr>
        <p:spPr>
          <a:xfrm>
            <a:off x="6527800" y="5388570"/>
            <a:ext cx="4787900" cy="923330"/>
          </a:xfrm>
          <a:prstGeom prst="rect">
            <a:avLst/>
          </a:prstGeom>
          <a:noFill/>
        </p:spPr>
        <p:txBody>
          <a:bodyPr wrap="square" rtlCol="0">
            <a:spAutoFit/>
          </a:bodyPr>
          <a:lstStyle/>
          <a:p>
            <a:r>
              <a:rPr lang="fi-FI" dirty="0"/>
              <a:t>”Samaan virtaan astumme emmekä astu, me emmekä me.” (Herakleitos)</a:t>
            </a:r>
          </a:p>
          <a:p>
            <a:endParaRPr lang="fi-FI" dirty="0"/>
          </a:p>
        </p:txBody>
      </p:sp>
    </p:spTree>
    <p:extLst>
      <p:ext uri="{BB962C8B-B14F-4D97-AF65-F5344CB8AC3E}">
        <p14:creationId xmlns:p14="http://schemas.microsoft.com/office/powerpoint/2010/main" val="22065002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Filosofisia näkemyksiä</a:t>
            </a:r>
            <a:endParaRPr lang="fi-FI" dirty="0"/>
          </a:p>
        </p:txBody>
      </p:sp>
      <p:sp>
        <p:nvSpPr>
          <p:cNvPr id="3" name="Content Placeholder 2"/>
          <p:cNvSpPr>
            <a:spLocks noGrp="1"/>
          </p:cNvSpPr>
          <p:nvPr>
            <p:ph idx="1"/>
          </p:nvPr>
        </p:nvSpPr>
        <p:spPr/>
        <p:txBody>
          <a:bodyPr/>
          <a:lstStyle/>
          <a:p>
            <a:r>
              <a:rPr lang="fi-FI" dirty="0" smtClean="0"/>
              <a:t>Eternalismi: Kaikki hetket ovat yhtä todellisia – menneisyys, nykyhetki ja tulevaisuus. </a:t>
            </a:r>
            <a:endParaRPr lang="fi-FI" dirty="0"/>
          </a:p>
          <a:p>
            <a:r>
              <a:rPr lang="fi-FI" dirty="0" smtClean="0"/>
              <a:t>Kertyvän ajan todellisuus: Menneisyys ja nykyhetki todellisia, tulevaisuus ei. Aika on pino, johon tulee jatkuvasti uusia todellisuuden kerroksia.</a:t>
            </a:r>
            <a:endParaRPr lang="fi-FI" dirty="0"/>
          </a:p>
          <a:p>
            <a:r>
              <a:rPr lang="fi-FI" dirty="0" smtClean="0"/>
              <a:t>Presentismi: Aika on useiden todellisuuksien järjestys. Nykyinen todellisuus on ainoa, jota me voimme pitää todellisena.</a:t>
            </a:r>
            <a:endParaRPr lang="fi-FI" dirty="0"/>
          </a:p>
        </p:txBody>
      </p:sp>
    </p:spTree>
    <p:extLst>
      <p:ext uri="{BB962C8B-B14F-4D97-AF65-F5344CB8AC3E}">
        <p14:creationId xmlns:p14="http://schemas.microsoft.com/office/powerpoint/2010/main" val="233372144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5470</TotalTime>
  <Words>1305</Words>
  <Application>Microsoft Office PowerPoint</Application>
  <PresentationFormat>Widescreen</PresentationFormat>
  <Paragraphs>133</Paragraphs>
  <Slides>24</Slides>
  <Notes>6</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29" baseType="lpstr">
      <vt:lpstr>Arial</vt:lpstr>
      <vt:lpstr>Calibri</vt:lpstr>
      <vt:lpstr>Calibri Light</vt:lpstr>
      <vt:lpstr>Office Theme</vt:lpstr>
      <vt:lpstr>CorelDRAW</vt:lpstr>
      <vt:lpstr>Mitä on aika?</vt:lpstr>
      <vt:lpstr>Viisaita sanoja ajasta</vt:lpstr>
      <vt:lpstr>Vanhojen mestareiden ajatuksia</vt:lpstr>
      <vt:lpstr>PowerPoint Presentation</vt:lpstr>
      <vt:lpstr>Ajan mittaaminen</vt:lpstr>
      <vt:lpstr>Mutta mitä oikeastaan mittaamme? Mitä on aika?</vt:lpstr>
      <vt:lpstr>PowerPoint Presentation</vt:lpstr>
      <vt:lpstr>Mitä tarkoittaa ”nyt”?</vt:lpstr>
      <vt:lpstr>Filosofisia näkemyksiä</vt:lpstr>
      <vt:lpstr>Ajan suunta</vt:lpstr>
      <vt:lpstr>Selittääkö fysiikka ajan suunnan?</vt:lpstr>
      <vt:lpstr>PowerPoint Presentation</vt:lpstr>
      <vt:lpstr>Lämpöopin II pääsääntö: Entropia (epäjärjestys ) ei koskaan vähene. </vt:lpstr>
      <vt:lpstr>PowerPoint Presentation</vt:lpstr>
      <vt:lpstr>PowerPoint Presentation</vt:lpstr>
      <vt:lpstr>Albert Einstein mullisti ajan</vt:lpstr>
      <vt:lpstr>Ajan suhteellisuus</vt:lpstr>
      <vt:lpstr>PowerPoint Presentation</vt:lpstr>
      <vt:lpstr>Laajennettu nykyisyys</vt:lpstr>
      <vt:lpstr>Samanaikaisuuden suhteellisuus</vt:lpstr>
      <vt:lpstr>Vääristynyt aika</vt:lpstr>
      <vt:lpstr>Voiko aika pysähtyä?</vt:lpstr>
      <vt:lpstr>Onko aikaa olemassa?</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Mitä on aika?</dc:title>
  <dc:creator>Jukka Maalampi</dc:creator>
  <cp:lastModifiedBy>Maalampi, Jukka</cp:lastModifiedBy>
  <cp:revision>75</cp:revision>
  <dcterms:created xsi:type="dcterms:W3CDTF">2019-11-01T13:39:00Z</dcterms:created>
  <dcterms:modified xsi:type="dcterms:W3CDTF">2019-11-06T11:12:48Z</dcterms:modified>
</cp:coreProperties>
</file>