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2" r:id="rId4"/>
    <p:sldId id="259" r:id="rId5"/>
    <p:sldId id="258" r:id="rId6"/>
    <p:sldId id="260" r:id="rId7"/>
    <p:sldId id="261" r:id="rId8"/>
    <p:sldId id="264" r:id="rId9"/>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98"/>
    <p:restoredTop sz="94677"/>
  </p:normalViewPr>
  <p:slideViewPr>
    <p:cSldViewPr snapToGrid="0" snapToObjects="1">
      <p:cViewPr>
        <p:scale>
          <a:sx n="137" d="100"/>
          <a:sy n="137" d="100"/>
        </p:scale>
        <p:origin x="1624"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E69F0B-3E57-3343-9360-3B6C56E717C5}" type="datetimeFigureOut">
              <a:rPr lang="en-FI" smtClean="0"/>
              <a:t>31/03/2020</a:t>
            </a:fld>
            <a:endParaRPr lang="en-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EF4F03-B75A-5C4D-93A8-AC2B3DB87F77}" type="slidenum">
              <a:rPr lang="en-FI" smtClean="0"/>
              <a:t>‹#›</a:t>
            </a:fld>
            <a:endParaRPr lang="en-FI"/>
          </a:p>
        </p:txBody>
      </p:sp>
    </p:spTree>
    <p:extLst>
      <p:ext uri="{BB962C8B-B14F-4D97-AF65-F5344CB8AC3E}">
        <p14:creationId xmlns:p14="http://schemas.microsoft.com/office/powerpoint/2010/main" val="2708655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57EF4F03-B75A-5C4D-93A8-AC2B3DB87F77}" type="slidenum">
              <a:rPr lang="en-FI" smtClean="0"/>
              <a:t>8</a:t>
            </a:fld>
            <a:endParaRPr lang="en-FI"/>
          </a:p>
        </p:txBody>
      </p:sp>
    </p:spTree>
    <p:extLst>
      <p:ext uri="{BB962C8B-B14F-4D97-AF65-F5344CB8AC3E}">
        <p14:creationId xmlns:p14="http://schemas.microsoft.com/office/powerpoint/2010/main" val="82694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AC6D-F5F7-4C47-8902-216F59D4538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I"/>
          </a:p>
        </p:txBody>
      </p:sp>
      <p:sp>
        <p:nvSpPr>
          <p:cNvPr id="3" name="Subtitle 2">
            <a:extLst>
              <a:ext uri="{FF2B5EF4-FFF2-40B4-BE49-F238E27FC236}">
                <a16:creationId xmlns:a16="http://schemas.microsoft.com/office/drawing/2014/main" id="{6A6CD2B5-578C-8E41-8156-5D8B17996F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I"/>
          </a:p>
        </p:txBody>
      </p:sp>
      <p:sp>
        <p:nvSpPr>
          <p:cNvPr id="4" name="Date Placeholder 3">
            <a:extLst>
              <a:ext uri="{FF2B5EF4-FFF2-40B4-BE49-F238E27FC236}">
                <a16:creationId xmlns:a16="http://schemas.microsoft.com/office/drawing/2014/main" id="{43BDDA2E-59AB-F446-B351-A0D756ADB166}"/>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BADE9BED-4CED-0648-86BE-2ED55D55CFD1}"/>
              </a:ext>
            </a:extLst>
          </p:cNvPr>
          <p:cNvSpPr>
            <a:spLocks noGrp="1"/>
          </p:cNvSpPr>
          <p:nvPr>
            <p:ph type="ftr" sz="quarter" idx="11"/>
          </p:nvPr>
        </p:nvSpPr>
        <p:spPr/>
        <p:txBody>
          <a:bodyPr/>
          <a:lstStyle/>
          <a:p>
            <a:endParaRPr lang="en-FI"/>
          </a:p>
        </p:txBody>
      </p:sp>
      <p:sp>
        <p:nvSpPr>
          <p:cNvPr id="6" name="Slide Number Placeholder 5">
            <a:extLst>
              <a:ext uri="{FF2B5EF4-FFF2-40B4-BE49-F238E27FC236}">
                <a16:creationId xmlns:a16="http://schemas.microsoft.com/office/drawing/2014/main" id="{C8EA281D-5C84-A041-8404-84B882EFA516}"/>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706659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E5C9E-633C-DC43-B0FE-65DB3080CF6D}"/>
              </a:ext>
            </a:extLst>
          </p:cNvPr>
          <p:cNvSpPr>
            <a:spLocks noGrp="1"/>
          </p:cNvSpPr>
          <p:nvPr>
            <p:ph type="title"/>
          </p:nvPr>
        </p:nvSpPr>
        <p:spPr/>
        <p:txBody>
          <a:bodyPr/>
          <a:lstStyle/>
          <a:p>
            <a:r>
              <a:rPr lang="en-GB"/>
              <a:t>Click to edit Master title style</a:t>
            </a:r>
            <a:endParaRPr lang="en-FI"/>
          </a:p>
        </p:txBody>
      </p:sp>
      <p:sp>
        <p:nvSpPr>
          <p:cNvPr id="3" name="Vertical Text Placeholder 2">
            <a:extLst>
              <a:ext uri="{FF2B5EF4-FFF2-40B4-BE49-F238E27FC236}">
                <a16:creationId xmlns:a16="http://schemas.microsoft.com/office/drawing/2014/main" id="{1C876638-46D1-E748-8633-53270BAB529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Date Placeholder 3">
            <a:extLst>
              <a:ext uri="{FF2B5EF4-FFF2-40B4-BE49-F238E27FC236}">
                <a16:creationId xmlns:a16="http://schemas.microsoft.com/office/drawing/2014/main" id="{DDC1257E-2ABB-F14E-A9A9-C9C4008749A2}"/>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8CF20CBF-0D49-F048-B213-348DF6A5C9AE}"/>
              </a:ext>
            </a:extLst>
          </p:cNvPr>
          <p:cNvSpPr>
            <a:spLocks noGrp="1"/>
          </p:cNvSpPr>
          <p:nvPr>
            <p:ph type="ftr" sz="quarter" idx="11"/>
          </p:nvPr>
        </p:nvSpPr>
        <p:spPr/>
        <p:txBody>
          <a:bodyPr/>
          <a:lstStyle/>
          <a:p>
            <a:endParaRPr lang="en-FI"/>
          </a:p>
        </p:txBody>
      </p:sp>
      <p:sp>
        <p:nvSpPr>
          <p:cNvPr id="6" name="Slide Number Placeholder 5">
            <a:extLst>
              <a:ext uri="{FF2B5EF4-FFF2-40B4-BE49-F238E27FC236}">
                <a16:creationId xmlns:a16="http://schemas.microsoft.com/office/drawing/2014/main" id="{E2854CFD-13C8-5447-AA7F-D945341A6EBF}"/>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3272961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602C8F-4685-1E43-9B81-203D1F1E8A5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I"/>
          </a:p>
        </p:txBody>
      </p:sp>
      <p:sp>
        <p:nvSpPr>
          <p:cNvPr id="3" name="Vertical Text Placeholder 2">
            <a:extLst>
              <a:ext uri="{FF2B5EF4-FFF2-40B4-BE49-F238E27FC236}">
                <a16:creationId xmlns:a16="http://schemas.microsoft.com/office/drawing/2014/main" id="{8674F453-6414-9443-9EFC-A0A50E756B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Date Placeholder 3">
            <a:extLst>
              <a:ext uri="{FF2B5EF4-FFF2-40B4-BE49-F238E27FC236}">
                <a16:creationId xmlns:a16="http://schemas.microsoft.com/office/drawing/2014/main" id="{FC174F1C-42E8-674F-85A7-AAAA7BECAD3D}"/>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D6B32C13-47F7-B24F-A934-98639653C0A2}"/>
              </a:ext>
            </a:extLst>
          </p:cNvPr>
          <p:cNvSpPr>
            <a:spLocks noGrp="1"/>
          </p:cNvSpPr>
          <p:nvPr>
            <p:ph type="ftr" sz="quarter" idx="11"/>
          </p:nvPr>
        </p:nvSpPr>
        <p:spPr/>
        <p:txBody>
          <a:bodyPr/>
          <a:lstStyle/>
          <a:p>
            <a:endParaRPr lang="en-FI"/>
          </a:p>
        </p:txBody>
      </p:sp>
      <p:sp>
        <p:nvSpPr>
          <p:cNvPr id="6" name="Slide Number Placeholder 5">
            <a:extLst>
              <a:ext uri="{FF2B5EF4-FFF2-40B4-BE49-F238E27FC236}">
                <a16:creationId xmlns:a16="http://schemas.microsoft.com/office/drawing/2014/main" id="{3A8C25B3-1160-8741-82D8-FDA53B63DABE}"/>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67335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9B98F-CA59-A040-81CE-722712E41B9E}"/>
              </a:ext>
            </a:extLst>
          </p:cNvPr>
          <p:cNvSpPr>
            <a:spLocks noGrp="1"/>
          </p:cNvSpPr>
          <p:nvPr>
            <p:ph type="title"/>
          </p:nvPr>
        </p:nvSpPr>
        <p:spPr/>
        <p:txBody>
          <a:bodyPr/>
          <a:lstStyle/>
          <a:p>
            <a:r>
              <a:rPr lang="en-GB"/>
              <a:t>Click to edit Master title style</a:t>
            </a:r>
            <a:endParaRPr lang="en-FI"/>
          </a:p>
        </p:txBody>
      </p:sp>
      <p:sp>
        <p:nvSpPr>
          <p:cNvPr id="3" name="Content Placeholder 2">
            <a:extLst>
              <a:ext uri="{FF2B5EF4-FFF2-40B4-BE49-F238E27FC236}">
                <a16:creationId xmlns:a16="http://schemas.microsoft.com/office/drawing/2014/main" id="{733135B0-D148-6F4E-8211-7BD84F9D30E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Date Placeholder 3">
            <a:extLst>
              <a:ext uri="{FF2B5EF4-FFF2-40B4-BE49-F238E27FC236}">
                <a16:creationId xmlns:a16="http://schemas.microsoft.com/office/drawing/2014/main" id="{2AD160FF-B21F-7545-AAB2-EBBB562CB638}"/>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D99FBA2F-56E0-104B-BB83-0A5F61E1544E}"/>
              </a:ext>
            </a:extLst>
          </p:cNvPr>
          <p:cNvSpPr>
            <a:spLocks noGrp="1"/>
          </p:cNvSpPr>
          <p:nvPr>
            <p:ph type="ftr" sz="quarter" idx="11"/>
          </p:nvPr>
        </p:nvSpPr>
        <p:spPr/>
        <p:txBody>
          <a:bodyPr/>
          <a:lstStyle/>
          <a:p>
            <a:endParaRPr lang="en-FI"/>
          </a:p>
        </p:txBody>
      </p:sp>
      <p:sp>
        <p:nvSpPr>
          <p:cNvPr id="6" name="Slide Number Placeholder 5">
            <a:extLst>
              <a:ext uri="{FF2B5EF4-FFF2-40B4-BE49-F238E27FC236}">
                <a16:creationId xmlns:a16="http://schemas.microsoft.com/office/drawing/2014/main" id="{E6DBDF85-8931-4140-ADDF-463F08B9683E}"/>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791710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C58B5-F6EB-964C-A5FC-A4A411351A6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I"/>
          </a:p>
        </p:txBody>
      </p:sp>
      <p:sp>
        <p:nvSpPr>
          <p:cNvPr id="3" name="Text Placeholder 2">
            <a:extLst>
              <a:ext uri="{FF2B5EF4-FFF2-40B4-BE49-F238E27FC236}">
                <a16:creationId xmlns:a16="http://schemas.microsoft.com/office/drawing/2014/main" id="{D45B435B-2118-3E42-A7EA-299DE75E66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8758341-27BD-D54C-B48A-0F769D403CDD}"/>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5D7A3D07-84B5-F84F-BDA9-367E6AB1362C}"/>
              </a:ext>
            </a:extLst>
          </p:cNvPr>
          <p:cNvSpPr>
            <a:spLocks noGrp="1"/>
          </p:cNvSpPr>
          <p:nvPr>
            <p:ph type="ftr" sz="quarter" idx="11"/>
          </p:nvPr>
        </p:nvSpPr>
        <p:spPr/>
        <p:txBody>
          <a:bodyPr/>
          <a:lstStyle/>
          <a:p>
            <a:endParaRPr lang="en-FI"/>
          </a:p>
        </p:txBody>
      </p:sp>
      <p:sp>
        <p:nvSpPr>
          <p:cNvPr id="6" name="Slide Number Placeholder 5">
            <a:extLst>
              <a:ext uri="{FF2B5EF4-FFF2-40B4-BE49-F238E27FC236}">
                <a16:creationId xmlns:a16="http://schemas.microsoft.com/office/drawing/2014/main" id="{1B02EA52-5EB0-D746-84AC-F238E7BB01A0}"/>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193797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0C23B-EF40-454A-8A46-4B662AAF6BC5}"/>
              </a:ext>
            </a:extLst>
          </p:cNvPr>
          <p:cNvSpPr>
            <a:spLocks noGrp="1"/>
          </p:cNvSpPr>
          <p:nvPr>
            <p:ph type="title"/>
          </p:nvPr>
        </p:nvSpPr>
        <p:spPr/>
        <p:txBody>
          <a:bodyPr/>
          <a:lstStyle/>
          <a:p>
            <a:r>
              <a:rPr lang="en-GB"/>
              <a:t>Click to edit Master title style</a:t>
            </a:r>
            <a:endParaRPr lang="en-FI"/>
          </a:p>
        </p:txBody>
      </p:sp>
      <p:sp>
        <p:nvSpPr>
          <p:cNvPr id="3" name="Content Placeholder 2">
            <a:extLst>
              <a:ext uri="{FF2B5EF4-FFF2-40B4-BE49-F238E27FC236}">
                <a16:creationId xmlns:a16="http://schemas.microsoft.com/office/drawing/2014/main" id="{FC8B8614-4706-034A-8F88-5F89B1E72E2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Content Placeholder 3">
            <a:extLst>
              <a:ext uri="{FF2B5EF4-FFF2-40B4-BE49-F238E27FC236}">
                <a16:creationId xmlns:a16="http://schemas.microsoft.com/office/drawing/2014/main" id="{9B9CCCCD-E1DC-0843-9F22-0F1E2211F2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5" name="Date Placeholder 4">
            <a:extLst>
              <a:ext uri="{FF2B5EF4-FFF2-40B4-BE49-F238E27FC236}">
                <a16:creationId xmlns:a16="http://schemas.microsoft.com/office/drawing/2014/main" id="{ED8A5C52-3CAA-9E45-B381-7BBFE678DAC4}"/>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6" name="Footer Placeholder 5">
            <a:extLst>
              <a:ext uri="{FF2B5EF4-FFF2-40B4-BE49-F238E27FC236}">
                <a16:creationId xmlns:a16="http://schemas.microsoft.com/office/drawing/2014/main" id="{F6B92158-3D45-A74A-B00F-A8C4EA399FD2}"/>
              </a:ext>
            </a:extLst>
          </p:cNvPr>
          <p:cNvSpPr>
            <a:spLocks noGrp="1"/>
          </p:cNvSpPr>
          <p:nvPr>
            <p:ph type="ftr" sz="quarter" idx="11"/>
          </p:nvPr>
        </p:nvSpPr>
        <p:spPr/>
        <p:txBody>
          <a:bodyPr/>
          <a:lstStyle/>
          <a:p>
            <a:endParaRPr lang="en-FI"/>
          </a:p>
        </p:txBody>
      </p:sp>
      <p:sp>
        <p:nvSpPr>
          <p:cNvPr id="7" name="Slide Number Placeholder 6">
            <a:extLst>
              <a:ext uri="{FF2B5EF4-FFF2-40B4-BE49-F238E27FC236}">
                <a16:creationId xmlns:a16="http://schemas.microsoft.com/office/drawing/2014/main" id="{876D0AFE-0A1C-8847-94B9-B0DE770B43BC}"/>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128608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6B6D-7CC0-4B4C-94F5-62F5229797D4}"/>
              </a:ext>
            </a:extLst>
          </p:cNvPr>
          <p:cNvSpPr>
            <a:spLocks noGrp="1"/>
          </p:cNvSpPr>
          <p:nvPr>
            <p:ph type="title"/>
          </p:nvPr>
        </p:nvSpPr>
        <p:spPr>
          <a:xfrm>
            <a:off x="839788" y="365125"/>
            <a:ext cx="10515600" cy="1325563"/>
          </a:xfrm>
        </p:spPr>
        <p:txBody>
          <a:bodyPr/>
          <a:lstStyle/>
          <a:p>
            <a:r>
              <a:rPr lang="en-GB"/>
              <a:t>Click to edit Master title style</a:t>
            </a:r>
            <a:endParaRPr lang="en-FI"/>
          </a:p>
        </p:txBody>
      </p:sp>
      <p:sp>
        <p:nvSpPr>
          <p:cNvPr id="3" name="Text Placeholder 2">
            <a:extLst>
              <a:ext uri="{FF2B5EF4-FFF2-40B4-BE49-F238E27FC236}">
                <a16:creationId xmlns:a16="http://schemas.microsoft.com/office/drawing/2014/main" id="{DC49FA97-962C-544F-A194-92BA8A90D3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52ECB0C-F71E-9B45-8380-A9678CCCAF6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5" name="Text Placeholder 4">
            <a:extLst>
              <a:ext uri="{FF2B5EF4-FFF2-40B4-BE49-F238E27FC236}">
                <a16:creationId xmlns:a16="http://schemas.microsoft.com/office/drawing/2014/main" id="{0F772BBD-3117-784D-BE83-8F2FE92FD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C8350C-F909-A84D-90B0-9F03F91155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7" name="Date Placeholder 6">
            <a:extLst>
              <a:ext uri="{FF2B5EF4-FFF2-40B4-BE49-F238E27FC236}">
                <a16:creationId xmlns:a16="http://schemas.microsoft.com/office/drawing/2014/main" id="{063D6462-08FB-7A43-98F9-6D23040ACC1C}"/>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8" name="Footer Placeholder 7">
            <a:extLst>
              <a:ext uri="{FF2B5EF4-FFF2-40B4-BE49-F238E27FC236}">
                <a16:creationId xmlns:a16="http://schemas.microsoft.com/office/drawing/2014/main" id="{228A01DB-3583-864F-AF99-D040C114C665}"/>
              </a:ext>
            </a:extLst>
          </p:cNvPr>
          <p:cNvSpPr>
            <a:spLocks noGrp="1"/>
          </p:cNvSpPr>
          <p:nvPr>
            <p:ph type="ftr" sz="quarter" idx="11"/>
          </p:nvPr>
        </p:nvSpPr>
        <p:spPr/>
        <p:txBody>
          <a:bodyPr/>
          <a:lstStyle/>
          <a:p>
            <a:endParaRPr lang="en-FI"/>
          </a:p>
        </p:txBody>
      </p:sp>
      <p:sp>
        <p:nvSpPr>
          <p:cNvPr id="9" name="Slide Number Placeholder 8">
            <a:extLst>
              <a:ext uri="{FF2B5EF4-FFF2-40B4-BE49-F238E27FC236}">
                <a16:creationId xmlns:a16="http://schemas.microsoft.com/office/drawing/2014/main" id="{9F6A87CF-43F6-0C4D-8D13-7EE63515C0E9}"/>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76150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FD9F9-9F53-484E-AF94-182E1DC8E9E4}"/>
              </a:ext>
            </a:extLst>
          </p:cNvPr>
          <p:cNvSpPr>
            <a:spLocks noGrp="1"/>
          </p:cNvSpPr>
          <p:nvPr>
            <p:ph type="title"/>
          </p:nvPr>
        </p:nvSpPr>
        <p:spPr/>
        <p:txBody>
          <a:bodyPr/>
          <a:lstStyle/>
          <a:p>
            <a:r>
              <a:rPr lang="en-GB"/>
              <a:t>Click to edit Master title style</a:t>
            </a:r>
            <a:endParaRPr lang="en-FI"/>
          </a:p>
        </p:txBody>
      </p:sp>
      <p:sp>
        <p:nvSpPr>
          <p:cNvPr id="3" name="Date Placeholder 2">
            <a:extLst>
              <a:ext uri="{FF2B5EF4-FFF2-40B4-BE49-F238E27FC236}">
                <a16:creationId xmlns:a16="http://schemas.microsoft.com/office/drawing/2014/main" id="{021D0E2C-3549-5148-A8E5-804F72D500EF}"/>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4" name="Footer Placeholder 3">
            <a:extLst>
              <a:ext uri="{FF2B5EF4-FFF2-40B4-BE49-F238E27FC236}">
                <a16:creationId xmlns:a16="http://schemas.microsoft.com/office/drawing/2014/main" id="{9BE38C29-5DDF-FE46-AEE0-366BF3C668E9}"/>
              </a:ext>
            </a:extLst>
          </p:cNvPr>
          <p:cNvSpPr>
            <a:spLocks noGrp="1"/>
          </p:cNvSpPr>
          <p:nvPr>
            <p:ph type="ftr" sz="quarter" idx="11"/>
          </p:nvPr>
        </p:nvSpPr>
        <p:spPr/>
        <p:txBody>
          <a:bodyPr/>
          <a:lstStyle/>
          <a:p>
            <a:endParaRPr lang="en-FI"/>
          </a:p>
        </p:txBody>
      </p:sp>
      <p:sp>
        <p:nvSpPr>
          <p:cNvPr id="5" name="Slide Number Placeholder 4">
            <a:extLst>
              <a:ext uri="{FF2B5EF4-FFF2-40B4-BE49-F238E27FC236}">
                <a16:creationId xmlns:a16="http://schemas.microsoft.com/office/drawing/2014/main" id="{7A96FFAD-7EEB-D64B-A588-576A3936A8EB}"/>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613999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510F91-81D0-234D-94B9-3FC213A67CD3}"/>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3" name="Footer Placeholder 2">
            <a:extLst>
              <a:ext uri="{FF2B5EF4-FFF2-40B4-BE49-F238E27FC236}">
                <a16:creationId xmlns:a16="http://schemas.microsoft.com/office/drawing/2014/main" id="{999C68A8-9CAA-6343-B6E8-6B89FCDA377A}"/>
              </a:ext>
            </a:extLst>
          </p:cNvPr>
          <p:cNvSpPr>
            <a:spLocks noGrp="1"/>
          </p:cNvSpPr>
          <p:nvPr>
            <p:ph type="ftr" sz="quarter" idx="11"/>
          </p:nvPr>
        </p:nvSpPr>
        <p:spPr/>
        <p:txBody>
          <a:bodyPr/>
          <a:lstStyle/>
          <a:p>
            <a:endParaRPr lang="en-FI"/>
          </a:p>
        </p:txBody>
      </p:sp>
      <p:sp>
        <p:nvSpPr>
          <p:cNvPr id="4" name="Slide Number Placeholder 3">
            <a:extLst>
              <a:ext uri="{FF2B5EF4-FFF2-40B4-BE49-F238E27FC236}">
                <a16:creationId xmlns:a16="http://schemas.microsoft.com/office/drawing/2014/main" id="{B00F50D3-9ED9-9F4F-8DAA-1D30637C6508}"/>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3394148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A32AD-F01E-BB4B-8B1E-7B55A0BD605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I"/>
          </a:p>
        </p:txBody>
      </p:sp>
      <p:sp>
        <p:nvSpPr>
          <p:cNvPr id="3" name="Content Placeholder 2">
            <a:extLst>
              <a:ext uri="{FF2B5EF4-FFF2-40B4-BE49-F238E27FC236}">
                <a16:creationId xmlns:a16="http://schemas.microsoft.com/office/drawing/2014/main" id="{01AEF989-CD98-B14B-B1B4-37EC5B11C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Text Placeholder 3">
            <a:extLst>
              <a:ext uri="{FF2B5EF4-FFF2-40B4-BE49-F238E27FC236}">
                <a16:creationId xmlns:a16="http://schemas.microsoft.com/office/drawing/2014/main" id="{A26D64ED-894C-6445-8394-7213191E2B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A7979C-D953-5A47-80F8-096A81E17147}"/>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6" name="Footer Placeholder 5">
            <a:extLst>
              <a:ext uri="{FF2B5EF4-FFF2-40B4-BE49-F238E27FC236}">
                <a16:creationId xmlns:a16="http://schemas.microsoft.com/office/drawing/2014/main" id="{EBE614DB-E19E-8C4C-954B-F59C9D76749B}"/>
              </a:ext>
            </a:extLst>
          </p:cNvPr>
          <p:cNvSpPr>
            <a:spLocks noGrp="1"/>
          </p:cNvSpPr>
          <p:nvPr>
            <p:ph type="ftr" sz="quarter" idx="11"/>
          </p:nvPr>
        </p:nvSpPr>
        <p:spPr/>
        <p:txBody>
          <a:bodyPr/>
          <a:lstStyle/>
          <a:p>
            <a:endParaRPr lang="en-FI"/>
          </a:p>
        </p:txBody>
      </p:sp>
      <p:sp>
        <p:nvSpPr>
          <p:cNvPr id="7" name="Slide Number Placeholder 6">
            <a:extLst>
              <a:ext uri="{FF2B5EF4-FFF2-40B4-BE49-F238E27FC236}">
                <a16:creationId xmlns:a16="http://schemas.microsoft.com/office/drawing/2014/main" id="{02B71909-F883-E043-9A6B-05356EADF45B}"/>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2618996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0FC55-2BD8-E24F-B366-EBAAF6AF69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I"/>
          </a:p>
        </p:txBody>
      </p:sp>
      <p:sp>
        <p:nvSpPr>
          <p:cNvPr id="3" name="Picture Placeholder 2">
            <a:extLst>
              <a:ext uri="{FF2B5EF4-FFF2-40B4-BE49-F238E27FC236}">
                <a16:creationId xmlns:a16="http://schemas.microsoft.com/office/drawing/2014/main" id="{464E06DB-C13B-0D4D-AE17-3040969C82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I"/>
          </a:p>
        </p:txBody>
      </p:sp>
      <p:sp>
        <p:nvSpPr>
          <p:cNvPr id="4" name="Text Placeholder 3">
            <a:extLst>
              <a:ext uri="{FF2B5EF4-FFF2-40B4-BE49-F238E27FC236}">
                <a16:creationId xmlns:a16="http://schemas.microsoft.com/office/drawing/2014/main" id="{C77637EC-7FE0-4445-B503-E1BD3C210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869B823-CD54-7749-BBCA-6F965ADA5B81}"/>
              </a:ext>
            </a:extLst>
          </p:cNvPr>
          <p:cNvSpPr>
            <a:spLocks noGrp="1"/>
          </p:cNvSpPr>
          <p:nvPr>
            <p:ph type="dt" sz="half" idx="10"/>
          </p:nvPr>
        </p:nvSpPr>
        <p:spPr/>
        <p:txBody>
          <a:bodyPr/>
          <a:lstStyle/>
          <a:p>
            <a:fld id="{586CF8E0-8329-8146-B732-0A92FC75AB5C}" type="datetimeFigureOut">
              <a:rPr lang="en-FI" smtClean="0"/>
              <a:t>30/03/2020</a:t>
            </a:fld>
            <a:endParaRPr lang="en-FI"/>
          </a:p>
        </p:txBody>
      </p:sp>
      <p:sp>
        <p:nvSpPr>
          <p:cNvPr id="6" name="Footer Placeholder 5">
            <a:extLst>
              <a:ext uri="{FF2B5EF4-FFF2-40B4-BE49-F238E27FC236}">
                <a16:creationId xmlns:a16="http://schemas.microsoft.com/office/drawing/2014/main" id="{692278F5-72A5-8649-95AA-BD7CDAEBED56}"/>
              </a:ext>
            </a:extLst>
          </p:cNvPr>
          <p:cNvSpPr>
            <a:spLocks noGrp="1"/>
          </p:cNvSpPr>
          <p:nvPr>
            <p:ph type="ftr" sz="quarter" idx="11"/>
          </p:nvPr>
        </p:nvSpPr>
        <p:spPr/>
        <p:txBody>
          <a:bodyPr/>
          <a:lstStyle/>
          <a:p>
            <a:endParaRPr lang="en-FI"/>
          </a:p>
        </p:txBody>
      </p:sp>
      <p:sp>
        <p:nvSpPr>
          <p:cNvPr id="7" name="Slide Number Placeholder 6">
            <a:extLst>
              <a:ext uri="{FF2B5EF4-FFF2-40B4-BE49-F238E27FC236}">
                <a16:creationId xmlns:a16="http://schemas.microsoft.com/office/drawing/2014/main" id="{2515F0C2-14FD-F84B-B9F1-89FEBF3AD852}"/>
              </a:ext>
            </a:extLst>
          </p:cNvPr>
          <p:cNvSpPr>
            <a:spLocks noGrp="1"/>
          </p:cNvSpPr>
          <p:nvPr>
            <p:ph type="sldNum" sz="quarter" idx="12"/>
          </p:nvPr>
        </p:nvSpPr>
        <p:spPr/>
        <p:txBody>
          <a:bodyPr/>
          <a:lstStyle/>
          <a:p>
            <a:fld id="{D4F31674-458E-E549-915C-0209A2565C31}" type="slidenum">
              <a:rPr lang="en-FI" smtClean="0"/>
              <a:t>‹#›</a:t>
            </a:fld>
            <a:endParaRPr lang="en-FI"/>
          </a:p>
        </p:txBody>
      </p:sp>
    </p:spTree>
    <p:extLst>
      <p:ext uri="{BB962C8B-B14F-4D97-AF65-F5344CB8AC3E}">
        <p14:creationId xmlns:p14="http://schemas.microsoft.com/office/powerpoint/2010/main" val="37055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1D97EA-2687-A44D-B0D4-B69C27A825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I"/>
          </a:p>
        </p:txBody>
      </p:sp>
      <p:sp>
        <p:nvSpPr>
          <p:cNvPr id="3" name="Text Placeholder 2">
            <a:extLst>
              <a:ext uri="{FF2B5EF4-FFF2-40B4-BE49-F238E27FC236}">
                <a16:creationId xmlns:a16="http://schemas.microsoft.com/office/drawing/2014/main" id="{6C6FC0F0-953A-5F42-A452-BA7BDA1F67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4" name="Date Placeholder 3">
            <a:extLst>
              <a:ext uri="{FF2B5EF4-FFF2-40B4-BE49-F238E27FC236}">
                <a16:creationId xmlns:a16="http://schemas.microsoft.com/office/drawing/2014/main" id="{A7EE0028-7051-7846-A272-47E248223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CF8E0-8329-8146-B732-0A92FC75AB5C}" type="datetimeFigureOut">
              <a:rPr lang="en-FI" smtClean="0"/>
              <a:t>30/03/2020</a:t>
            </a:fld>
            <a:endParaRPr lang="en-FI"/>
          </a:p>
        </p:txBody>
      </p:sp>
      <p:sp>
        <p:nvSpPr>
          <p:cNvPr id="5" name="Footer Placeholder 4">
            <a:extLst>
              <a:ext uri="{FF2B5EF4-FFF2-40B4-BE49-F238E27FC236}">
                <a16:creationId xmlns:a16="http://schemas.microsoft.com/office/drawing/2014/main" id="{DC1B4B1A-8B2D-7B44-83F2-79986E229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I"/>
          </a:p>
        </p:txBody>
      </p:sp>
      <p:sp>
        <p:nvSpPr>
          <p:cNvPr id="6" name="Slide Number Placeholder 5">
            <a:extLst>
              <a:ext uri="{FF2B5EF4-FFF2-40B4-BE49-F238E27FC236}">
                <a16:creationId xmlns:a16="http://schemas.microsoft.com/office/drawing/2014/main" id="{A145C56D-BC8A-5C48-B7A6-D2BB327E0F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F31674-458E-E549-915C-0209A2565C31}" type="slidenum">
              <a:rPr lang="en-FI" smtClean="0"/>
              <a:t>‹#›</a:t>
            </a:fld>
            <a:endParaRPr lang="en-FI"/>
          </a:p>
        </p:txBody>
      </p:sp>
    </p:spTree>
    <p:extLst>
      <p:ext uri="{BB962C8B-B14F-4D97-AF65-F5344CB8AC3E}">
        <p14:creationId xmlns:p14="http://schemas.microsoft.com/office/powerpoint/2010/main" val="3754609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095AF-A602-2344-9D80-520C3D4F2262}"/>
              </a:ext>
            </a:extLst>
          </p:cNvPr>
          <p:cNvSpPr>
            <a:spLocks noGrp="1"/>
          </p:cNvSpPr>
          <p:nvPr>
            <p:ph type="ctrTitle"/>
          </p:nvPr>
        </p:nvSpPr>
        <p:spPr>
          <a:xfrm>
            <a:off x="1523999" y="1122363"/>
            <a:ext cx="9144001" cy="2387600"/>
          </a:xfrm>
        </p:spPr>
        <p:txBody>
          <a:bodyPr/>
          <a:lstStyle/>
          <a:p>
            <a:r>
              <a:rPr lang="en-FI" dirty="0"/>
              <a:t>“Kiihdytin hiukkasen” –competition results</a:t>
            </a:r>
          </a:p>
        </p:txBody>
      </p:sp>
      <p:sp>
        <p:nvSpPr>
          <p:cNvPr id="3" name="Subtitle 2">
            <a:extLst>
              <a:ext uri="{FF2B5EF4-FFF2-40B4-BE49-F238E27FC236}">
                <a16:creationId xmlns:a16="http://schemas.microsoft.com/office/drawing/2014/main" id="{899C57E2-DD22-C040-9259-62A800F7EC6E}"/>
              </a:ext>
            </a:extLst>
          </p:cNvPr>
          <p:cNvSpPr>
            <a:spLocks noGrp="1"/>
          </p:cNvSpPr>
          <p:nvPr>
            <p:ph type="subTitle" idx="1"/>
          </p:nvPr>
        </p:nvSpPr>
        <p:spPr/>
        <p:txBody>
          <a:bodyPr/>
          <a:lstStyle/>
          <a:p>
            <a:r>
              <a:rPr lang="en-FI" dirty="0"/>
              <a:t>Alpha –team, Jyväskylä</a:t>
            </a:r>
          </a:p>
          <a:p>
            <a:r>
              <a:rPr lang="en-FI" dirty="0"/>
              <a:t>H. Tann, JYU</a:t>
            </a:r>
          </a:p>
          <a:p>
            <a:r>
              <a:rPr lang="en-FI" dirty="0"/>
              <a:t>P. Ruotsalainen, JYU</a:t>
            </a:r>
          </a:p>
        </p:txBody>
      </p:sp>
    </p:spTree>
    <p:extLst>
      <p:ext uri="{BB962C8B-B14F-4D97-AF65-F5344CB8AC3E}">
        <p14:creationId xmlns:p14="http://schemas.microsoft.com/office/powerpoint/2010/main" val="1485355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3A0FF03-0A7B-6E49-9FF9-6B52C1787D98}"/>
              </a:ext>
            </a:extLst>
          </p:cNvPr>
          <p:cNvPicPr>
            <a:picLocks noChangeAspect="1"/>
          </p:cNvPicPr>
          <p:nvPr/>
        </p:nvPicPr>
        <p:blipFill>
          <a:blip r:embed="rId2"/>
          <a:stretch>
            <a:fillRect/>
          </a:stretch>
        </p:blipFill>
        <p:spPr>
          <a:xfrm>
            <a:off x="351612" y="96665"/>
            <a:ext cx="11488776" cy="4802187"/>
          </a:xfrm>
          <a:prstGeom prst="rect">
            <a:avLst/>
          </a:prstGeom>
        </p:spPr>
      </p:pic>
      <p:sp>
        <p:nvSpPr>
          <p:cNvPr id="6" name="TextBox 5">
            <a:extLst>
              <a:ext uri="{FF2B5EF4-FFF2-40B4-BE49-F238E27FC236}">
                <a16:creationId xmlns:a16="http://schemas.microsoft.com/office/drawing/2014/main" id="{8E09CED3-90AA-BA40-9C27-97BC5688D71E}"/>
              </a:ext>
            </a:extLst>
          </p:cNvPr>
          <p:cNvSpPr txBox="1"/>
          <p:nvPr/>
        </p:nvSpPr>
        <p:spPr>
          <a:xfrm>
            <a:off x="480606" y="4898852"/>
            <a:ext cx="11230788" cy="1754326"/>
          </a:xfrm>
          <a:prstGeom prst="rect">
            <a:avLst/>
          </a:prstGeom>
          <a:noFill/>
        </p:spPr>
        <p:txBody>
          <a:bodyPr wrap="square" rtlCol="0">
            <a:spAutoFit/>
          </a:bodyPr>
          <a:lstStyle/>
          <a:p>
            <a:r>
              <a:rPr lang="en-FI" dirty="0"/>
              <a:t>- Figure shows gamma rays detected in JUROGAM 3 germanium array during the first calibration/test run. Different radioactive sources were used during this test run: </a:t>
            </a:r>
          </a:p>
          <a:p>
            <a:r>
              <a:rPr lang="en-FI" dirty="0"/>
              <a:t>	- </a:t>
            </a:r>
            <a:r>
              <a:rPr lang="en-FI" baseline="30000" dirty="0"/>
              <a:t>241</a:t>
            </a:r>
            <a:r>
              <a:rPr lang="en-FI" dirty="0"/>
              <a:t>Am alpha source inside J</a:t>
            </a:r>
            <a:r>
              <a:rPr lang="en-GB" dirty="0"/>
              <a:t>Y</a:t>
            </a:r>
            <a:r>
              <a:rPr lang="en-FI" dirty="0"/>
              <a:t>tube and JUROGAM 3 (see next slide). This nuclide emits 5.5 MeV alpha 	particles, which are followed by an immediate emission of 59.5 keV gamma-ray (see slide 6.).</a:t>
            </a:r>
          </a:p>
          <a:p>
            <a:r>
              <a:rPr lang="en-FI" dirty="0"/>
              <a:t>	- </a:t>
            </a:r>
            <a:r>
              <a:rPr lang="en-FI" baseline="30000" dirty="0"/>
              <a:t>152</a:t>
            </a:r>
            <a:r>
              <a:rPr lang="en-FI" dirty="0"/>
              <a:t>Eu and </a:t>
            </a:r>
            <a:r>
              <a:rPr lang="en-FI" baseline="30000" dirty="0"/>
              <a:t>133</a:t>
            </a:r>
            <a:r>
              <a:rPr lang="en-FI" dirty="0"/>
              <a:t>Ba sources inside JUROGAM 3. These nuclides emit various different gamma rays in energy 	range between 80 keV – 1500 keV. These gamma rays were used to calibrate JUROGAM 3 Ge detectors.</a:t>
            </a:r>
          </a:p>
        </p:txBody>
      </p:sp>
      <p:sp>
        <p:nvSpPr>
          <p:cNvPr id="9" name="TextBox 8">
            <a:extLst>
              <a:ext uri="{FF2B5EF4-FFF2-40B4-BE49-F238E27FC236}">
                <a16:creationId xmlns:a16="http://schemas.microsoft.com/office/drawing/2014/main" id="{3643A953-4C8F-204E-802B-1ABF0DE6AD7F}"/>
              </a:ext>
            </a:extLst>
          </p:cNvPr>
          <p:cNvSpPr txBox="1"/>
          <p:nvPr/>
        </p:nvSpPr>
        <p:spPr>
          <a:xfrm>
            <a:off x="2500828" y="959953"/>
            <a:ext cx="1478866" cy="369332"/>
          </a:xfrm>
          <a:prstGeom prst="rect">
            <a:avLst/>
          </a:prstGeom>
          <a:noFill/>
        </p:spPr>
        <p:txBody>
          <a:bodyPr wrap="none" rtlCol="0">
            <a:spAutoFit/>
          </a:bodyPr>
          <a:lstStyle/>
          <a:p>
            <a:r>
              <a:rPr lang="en-FI" baseline="30000" dirty="0"/>
              <a:t>241</a:t>
            </a:r>
            <a:r>
              <a:rPr lang="en-FI" dirty="0"/>
              <a:t>Am, 60 keV</a:t>
            </a:r>
          </a:p>
        </p:txBody>
      </p:sp>
      <p:cxnSp>
        <p:nvCxnSpPr>
          <p:cNvPr id="10" name="Straight Arrow Connector 9">
            <a:extLst>
              <a:ext uri="{FF2B5EF4-FFF2-40B4-BE49-F238E27FC236}">
                <a16:creationId xmlns:a16="http://schemas.microsoft.com/office/drawing/2014/main" id="{93AB9675-29F8-F144-BACF-FEF2C8B0D026}"/>
              </a:ext>
            </a:extLst>
          </p:cNvPr>
          <p:cNvCxnSpPr>
            <a:cxnSpLocks/>
          </p:cNvCxnSpPr>
          <p:nvPr/>
        </p:nvCxnSpPr>
        <p:spPr>
          <a:xfrm flipH="1">
            <a:off x="2071171" y="1329285"/>
            <a:ext cx="1068636" cy="34527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B9C3EBA-44F8-1942-B3C7-8C76BC4E693E}"/>
              </a:ext>
            </a:extLst>
          </p:cNvPr>
          <p:cNvSpPr txBox="1"/>
          <p:nvPr/>
        </p:nvSpPr>
        <p:spPr>
          <a:xfrm>
            <a:off x="6580952" y="959953"/>
            <a:ext cx="3848682" cy="646331"/>
          </a:xfrm>
          <a:prstGeom prst="rect">
            <a:avLst/>
          </a:prstGeom>
          <a:noFill/>
        </p:spPr>
        <p:txBody>
          <a:bodyPr wrap="square" rtlCol="0">
            <a:spAutoFit/>
          </a:bodyPr>
          <a:lstStyle/>
          <a:p>
            <a:r>
              <a:rPr lang="en-FI" dirty="0"/>
              <a:t>gamma-ray transitions following beta-decay of </a:t>
            </a:r>
            <a:r>
              <a:rPr lang="en-FI" baseline="30000" dirty="0"/>
              <a:t>133</a:t>
            </a:r>
            <a:r>
              <a:rPr lang="en-FI" dirty="0"/>
              <a:t>Ba and </a:t>
            </a:r>
            <a:r>
              <a:rPr lang="en-FI" baseline="30000" dirty="0"/>
              <a:t>152</a:t>
            </a:r>
            <a:r>
              <a:rPr lang="en-FI" dirty="0"/>
              <a:t>Eu.</a:t>
            </a:r>
          </a:p>
        </p:txBody>
      </p:sp>
      <p:sp>
        <p:nvSpPr>
          <p:cNvPr id="17" name="Regular Pentagon 16">
            <a:extLst>
              <a:ext uri="{FF2B5EF4-FFF2-40B4-BE49-F238E27FC236}">
                <a16:creationId xmlns:a16="http://schemas.microsoft.com/office/drawing/2014/main" id="{75A1AEE5-5215-9041-8711-ADD9136F28E4}"/>
              </a:ext>
            </a:extLst>
          </p:cNvPr>
          <p:cNvSpPr/>
          <p:nvPr/>
        </p:nvSpPr>
        <p:spPr>
          <a:xfrm>
            <a:off x="6300023" y="1058299"/>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8" name="Regular Pentagon 17">
            <a:extLst>
              <a:ext uri="{FF2B5EF4-FFF2-40B4-BE49-F238E27FC236}">
                <a16:creationId xmlns:a16="http://schemas.microsoft.com/office/drawing/2014/main" id="{EC92B3F0-1181-AC4B-9C82-CC7BA7806FF0}"/>
              </a:ext>
            </a:extLst>
          </p:cNvPr>
          <p:cNvSpPr/>
          <p:nvPr/>
        </p:nvSpPr>
        <p:spPr>
          <a:xfrm>
            <a:off x="2115239" y="2800646"/>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19" name="Regular Pentagon 18">
            <a:extLst>
              <a:ext uri="{FF2B5EF4-FFF2-40B4-BE49-F238E27FC236}">
                <a16:creationId xmlns:a16="http://schemas.microsoft.com/office/drawing/2014/main" id="{8D91523F-9BD3-6A46-8BD4-C043B321B081}"/>
              </a:ext>
            </a:extLst>
          </p:cNvPr>
          <p:cNvSpPr/>
          <p:nvPr/>
        </p:nvSpPr>
        <p:spPr>
          <a:xfrm>
            <a:off x="2532046" y="2997114"/>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0" name="Regular Pentagon 19">
            <a:extLst>
              <a:ext uri="{FF2B5EF4-FFF2-40B4-BE49-F238E27FC236}">
                <a16:creationId xmlns:a16="http://schemas.microsoft.com/office/drawing/2014/main" id="{D761FF35-528C-4F42-AC48-5CD467CC671B}"/>
              </a:ext>
            </a:extLst>
          </p:cNvPr>
          <p:cNvSpPr/>
          <p:nvPr/>
        </p:nvSpPr>
        <p:spPr>
          <a:xfrm>
            <a:off x="4535281" y="3149514"/>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1" name="Regular Pentagon 20">
            <a:extLst>
              <a:ext uri="{FF2B5EF4-FFF2-40B4-BE49-F238E27FC236}">
                <a16:creationId xmlns:a16="http://schemas.microsoft.com/office/drawing/2014/main" id="{A1FA1777-9BF7-4D4D-BC2A-020D5DA80BEE}"/>
              </a:ext>
            </a:extLst>
          </p:cNvPr>
          <p:cNvSpPr/>
          <p:nvPr/>
        </p:nvSpPr>
        <p:spPr>
          <a:xfrm>
            <a:off x="4742766" y="3158693"/>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2" name="Regular Pentagon 21">
            <a:extLst>
              <a:ext uri="{FF2B5EF4-FFF2-40B4-BE49-F238E27FC236}">
                <a16:creationId xmlns:a16="http://schemas.microsoft.com/office/drawing/2014/main" id="{54397F68-05C7-E540-A7DC-B6B9FE48D0C8}"/>
              </a:ext>
            </a:extLst>
          </p:cNvPr>
          <p:cNvSpPr/>
          <p:nvPr/>
        </p:nvSpPr>
        <p:spPr>
          <a:xfrm>
            <a:off x="8618866" y="3564481"/>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3" name="Regular Pentagon 22">
            <a:extLst>
              <a:ext uri="{FF2B5EF4-FFF2-40B4-BE49-F238E27FC236}">
                <a16:creationId xmlns:a16="http://schemas.microsoft.com/office/drawing/2014/main" id="{29B09867-4E22-764E-8D89-C501ECAE7AE3}"/>
              </a:ext>
            </a:extLst>
          </p:cNvPr>
          <p:cNvSpPr/>
          <p:nvPr/>
        </p:nvSpPr>
        <p:spPr>
          <a:xfrm>
            <a:off x="9443295" y="3677109"/>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4" name="Regular Pentagon 23">
            <a:extLst>
              <a:ext uri="{FF2B5EF4-FFF2-40B4-BE49-F238E27FC236}">
                <a16:creationId xmlns:a16="http://schemas.microsoft.com/office/drawing/2014/main" id="{3850C306-7852-394C-9F66-BA0E9D698D0A}"/>
              </a:ext>
            </a:extLst>
          </p:cNvPr>
          <p:cNvSpPr/>
          <p:nvPr/>
        </p:nvSpPr>
        <p:spPr>
          <a:xfrm>
            <a:off x="10335991" y="3564481"/>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5" name="Regular Pentagon 24">
            <a:extLst>
              <a:ext uri="{FF2B5EF4-FFF2-40B4-BE49-F238E27FC236}">
                <a16:creationId xmlns:a16="http://schemas.microsoft.com/office/drawing/2014/main" id="{CFCE76D0-E424-B442-8DA2-0AF8181F9678}"/>
              </a:ext>
            </a:extLst>
          </p:cNvPr>
          <p:cNvSpPr/>
          <p:nvPr/>
        </p:nvSpPr>
        <p:spPr>
          <a:xfrm>
            <a:off x="6129051" y="3661818"/>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6" name="Regular Pentagon 25">
            <a:extLst>
              <a:ext uri="{FF2B5EF4-FFF2-40B4-BE49-F238E27FC236}">
                <a16:creationId xmlns:a16="http://schemas.microsoft.com/office/drawing/2014/main" id="{11D6B1A3-B7BF-6D4A-9E86-3DBDE6DB74E9}"/>
              </a:ext>
            </a:extLst>
          </p:cNvPr>
          <p:cNvSpPr/>
          <p:nvPr/>
        </p:nvSpPr>
        <p:spPr>
          <a:xfrm>
            <a:off x="5506434" y="3677109"/>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7" name="Regular Pentagon 26">
            <a:extLst>
              <a:ext uri="{FF2B5EF4-FFF2-40B4-BE49-F238E27FC236}">
                <a16:creationId xmlns:a16="http://schemas.microsoft.com/office/drawing/2014/main" id="{D1E6FB7A-6853-A743-B329-2DB5804F4987}"/>
              </a:ext>
            </a:extLst>
          </p:cNvPr>
          <p:cNvSpPr/>
          <p:nvPr/>
        </p:nvSpPr>
        <p:spPr>
          <a:xfrm>
            <a:off x="5211572" y="3673423"/>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8" name="Regular Pentagon 27">
            <a:extLst>
              <a:ext uri="{FF2B5EF4-FFF2-40B4-BE49-F238E27FC236}">
                <a16:creationId xmlns:a16="http://schemas.microsoft.com/office/drawing/2014/main" id="{4A095815-69FA-BB44-9FDE-85C8BCBDD8EE}"/>
              </a:ext>
            </a:extLst>
          </p:cNvPr>
          <p:cNvSpPr/>
          <p:nvPr/>
        </p:nvSpPr>
        <p:spPr>
          <a:xfrm>
            <a:off x="4204310" y="3545438"/>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9" name="Regular Pentagon 28">
            <a:extLst>
              <a:ext uri="{FF2B5EF4-FFF2-40B4-BE49-F238E27FC236}">
                <a16:creationId xmlns:a16="http://schemas.microsoft.com/office/drawing/2014/main" id="{860D2E9A-C72B-0545-8360-5BC28884CCA0}"/>
              </a:ext>
            </a:extLst>
          </p:cNvPr>
          <p:cNvSpPr/>
          <p:nvPr/>
        </p:nvSpPr>
        <p:spPr>
          <a:xfrm>
            <a:off x="3966665" y="3609136"/>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30" name="Regular Pentagon 29">
            <a:extLst>
              <a:ext uri="{FF2B5EF4-FFF2-40B4-BE49-F238E27FC236}">
                <a16:creationId xmlns:a16="http://schemas.microsoft.com/office/drawing/2014/main" id="{F7889A20-32A3-2A41-A046-AA654D61FF9C}"/>
              </a:ext>
            </a:extLst>
          </p:cNvPr>
          <p:cNvSpPr/>
          <p:nvPr/>
        </p:nvSpPr>
        <p:spPr>
          <a:xfrm>
            <a:off x="3660557" y="3500783"/>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31" name="Regular Pentagon 30">
            <a:extLst>
              <a:ext uri="{FF2B5EF4-FFF2-40B4-BE49-F238E27FC236}">
                <a16:creationId xmlns:a16="http://schemas.microsoft.com/office/drawing/2014/main" id="{D0F11C5C-92EA-7C42-B571-6E67CFA3282D}"/>
              </a:ext>
            </a:extLst>
          </p:cNvPr>
          <p:cNvSpPr/>
          <p:nvPr/>
        </p:nvSpPr>
        <p:spPr>
          <a:xfrm>
            <a:off x="2198160" y="3301016"/>
            <a:ext cx="187286" cy="172640"/>
          </a:xfrm>
          <a:prstGeom prst="pentag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3648158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9A3A80-8C5F-D949-8F9E-DCC293B5E5B3}"/>
              </a:ext>
            </a:extLst>
          </p:cNvPr>
          <p:cNvSpPr txBox="1"/>
          <p:nvPr/>
        </p:nvSpPr>
        <p:spPr>
          <a:xfrm>
            <a:off x="650396" y="519485"/>
            <a:ext cx="9155016" cy="923330"/>
          </a:xfrm>
          <a:prstGeom prst="rect">
            <a:avLst/>
          </a:prstGeom>
          <a:noFill/>
        </p:spPr>
        <p:txBody>
          <a:bodyPr wrap="square" rtlCol="0">
            <a:spAutoFit/>
          </a:bodyPr>
          <a:lstStyle/>
          <a:p>
            <a:r>
              <a:rPr lang="en-FI" dirty="0"/>
              <a:t>Schematic of the experimental setup in the calibration/test run to verify and test alpha-gamma coincidences.</a:t>
            </a:r>
          </a:p>
          <a:p>
            <a:r>
              <a:rPr lang="en-FI" dirty="0"/>
              <a:t>In the calibration/test run also </a:t>
            </a:r>
            <a:r>
              <a:rPr lang="en-FI" baseline="30000" dirty="0"/>
              <a:t>133</a:t>
            </a:r>
            <a:r>
              <a:rPr lang="en-FI" dirty="0"/>
              <a:t>Ba and </a:t>
            </a:r>
            <a:r>
              <a:rPr lang="en-FI" baseline="30000" dirty="0"/>
              <a:t>152</a:t>
            </a:r>
            <a:r>
              <a:rPr lang="en-FI" dirty="0"/>
              <a:t>Eu sources were used to calibrate JUROGAM 3.</a:t>
            </a:r>
          </a:p>
        </p:txBody>
      </p:sp>
      <p:cxnSp>
        <p:nvCxnSpPr>
          <p:cNvPr id="7" name="Straight Connector 6">
            <a:extLst>
              <a:ext uri="{FF2B5EF4-FFF2-40B4-BE49-F238E27FC236}">
                <a16:creationId xmlns:a16="http://schemas.microsoft.com/office/drawing/2014/main" id="{8C3369D8-0673-6646-A6C4-CA55DE2B3579}"/>
              </a:ext>
            </a:extLst>
          </p:cNvPr>
          <p:cNvCxnSpPr>
            <a:cxnSpLocks/>
          </p:cNvCxnSpPr>
          <p:nvPr/>
        </p:nvCxnSpPr>
        <p:spPr>
          <a:xfrm>
            <a:off x="5126516" y="2058950"/>
            <a:ext cx="193896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5160D6A-98FA-FA42-B341-8FD26B87307D}"/>
              </a:ext>
            </a:extLst>
          </p:cNvPr>
          <p:cNvCxnSpPr>
            <a:cxnSpLocks/>
          </p:cNvCxnSpPr>
          <p:nvPr/>
        </p:nvCxnSpPr>
        <p:spPr>
          <a:xfrm>
            <a:off x="5126516" y="3445239"/>
            <a:ext cx="193896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28D7AA-E9B9-464C-BFE1-B616FA2845D1}"/>
              </a:ext>
            </a:extLst>
          </p:cNvPr>
          <p:cNvCxnSpPr>
            <a:cxnSpLocks/>
          </p:cNvCxnSpPr>
          <p:nvPr/>
        </p:nvCxnSpPr>
        <p:spPr>
          <a:xfrm>
            <a:off x="7052633" y="2058950"/>
            <a:ext cx="0" cy="140740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D59B808-C06B-2C48-A9F2-DF82974DF674}"/>
              </a:ext>
            </a:extLst>
          </p:cNvPr>
          <p:cNvCxnSpPr>
            <a:cxnSpLocks/>
          </p:cNvCxnSpPr>
          <p:nvPr/>
        </p:nvCxnSpPr>
        <p:spPr>
          <a:xfrm flipH="1">
            <a:off x="5880686" y="3202051"/>
            <a:ext cx="43062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21" name="Picture 2">
            <a:extLst>
              <a:ext uri="{FF2B5EF4-FFF2-40B4-BE49-F238E27FC236}">
                <a16:creationId xmlns:a16="http://schemas.microsoft.com/office/drawing/2014/main" id="{BDA47415-33E5-4B4E-89BE-641E03187F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448" b="69715"/>
          <a:stretch/>
        </p:blipFill>
        <p:spPr bwMode="auto">
          <a:xfrm>
            <a:off x="6465975" y="2168739"/>
            <a:ext cx="242983" cy="285095"/>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Arrow Connector 26">
            <a:extLst>
              <a:ext uri="{FF2B5EF4-FFF2-40B4-BE49-F238E27FC236}">
                <a16:creationId xmlns:a16="http://schemas.microsoft.com/office/drawing/2014/main" id="{D63EE48F-4F18-1D4C-825B-C87C2C877796}"/>
              </a:ext>
            </a:extLst>
          </p:cNvPr>
          <p:cNvCxnSpPr>
            <a:cxnSpLocks/>
          </p:cNvCxnSpPr>
          <p:nvPr/>
        </p:nvCxnSpPr>
        <p:spPr>
          <a:xfrm flipV="1">
            <a:off x="6224638" y="2484710"/>
            <a:ext cx="255419" cy="418426"/>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pic>
        <p:nvPicPr>
          <p:cNvPr id="31" name="Picture 2">
            <a:extLst>
              <a:ext uri="{FF2B5EF4-FFF2-40B4-BE49-F238E27FC236}">
                <a16:creationId xmlns:a16="http://schemas.microsoft.com/office/drawing/2014/main" id="{92C54D92-567F-C848-A543-0C40554112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448" b="69715"/>
          <a:stretch/>
        </p:blipFill>
        <p:spPr bwMode="auto">
          <a:xfrm>
            <a:off x="6019495" y="2878789"/>
            <a:ext cx="242983" cy="285095"/>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a:extLst>
              <a:ext uri="{FF2B5EF4-FFF2-40B4-BE49-F238E27FC236}">
                <a16:creationId xmlns:a16="http://schemas.microsoft.com/office/drawing/2014/main" id="{D0D5ACCA-BDE1-0F4F-8436-452DAA88FE53}"/>
              </a:ext>
            </a:extLst>
          </p:cNvPr>
          <p:cNvSpPr txBox="1"/>
          <p:nvPr/>
        </p:nvSpPr>
        <p:spPr>
          <a:xfrm>
            <a:off x="5544823" y="3133812"/>
            <a:ext cx="1003160" cy="276999"/>
          </a:xfrm>
          <a:prstGeom prst="rect">
            <a:avLst/>
          </a:prstGeom>
          <a:noFill/>
        </p:spPr>
        <p:txBody>
          <a:bodyPr wrap="none" rtlCol="0">
            <a:spAutoFit/>
          </a:bodyPr>
          <a:lstStyle/>
          <a:p>
            <a:r>
              <a:rPr lang="en-FI" sz="1200" baseline="30000" dirty="0"/>
              <a:t>241</a:t>
            </a:r>
            <a:r>
              <a:rPr lang="en-FI" sz="1200" dirty="0"/>
              <a:t>Am source</a:t>
            </a:r>
          </a:p>
        </p:txBody>
      </p:sp>
      <p:sp>
        <p:nvSpPr>
          <p:cNvPr id="37" name="TextBox 36">
            <a:extLst>
              <a:ext uri="{FF2B5EF4-FFF2-40B4-BE49-F238E27FC236}">
                <a16:creationId xmlns:a16="http://schemas.microsoft.com/office/drawing/2014/main" id="{0FDABEB1-7FA0-A047-9F19-D3010B9B8BBE}"/>
              </a:ext>
            </a:extLst>
          </p:cNvPr>
          <p:cNvSpPr txBox="1"/>
          <p:nvPr/>
        </p:nvSpPr>
        <p:spPr>
          <a:xfrm>
            <a:off x="4818322" y="1736125"/>
            <a:ext cx="2680054" cy="307777"/>
          </a:xfrm>
          <a:prstGeom prst="rect">
            <a:avLst/>
          </a:prstGeom>
          <a:noFill/>
        </p:spPr>
        <p:txBody>
          <a:bodyPr wrap="square" rtlCol="0">
            <a:spAutoFit/>
          </a:bodyPr>
          <a:lstStyle/>
          <a:p>
            <a:r>
              <a:rPr lang="en-GB" sz="1400" dirty="0" err="1"/>
              <a:t>JYtube</a:t>
            </a:r>
            <a:r>
              <a:rPr lang="en-FI" sz="1400" dirty="0"/>
              <a:t> detector for alpha particles</a:t>
            </a:r>
          </a:p>
        </p:txBody>
      </p:sp>
      <p:sp>
        <p:nvSpPr>
          <p:cNvPr id="38" name="TextBox 37">
            <a:extLst>
              <a:ext uri="{FF2B5EF4-FFF2-40B4-BE49-F238E27FC236}">
                <a16:creationId xmlns:a16="http://schemas.microsoft.com/office/drawing/2014/main" id="{17DF662C-261A-A149-A96C-8BA41E296B51}"/>
              </a:ext>
            </a:extLst>
          </p:cNvPr>
          <p:cNvSpPr txBox="1"/>
          <p:nvPr/>
        </p:nvSpPr>
        <p:spPr>
          <a:xfrm>
            <a:off x="5576940" y="2666291"/>
            <a:ext cx="784189" cy="276999"/>
          </a:xfrm>
          <a:prstGeom prst="rect">
            <a:avLst/>
          </a:prstGeom>
          <a:noFill/>
        </p:spPr>
        <p:txBody>
          <a:bodyPr wrap="none" rtlCol="0">
            <a:spAutoFit/>
          </a:bodyPr>
          <a:lstStyle/>
          <a:p>
            <a:r>
              <a:rPr lang="en-FI" sz="1200" dirty="0"/>
              <a:t>𝛼 particle</a:t>
            </a:r>
          </a:p>
        </p:txBody>
      </p:sp>
      <p:sp>
        <p:nvSpPr>
          <p:cNvPr id="39" name="Rectangle 38">
            <a:extLst>
              <a:ext uri="{FF2B5EF4-FFF2-40B4-BE49-F238E27FC236}">
                <a16:creationId xmlns:a16="http://schemas.microsoft.com/office/drawing/2014/main" id="{D6EB204B-513E-2548-8095-47C6FD6F11D4}"/>
              </a:ext>
            </a:extLst>
          </p:cNvPr>
          <p:cNvSpPr/>
          <p:nvPr/>
        </p:nvSpPr>
        <p:spPr>
          <a:xfrm rot="19305969" flipV="1">
            <a:off x="4651616" y="4143022"/>
            <a:ext cx="911136" cy="305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41" name="Rectangle 40">
            <a:extLst>
              <a:ext uri="{FF2B5EF4-FFF2-40B4-BE49-F238E27FC236}">
                <a16:creationId xmlns:a16="http://schemas.microsoft.com/office/drawing/2014/main" id="{035A1638-A6CA-4A40-992A-1ECBCF4B5280}"/>
              </a:ext>
            </a:extLst>
          </p:cNvPr>
          <p:cNvSpPr/>
          <p:nvPr/>
        </p:nvSpPr>
        <p:spPr>
          <a:xfrm rot="19272356">
            <a:off x="3440498" y="4579670"/>
            <a:ext cx="1479780" cy="8622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cxnSp>
        <p:nvCxnSpPr>
          <p:cNvPr id="42" name="Curved Connector 41">
            <a:extLst>
              <a:ext uri="{FF2B5EF4-FFF2-40B4-BE49-F238E27FC236}">
                <a16:creationId xmlns:a16="http://schemas.microsoft.com/office/drawing/2014/main" id="{574A3B10-5763-CE4A-AFFF-C5D1E3666602}"/>
              </a:ext>
            </a:extLst>
          </p:cNvPr>
          <p:cNvCxnSpPr>
            <a:cxnSpLocks/>
          </p:cNvCxnSpPr>
          <p:nvPr/>
        </p:nvCxnSpPr>
        <p:spPr>
          <a:xfrm rot="10800000" flipV="1">
            <a:off x="5532326" y="3628398"/>
            <a:ext cx="362333" cy="269589"/>
          </a:xfrm>
          <a:prstGeom prst="curvedConnector3">
            <a:avLst>
              <a:gd name="adj1" fmla="val 37838"/>
            </a:avLst>
          </a:prstGeom>
          <a:ln w="254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B0575269-76C1-CB4F-B74D-71C222A6ECCF}"/>
              </a:ext>
            </a:extLst>
          </p:cNvPr>
          <p:cNvSpPr txBox="1"/>
          <p:nvPr/>
        </p:nvSpPr>
        <p:spPr>
          <a:xfrm rot="19285868">
            <a:off x="3697149" y="4959986"/>
            <a:ext cx="1176476" cy="338554"/>
          </a:xfrm>
          <a:prstGeom prst="rect">
            <a:avLst/>
          </a:prstGeom>
          <a:noFill/>
        </p:spPr>
        <p:txBody>
          <a:bodyPr wrap="none" rtlCol="0">
            <a:spAutoFit/>
          </a:bodyPr>
          <a:lstStyle/>
          <a:p>
            <a:r>
              <a:rPr lang="en-FI" sz="1600" dirty="0"/>
              <a:t>Ge detector</a:t>
            </a:r>
          </a:p>
        </p:txBody>
      </p:sp>
      <p:sp>
        <p:nvSpPr>
          <p:cNvPr id="49" name="TextBox 48">
            <a:extLst>
              <a:ext uri="{FF2B5EF4-FFF2-40B4-BE49-F238E27FC236}">
                <a16:creationId xmlns:a16="http://schemas.microsoft.com/office/drawing/2014/main" id="{B7FC1F2D-B0A7-1D43-BB6C-B43DEFCDE8EB}"/>
              </a:ext>
            </a:extLst>
          </p:cNvPr>
          <p:cNvSpPr txBox="1"/>
          <p:nvPr/>
        </p:nvSpPr>
        <p:spPr>
          <a:xfrm rot="19350421">
            <a:off x="3522481" y="4747696"/>
            <a:ext cx="1202189" cy="338554"/>
          </a:xfrm>
          <a:prstGeom prst="rect">
            <a:avLst/>
          </a:prstGeom>
          <a:noFill/>
        </p:spPr>
        <p:txBody>
          <a:bodyPr wrap="none" rtlCol="0">
            <a:spAutoFit/>
          </a:bodyPr>
          <a:lstStyle/>
          <a:p>
            <a:r>
              <a:rPr lang="en-FI" sz="1600" dirty="0"/>
              <a:t>JUROGAM 3</a:t>
            </a:r>
          </a:p>
        </p:txBody>
      </p:sp>
      <p:sp>
        <p:nvSpPr>
          <p:cNvPr id="50" name="TextBox 49">
            <a:extLst>
              <a:ext uri="{FF2B5EF4-FFF2-40B4-BE49-F238E27FC236}">
                <a16:creationId xmlns:a16="http://schemas.microsoft.com/office/drawing/2014/main" id="{AABFD761-D908-944B-A1ED-EADBBB23F938}"/>
              </a:ext>
            </a:extLst>
          </p:cNvPr>
          <p:cNvSpPr txBox="1"/>
          <p:nvPr/>
        </p:nvSpPr>
        <p:spPr>
          <a:xfrm rot="19096721">
            <a:off x="5357728" y="3491301"/>
            <a:ext cx="543162" cy="307777"/>
          </a:xfrm>
          <a:prstGeom prst="rect">
            <a:avLst/>
          </a:prstGeom>
          <a:noFill/>
        </p:spPr>
        <p:txBody>
          <a:bodyPr wrap="none" rtlCol="0">
            <a:spAutoFit/>
          </a:bodyPr>
          <a:lstStyle/>
          <a:p>
            <a:r>
              <a:rPr lang="en-FI" sz="1400" dirty="0"/>
              <a:t>𝛾 ray</a:t>
            </a:r>
          </a:p>
        </p:txBody>
      </p:sp>
      <p:sp>
        <p:nvSpPr>
          <p:cNvPr id="51" name="Rectangle 50">
            <a:extLst>
              <a:ext uri="{FF2B5EF4-FFF2-40B4-BE49-F238E27FC236}">
                <a16:creationId xmlns:a16="http://schemas.microsoft.com/office/drawing/2014/main" id="{5EBF9258-2C53-FE43-A041-D36C40DC8D82}"/>
              </a:ext>
            </a:extLst>
          </p:cNvPr>
          <p:cNvSpPr/>
          <p:nvPr/>
        </p:nvSpPr>
        <p:spPr>
          <a:xfrm>
            <a:off x="5126516" y="206530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3" name="Rectangle 52">
            <a:extLst>
              <a:ext uri="{FF2B5EF4-FFF2-40B4-BE49-F238E27FC236}">
                <a16:creationId xmlns:a16="http://schemas.microsoft.com/office/drawing/2014/main" id="{2B0B2A15-7BF8-B84D-A5E5-1F0520D44BE8}"/>
              </a:ext>
            </a:extLst>
          </p:cNvPr>
          <p:cNvSpPr/>
          <p:nvPr/>
        </p:nvSpPr>
        <p:spPr>
          <a:xfrm>
            <a:off x="5610193" y="206901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4" name="Rectangle 53">
            <a:extLst>
              <a:ext uri="{FF2B5EF4-FFF2-40B4-BE49-F238E27FC236}">
                <a16:creationId xmlns:a16="http://schemas.microsoft.com/office/drawing/2014/main" id="{D4149A14-C000-2840-817C-732C89FEC8A5}"/>
              </a:ext>
            </a:extLst>
          </p:cNvPr>
          <p:cNvSpPr/>
          <p:nvPr/>
        </p:nvSpPr>
        <p:spPr>
          <a:xfrm>
            <a:off x="6096000" y="206530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5" name="Rectangle 54">
            <a:extLst>
              <a:ext uri="{FF2B5EF4-FFF2-40B4-BE49-F238E27FC236}">
                <a16:creationId xmlns:a16="http://schemas.microsoft.com/office/drawing/2014/main" id="{D76D5954-5B1C-FC4F-9D9D-7374A8DBF01B}"/>
              </a:ext>
            </a:extLst>
          </p:cNvPr>
          <p:cNvSpPr/>
          <p:nvPr/>
        </p:nvSpPr>
        <p:spPr>
          <a:xfrm>
            <a:off x="6581807" y="206530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7" name="Rectangle 56">
            <a:extLst>
              <a:ext uri="{FF2B5EF4-FFF2-40B4-BE49-F238E27FC236}">
                <a16:creationId xmlns:a16="http://schemas.microsoft.com/office/drawing/2014/main" id="{941B5CF3-207B-C54A-8E2C-5C47FC104F46}"/>
              </a:ext>
            </a:extLst>
          </p:cNvPr>
          <p:cNvSpPr/>
          <p:nvPr/>
        </p:nvSpPr>
        <p:spPr>
          <a:xfrm>
            <a:off x="5126516" y="336135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8" name="Rectangle 57">
            <a:extLst>
              <a:ext uri="{FF2B5EF4-FFF2-40B4-BE49-F238E27FC236}">
                <a16:creationId xmlns:a16="http://schemas.microsoft.com/office/drawing/2014/main" id="{4A349E84-52B2-F747-B249-029CFF2FDB18}"/>
              </a:ext>
            </a:extLst>
          </p:cNvPr>
          <p:cNvSpPr/>
          <p:nvPr/>
        </p:nvSpPr>
        <p:spPr>
          <a:xfrm>
            <a:off x="5610193" y="3356192"/>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9" name="Rectangle 58">
            <a:extLst>
              <a:ext uri="{FF2B5EF4-FFF2-40B4-BE49-F238E27FC236}">
                <a16:creationId xmlns:a16="http://schemas.microsoft.com/office/drawing/2014/main" id="{480532D1-26D5-554B-BB45-2F4DC80492A4}"/>
              </a:ext>
            </a:extLst>
          </p:cNvPr>
          <p:cNvSpPr/>
          <p:nvPr/>
        </p:nvSpPr>
        <p:spPr>
          <a:xfrm>
            <a:off x="6096000" y="336135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0" name="Rectangle 59">
            <a:extLst>
              <a:ext uri="{FF2B5EF4-FFF2-40B4-BE49-F238E27FC236}">
                <a16:creationId xmlns:a16="http://schemas.microsoft.com/office/drawing/2014/main" id="{FCBAA21A-FE7D-8740-A57C-43C9B7D90011}"/>
              </a:ext>
            </a:extLst>
          </p:cNvPr>
          <p:cNvSpPr/>
          <p:nvPr/>
        </p:nvSpPr>
        <p:spPr>
          <a:xfrm>
            <a:off x="6581807" y="336135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1" name="Rectangle 60">
            <a:extLst>
              <a:ext uri="{FF2B5EF4-FFF2-40B4-BE49-F238E27FC236}">
                <a16:creationId xmlns:a16="http://schemas.microsoft.com/office/drawing/2014/main" id="{42D570AE-EF6A-C84C-9057-2C34778975BA}"/>
              </a:ext>
            </a:extLst>
          </p:cNvPr>
          <p:cNvSpPr/>
          <p:nvPr/>
        </p:nvSpPr>
        <p:spPr>
          <a:xfrm rot="16200000">
            <a:off x="6865327" y="3179192"/>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3" name="Rectangle 62">
            <a:extLst>
              <a:ext uri="{FF2B5EF4-FFF2-40B4-BE49-F238E27FC236}">
                <a16:creationId xmlns:a16="http://schemas.microsoft.com/office/drawing/2014/main" id="{770A256C-8A9C-8942-BE52-69615E2B818F}"/>
              </a:ext>
            </a:extLst>
          </p:cNvPr>
          <p:cNvSpPr/>
          <p:nvPr/>
        </p:nvSpPr>
        <p:spPr>
          <a:xfrm rot="16200000">
            <a:off x="6865325" y="2872329"/>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4" name="Rectangle 63">
            <a:extLst>
              <a:ext uri="{FF2B5EF4-FFF2-40B4-BE49-F238E27FC236}">
                <a16:creationId xmlns:a16="http://schemas.microsoft.com/office/drawing/2014/main" id="{4397561B-5436-054B-9AA8-FDCA9E8E1D0C}"/>
              </a:ext>
            </a:extLst>
          </p:cNvPr>
          <p:cNvSpPr/>
          <p:nvPr/>
        </p:nvSpPr>
        <p:spPr>
          <a:xfrm rot="16200000">
            <a:off x="6865326" y="2564995"/>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5" name="Rectangle 64">
            <a:extLst>
              <a:ext uri="{FF2B5EF4-FFF2-40B4-BE49-F238E27FC236}">
                <a16:creationId xmlns:a16="http://schemas.microsoft.com/office/drawing/2014/main" id="{3F168032-EB5A-164B-B791-04ACE146E5D6}"/>
              </a:ext>
            </a:extLst>
          </p:cNvPr>
          <p:cNvSpPr/>
          <p:nvPr/>
        </p:nvSpPr>
        <p:spPr>
          <a:xfrm rot="16200000">
            <a:off x="6865322" y="2258585"/>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226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8330433-145F-8145-98AC-0634179B303D}"/>
              </a:ext>
            </a:extLst>
          </p:cNvPr>
          <p:cNvPicPr>
            <a:picLocks noChangeAspect="1"/>
          </p:cNvPicPr>
          <p:nvPr/>
        </p:nvPicPr>
        <p:blipFill>
          <a:blip r:embed="rId2"/>
          <a:stretch>
            <a:fillRect/>
          </a:stretch>
        </p:blipFill>
        <p:spPr>
          <a:xfrm>
            <a:off x="1179331" y="115614"/>
            <a:ext cx="9833337" cy="4110232"/>
          </a:xfrm>
          <a:prstGeom prst="rect">
            <a:avLst/>
          </a:prstGeom>
        </p:spPr>
      </p:pic>
      <p:sp>
        <p:nvSpPr>
          <p:cNvPr id="6" name="TextBox 5">
            <a:extLst>
              <a:ext uri="{FF2B5EF4-FFF2-40B4-BE49-F238E27FC236}">
                <a16:creationId xmlns:a16="http://schemas.microsoft.com/office/drawing/2014/main" id="{B6F1A0FF-ED70-ED42-B7B6-47C81503A6FC}"/>
              </a:ext>
            </a:extLst>
          </p:cNvPr>
          <p:cNvSpPr txBox="1"/>
          <p:nvPr/>
        </p:nvSpPr>
        <p:spPr>
          <a:xfrm>
            <a:off x="399513" y="4227729"/>
            <a:ext cx="11582400" cy="2585323"/>
          </a:xfrm>
          <a:prstGeom prst="rect">
            <a:avLst/>
          </a:prstGeom>
          <a:noFill/>
        </p:spPr>
        <p:txBody>
          <a:bodyPr wrap="square" rtlCol="0">
            <a:spAutoFit/>
          </a:bodyPr>
          <a:lstStyle/>
          <a:p>
            <a:r>
              <a:rPr lang="en-FI" dirty="0"/>
              <a:t>- Figure shows time difference between radiation events detected in JUROGAM 3 detectors and </a:t>
            </a:r>
            <a:r>
              <a:rPr lang="en-GB" dirty="0" err="1"/>
              <a:t>JYtube</a:t>
            </a:r>
            <a:r>
              <a:rPr lang="en-GB" dirty="0"/>
              <a:t> detector obtained from the calibration/test run.</a:t>
            </a:r>
          </a:p>
          <a:p>
            <a:r>
              <a:rPr lang="en-GB" dirty="0"/>
              <a:t>- If the time difference between the two radiation events is close to 0, it means that these </a:t>
            </a:r>
            <a:r>
              <a:rPr lang="en-FI" dirty="0"/>
              <a:t>radiation events are detected almost simultaneously, i.e., they are coincident and originate from the same decay process.</a:t>
            </a:r>
          </a:p>
          <a:p>
            <a:r>
              <a:rPr lang="en-FI" dirty="0"/>
              <a:t>- This figure shows that there are coincident events in the data as there is a visible “peak” near time difference 0.</a:t>
            </a:r>
          </a:p>
          <a:p>
            <a:r>
              <a:rPr lang="en-FI" dirty="0"/>
              <a:t>- It must correspond to the events where the alpha particle from </a:t>
            </a:r>
            <a:r>
              <a:rPr lang="en-FI" baseline="30000" dirty="0"/>
              <a:t>241</a:t>
            </a:r>
            <a:r>
              <a:rPr lang="en-FI" dirty="0"/>
              <a:t>Am decay is detected in </a:t>
            </a:r>
            <a:r>
              <a:rPr lang="en-GB" dirty="0" err="1"/>
              <a:t>JYtube</a:t>
            </a:r>
            <a:r>
              <a:rPr lang="en-FI" dirty="0"/>
              <a:t> and the subsequent 59.5 keV gamma-ray transition in JUROGAM 3.</a:t>
            </a:r>
          </a:p>
          <a:p>
            <a:r>
              <a:rPr lang="en-FI" dirty="0"/>
              <a:t>- One can use the time difference information to select coincident radiation events in a computer code used to analyse the data.</a:t>
            </a:r>
          </a:p>
        </p:txBody>
      </p:sp>
      <p:cxnSp>
        <p:nvCxnSpPr>
          <p:cNvPr id="8" name="Straight Arrow Connector 7">
            <a:extLst>
              <a:ext uri="{FF2B5EF4-FFF2-40B4-BE49-F238E27FC236}">
                <a16:creationId xmlns:a16="http://schemas.microsoft.com/office/drawing/2014/main" id="{2F4C5AA4-E19A-1D4E-974B-D225085C54D4}"/>
              </a:ext>
            </a:extLst>
          </p:cNvPr>
          <p:cNvCxnSpPr>
            <a:cxnSpLocks/>
          </p:cNvCxnSpPr>
          <p:nvPr/>
        </p:nvCxnSpPr>
        <p:spPr>
          <a:xfrm>
            <a:off x="5376231" y="1410159"/>
            <a:ext cx="719768" cy="26833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BBC41E8-C83A-D541-9BA5-04A27140A888}"/>
              </a:ext>
            </a:extLst>
          </p:cNvPr>
          <p:cNvSpPr txBox="1"/>
          <p:nvPr/>
        </p:nvSpPr>
        <p:spPr>
          <a:xfrm>
            <a:off x="2996587" y="983364"/>
            <a:ext cx="2502352" cy="369332"/>
          </a:xfrm>
          <a:prstGeom prst="rect">
            <a:avLst/>
          </a:prstGeom>
          <a:noFill/>
        </p:spPr>
        <p:txBody>
          <a:bodyPr wrap="none" rtlCol="0">
            <a:spAutoFit/>
          </a:bodyPr>
          <a:lstStyle/>
          <a:p>
            <a:r>
              <a:rPr lang="en-FI" dirty="0"/>
              <a:t>Coincidence time ”peak”</a:t>
            </a:r>
          </a:p>
        </p:txBody>
      </p:sp>
      <p:sp>
        <p:nvSpPr>
          <p:cNvPr id="10" name="TextBox 9">
            <a:extLst>
              <a:ext uri="{FF2B5EF4-FFF2-40B4-BE49-F238E27FC236}">
                <a16:creationId xmlns:a16="http://schemas.microsoft.com/office/drawing/2014/main" id="{A67A4523-E992-E24B-8FC5-3BE9F0851476}"/>
              </a:ext>
            </a:extLst>
          </p:cNvPr>
          <p:cNvSpPr txBox="1"/>
          <p:nvPr/>
        </p:nvSpPr>
        <p:spPr>
          <a:xfrm>
            <a:off x="6850655" y="2038935"/>
            <a:ext cx="3163677" cy="461665"/>
          </a:xfrm>
          <a:prstGeom prst="rect">
            <a:avLst/>
          </a:prstGeom>
          <a:noFill/>
        </p:spPr>
        <p:txBody>
          <a:bodyPr wrap="square" rtlCol="0">
            <a:spAutoFit/>
          </a:bodyPr>
          <a:lstStyle/>
          <a:p>
            <a:r>
              <a:rPr lang="en-GB" sz="1200" dirty="0"/>
              <a:t>Flat time difference background -&gt; not correlated radiation events</a:t>
            </a:r>
            <a:endParaRPr lang="en-FI" sz="1200" dirty="0"/>
          </a:p>
        </p:txBody>
      </p:sp>
    </p:spTree>
    <p:extLst>
      <p:ext uri="{BB962C8B-B14F-4D97-AF65-F5344CB8AC3E}">
        <p14:creationId xmlns:p14="http://schemas.microsoft.com/office/powerpoint/2010/main" val="15968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3CE98FB-1EC0-134D-9A75-DD0EA819B01C}"/>
              </a:ext>
            </a:extLst>
          </p:cNvPr>
          <p:cNvPicPr>
            <a:picLocks noChangeAspect="1"/>
          </p:cNvPicPr>
          <p:nvPr/>
        </p:nvPicPr>
        <p:blipFill rotWithShape="1">
          <a:blip r:embed="rId2"/>
          <a:srcRect t="10012"/>
          <a:stretch/>
        </p:blipFill>
        <p:spPr>
          <a:xfrm>
            <a:off x="351612" y="89353"/>
            <a:ext cx="11488776" cy="4321338"/>
          </a:xfrm>
          <a:prstGeom prst="rect">
            <a:avLst/>
          </a:prstGeom>
        </p:spPr>
      </p:pic>
      <p:sp>
        <p:nvSpPr>
          <p:cNvPr id="7" name="TextBox 6">
            <a:extLst>
              <a:ext uri="{FF2B5EF4-FFF2-40B4-BE49-F238E27FC236}">
                <a16:creationId xmlns:a16="http://schemas.microsoft.com/office/drawing/2014/main" id="{51F5B804-2BE0-114E-B173-71BB85C59B97}"/>
              </a:ext>
            </a:extLst>
          </p:cNvPr>
          <p:cNvSpPr txBox="1"/>
          <p:nvPr/>
        </p:nvSpPr>
        <p:spPr>
          <a:xfrm>
            <a:off x="483476" y="4410691"/>
            <a:ext cx="11488776" cy="2308324"/>
          </a:xfrm>
          <a:prstGeom prst="rect">
            <a:avLst/>
          </a:prstGeom>
          <a:noFill/>
        </p:spPr>
        <p:txBody>
          <a:bodyPr wrap="square" rtlCol="0">
            <a:spAutoFit/>
          </a:bodyPr>
          <a:lstStyle/>
          <a:p>
            <a:r>
              <a:rPr lang="en-FI" dirty="0"/>
              <a:t>- Figure shows gamma-ray transitions detected in JUROGAM 3 when a prompt coincidence between JUROGAM 3  and JYtube has been required (= time difference of the radiation events is within 0 and 500 ns). </a:t>
            </a:r>
          </a:p>
          <a:p>
            <a:r>
              <a:rPr lang="en-FI" dirty="0"/>
              <a:t>- It means that the gamma rays observed in JUROGAM 3 have been detected almost at the same time as the alpha particles in </a:t>
            </a:r>
            <a:r>
              <a:rPr lang="en-GB" dirty="0" err="1"/>
              <a:t>JYtube</a:t>
            </a:r>
            <a:r>
              <a:rPr lang="en-GB" dirty="0"/>
              <a:t>. </a:t>
            </a:r>
          </a:p>
          <a:p>
            <a:r>
              <a:rPr lang="en-GB" dirty="0"/>
              <a:t>- Only </a:t>
            </a:r>
            <a:r>
              <a:rPr lang="en-GB" baseline="30000" dirty="0"/>
              <a:t>241</a:t>
            </a:r>
            <a:r>
              <a:rPr lang="en-GB" dirty="0"/>
              <a:t>Am source emits coincident alpha and gamma radiation and consequently gamma rays emitted from </a:t>
            </a:r>
            <a:r>
              <a:rPr lang="en-GB" baseline="30000" dirty="0"/>
              <a:t>133</a:t>
            </a:r>
            <a:r>
              <a:rPr lang="en-GB" dirty="0"/>
              <a:t>Ba and </a:t>
            </a:r>
            <a:r>
              <a:rPr lang="en-GB" baseline="30000" dirty="0"/>
              <a:t>152</a:t>
            </a:r>
            <a:r>
              <a:rPr lang="en-GB" dirty="0"/>
              <a:t>Eu sources are removed due to the required coincidence condition (compare this to spectrum in slide 2).</a:t>
            </a:r>
            <a:endParaRPr lang="en-FI" dirty="0"/>
          </a:p>
          <a:p>
            <a:r>
              <a:rPr lang="en-FI" dirty="0"/>
              <a:t>- As a result we can confirm that our experimental detector setup and data acquisition system was working somewhat normal manner.</a:t>
            </a:r>
          </a:p>
        </p:txBody>
      </p:sp>
      <p:sp>
        <p:nvSpPr>
          <p:cNvPr id="8" name="TextBox 7">
            <a:extLst>
              <a:ext uri="{FF2B5EF4-FFF2-40B4-BE49-F238E27FC236}">
                <a16:creationId xmlns:a16="http://schemas.microsoft.com/office/drawing/2014/main" id="{E48E8208-AB5B-744C-B470-8FF531C8178C}"/>
              </a:ext>
            </a:extLst>
          </p:cNvPr>
          <p:cNvSpPr txBox="1"/>
          <p:nvPr/>
        </p:nvSpPr>
        <p:spPr>
          <a:xfrm>
            <a:off x="2500828" y="544809"/>
            <a:ext cx="1478866" cy="369332"/>
          </a:xfrm>
          <a:prstGeom prst="rect">
            <a:avLst/>
          </a:prstGeom>
          <a:noFill/>
        </p:spPr>
        <p:txBody>
          <a:bodyPr wrap="none" rtlCol="0">
            <a:spAutoFit/>
          </a:bodyPr>
          <a:lstStyle/>
          <a:p>
            <a:r>
              <a:rPr lang="en-FI" baseline="30000" dirty="0"/>
              <a:t>241</a:t>
            </a:r>
            <a:r>
              <a:rPr lang="en-FI" dirty="0"/>
              <a:t>Am, 60 keV</a:t>
            </a:r>
          </a:p>
        </p:txBody>
      </p:sp>
      <p:cxnSp>
        <p:nvCxnSpPr>
          <p:cNvPr id="9" name="Straight Arrow Connector 8">
            <a:extLst>
              <a:ext uri="{FF2B5EF4-FFF2-40B4-BE49-F238E27FC236}">
                <a16:creationId xmlns:a16="http://schemas.microsoft.com/office/drawing/2014/main" id="{87A94A2B-303A-E24A-A327-866C8297100E}"/>
              </a:ext>
            </a:extLst>
          </p:cNvPr>
          <p:cNvCxnSpPr>
            <a:cxnSpLocks/>
          </p:cNvCxnSpPr>
          <p:nvPr/>
        </p:nvCxnSpPr>
        <p:spPr>
          <a:xfrm flipH="1">
            <a:off x="2071171" y="914141"/>
            <a:ext cx="1068636" cy="34527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208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73CB4D-52BF-AA4C-8C06-57BCA6CB7C55}"/>
              </a:ext>
            </a:extLst>
          </p:cNvPr>
          <p:cNvPicPr>
            <a:picLocks noChangeAspect="1"/>
          </p:cNvPicPr>
          <p:nvPr/>
        </p:nvPicPr>
        <p:blipFill rotWithShape="1">
          <a:blip r:embed="rId2"/>
          <a:srcRect t="10012"/>
          <a:stretch/>
        </p:blipFill>
        <p:spPr>
          <a:xfrm>
            <a:off x="95226" y="3428080"/>
            <a:ext cx="7142264" cy="2686460"/>
          </a:xfrm>
          <a:prstGeom prst="rect">
            <a:avLst/>
          </a:prstGeom>
        </p:spPr>
      </p:pic>
      <p:pic>
        <p:nvPicPr>
          <p:cNvPr id="25" name="Picture 24">
            <a:extLst>
              <a:ext uri="{FF2B5EF4-FFF2-40B4-BE49-F238E27FC236}">
                <a16:creationId xmlns:a16="http://schemas.microsoft.com/office/drawing/2014/main" id="{DC72C774-C9F9-0944-A834-C8DC4386EBD5}"/>
              </a:ext>
            </a:extLst>
          </p:cNvPr>
          <p:cNvPicPr>
            <a:picLocks noChangeAspect="1"/>
          </p:cNvPicPr>
          <p:nvPr/>
        </p:nvPicPr>
        <p:blipFill>
          <a:blip r:embed="rId3"/>
          <a:stretch>
            <a:fillRect/>
          </a:stretch>
        </p:blipFill>
        <p:spPr>
          <a:xfrm>
            <a:off x="122271" y="324900"/>
            <a:ext cx="7090854" cy="2963902"/>
          </a:xfrm>
          <a:prstGeom prst="rect">
            <a:avLst/>
          </a:prstGeom>
        </p:spPr>
      </p:pic>
      <p:sp>
        <p:nvSpPr>
          <p:cNvPr id="26" name="TextBox 25">
            <a:extLst>
              <a:ext uri="{FF2B5EF4-FFF2-40B4-BE49-F238E27FC236}">
                <a16:creationId xmlns:a16="http://schemas.microsoft.com/office/drawing/2014/main" id="{8B04C5DD-B3D6-8A43-BC0C-6C9CDE9A297B}"/>
              </a:ext>
            </a:extLst>
          </p:cNvPr>
          <p:cNvSpPr txBox="1"/>
          <p:nvPr/>
        </p:nvSpPr>
        <p:spPr>
          <a:xfrm>
            <a:off x="2082108" y="827113"/>
            <a:ext cx="3908570" cy="369332"/>
          </a:xfrm>
          <a:prstGeom prst="rect">
            <a:avLst/>
          </a:prstGeom>
          <a:noFill/>
        </p:spPr>
        <p:txBody>
          <a:bodyPr wrap="none" rtlCol="0">
            <a:spAutoFit/>
          </a:bodyPr>
          <a:lstStyle/>
          <a:p>
            <a:r>
              <a:rPr lang="en-FI" dirty="0"/>
              <a:t>All gamma rays detected in JUROGAM 3</a:t>
            </a:r>
          </a:p>
        </p:txBody>
      </p:sp>
      <p:sp>
        <p:nvSpPr>
          <p:cNvPr id="27" name="TextBox 26">
            <a:extLst>
              <a:ext uri="{FF2B5EF4-FFF2-40B4-BE49-F238E27FC236}">
                <a16:creationId xmlns:a16="http://schemas.microsoft.com/office/drawing/2014/main" id="{7A4C053E-60BD-4042-936A-82CCF178D42E}"/>
              </a:ext>
            </a:extLst>
          </p:cNvPr>
          <p:cNvSpPr txBox="1"/>
          <p:nvPr/>
        </p:nvSpPr>
        <p:spPr>
          <a:xfrm>
            <a:off x="2121277" y="3673063"/>
            <a:ext cx="3743495" cy="646331"/>
          </a:xfrm>
          <a:prstGeom prst="rect">
            <a:avLst/>
          </a:prstGeom>
          <a:noFill/>
        </p:spPr>
        <p:txBody>
          <a:bodyPr wrap="square" rtlCol="0">
            <a:spAutoFit/>
          </a:bodyPr>
          <a:lstStyle/>
          <a:p>
            <a:r>
              <a:rPr lang="en-GB" dirty="0"/>
              <a:t>G</a:t>
            </a:r>
            <a:r>
              <a:rPr lang="en-FI" dirty="0"/>
              <a:t>amma rays in coincidence with alpha particles in JYtube</a:t>
            </a:r>
          </a:p>
        </p:txBody>
      </p:sp>
      <p:sp>
        <p:nvSpPr>
          <p:cNvPr id="28" name="TextBox 27">
            <a:extLst>
              <a:ext uri="{FF2B5EF4-FFF2-40B4-BE49-F238E27FC236}">
                <a16:creationId xmlns:a16="http://schemas.microsoft.com/office/drawing/2014/main" id="{F201FC1A-3F9D-724D-9E65-512BBB357FB3}"/>
              </a:ext>
            </a:extLst>
          </p:cNvPr>
          <p:cNvSpPr txBox="1"/>
          <p:nvPr/>
        </p:nvSpPr>
        <p:spPr>
          <a:xfrm rot="2736640">
            <a:off x="545904" y="472914"/>
            <a:ext cx="1478866" cy="369332"/>
          </a:xfrm>
          <a:prstGeom prst="rect">
            <a:avLst/>
          </a:prstGeom>
          <a:noFill/>
        </p:spPr>
        <p:txBody>
          <a:bodyPr wrap="none" rtlCol="0">
            <a:spAutoFit/>
          </a:bodyPr>
          <a:lstStyle/>
          <a:p>
            <a:r>
              <a:rPr lang="en-FI" baseline="30000" dirty="0"/>
              <a:t>241</a:t>
            </a:r>
            <a:r>
              <a:rPr lang="en-FI" dirty="0"/>
              <a:t>Am, 60 keV</a:t>
            </a:r>
          </a:p>
        </p:txBody>
      </p:sp>
      <p:sp>
        <p:nvSpPr>
          <p:cNvPr id="29" name="TextBox 28">
            <a:extLst>
              <a:ext uri="{FF2B5EF4-FFF2-40B4-BE49-F238E27FC236}">
                <a16:creationId xmlns:a16="http://schemas.microsoft.com/office/drawing/2014/main" id="{0BFBD33A-5C0B-0945-A6C6-ABDC8E0748EA}"/>
              </a:ext>
            </a:extLst>
          </p:cNvPr>
          <p:cNvSpPr txBox="1"/>
          <p:nvPr/>
        </p:nvSpPr>
        <p:spPr>
          <a:xfrm rot="2736640">
            <a:off x="567578" y="3336983"/>
            <a:ext cx="1478866" cy="369332"/>
          </a:xfrm>
          <a:prstGeom prst="rect">
            <a:avLst/>
          </a:prstGeom>
          <a:noFill/>
        </p:spPr>
        <p:txBody>
          <a:bodyPr wrap="none" rtlCol="0">
            <a:spAutoFit/>
          </a:bodyPr>
          <a:lstStyle/>
          <a:p>
            <a:r>
              <a:rPr lang="en-FI" baseline="30000" dirty="0"/>
              <a:t>241</a:t>
            </a:r>
            <a:r>
              <a:rPr lang="en-FI" dirty="0"/>
              <a:t>Am, 60 keV</a:t>
            </a:r>
          </a:p>
        </p:txBody>
      </p:sp>
      <p:pic>
        <p:nvPicPr>
          <p:cNvPr id="30" name="Picture 29">
            <a:extLst>
              <a:ext uri="{FF2B5EF4-FFF2-40B4-BE49-F238E27FC236}">
                <a16:creationId xmlns:a16="http://schemas.microsoft.com/office/drawing/2014/main" id="{62704A47-1FC1-664D-9359-FA90F1EA806C}"/>
              </a:ext>
            </a:extLst>
          </p:cNvPr>
          <p:cNvPicPr>
            <a:picLocks noChangeAspect="1"/>
          </p:cNvPicPr>
          <p:nvPr/>
        </p:nvPicPr>
        <p:blipFill>
          <a:blip r:embed="rId4"/>
          <a:stretch>
            <a:fillRect/>
          </a:stretch>
        </p:blipFill>
        <p:spPr>
          <a:xfrm>
            <a:off x="7082378" y="1112792"/>
            <a:ext cx="4614133" cy="3916574"/>
          </a:xfrm>
          <a:prstGeom prst="rect">
            <a:avLst/>
          </a:prstGeom>
        </p:spPr>
      </p:pic>
      <p:sp>
        <p:nvSpPr>
          <p:cNvPr id="31" name="TextBox 30">
            <a:extLst>
              <a:ext uri="{FF2B5EF4-FFF2-40B4-BE49-F238E27FC236}">
                <a16:creationId xmlns:a16="http://schemas.microsoft.com/office/drawing/2014/main" id="{A03BD250-DB79-2B4B-9D17-F1B2011FEF3C}"/>
              </a:ext>
            </a:extLst>
          </p:cNvPr>
          <p:cNvSpPr txBox="1"/>
          <p:nvPr/>
        </p:nvSpPr>
        <p:spPr>
          <a:xfrm>
            <a:off x="8375286" y="743460"/>
            <a:ext cx="2111668" cy="369332"/>
          </a:xfrm>
          <a:prstGeom prst="rect">
            <a:avLst/>
          </a:prstGeom>
          <a:noFill/>
        </p:spPr>
        <p:txBody>
          <a:bodyPr wrap="none" rtlCol="0">
            <a:spAutoFit/>
          </a:bodyPr>
          <a:lstStyle/>
          <a:p>
            <a:r>
              <a:rPr lang="en-FI" baseline="30000" dirty="0"/>
              <a:t>241</a:t>
            </a:r>
            <a:r>
              <a:rPr lang="en-FI" dirty="0"/>
              <a:t>Am decay scheme</a:t>
            </a:r>
          </a:p>
        </p:txBody>
      </p:sp>
      <p:sp>
        <p:nvSpPr>
          <p:cNvPr id="37" name="TextBox 36">
            <a:extLst>
              <a:ext uri="{FF2B5EF4-FFF2-40B4-BE49-F238E27FC236}">
                <a16:creationId xmlns:a16="http://schemas.microsoft.com/office/drawing/2014/main" id="{CF4BBEBE-6A40-6E42-BD6D-39F78D45D402}"/>
              </a:ext>
            </a:extLst>
          </p:cNvPr>
          <p:cNvSpPr txBox="1"/>
          <p:nvPr/>
        </p:nvSpPr>
        <p:spPr>
          <a:xfrm>
            <a:off x="7330723" y="5094862"/>
            <a:ext cx="4225159" cy="954107"/>
          </a:xfrm>
          <a:prstGeom prst="rect">
            <a:avLst/>
          </a:prstGeom>
          <a:noFill/>
        </p:spPr>
        <p:txBody>
          <a:bodyPr wrap="square" rtlCol="0">
            <a:spAutoFit/>
          </a:bodyPr>
          <a:lstStyle/>
          <a:p>
            <a:r>
              <a:rPr lang="en-FI" sz="1400" dirty="0"/>
              <a:t>Alpha decay of </a:t>
            </a:r>
            <a:r>
              <a:rPr lang="en-FI" sz="1400" baseline="30000" dirty="0"/>
              <a:t>241</a:t>
            </a:r>
            <a:r>
              <a:rPr lang="en-FI" sz="1400" dirty="0"/>
              <a:t>Am with E</a:t>
            </a:r>
            <a:r>
              <a:rPr lang="en-FI" sz="1400" baseline="-25000" dirty="0"/>
              <a:t>𝛼</a:t>
            </a:r>
            <a:r>
              <a:rPr lang="en-FI" sz="1400" dirty="0"/>
              <a:t>=5485.56 keV feeds an excited nuclear state in </a:t>
            </a:r>
            <a:r>
              <a:rPr lang="en-FI" sz="1400" baseline="30000" dirty="0"/>
              <a:t>237</a:t>
            </a:r>
            <a:r>
              <a:rPr lang="en-FI" sz="1400" dirty="0"/>
              <a:t>Np, which decays to the ground state of </a:t>
            </a:r>
            <a:r>
              <a:rPr lang="en-FI" sz="1400" baseline="30000" dirty="0"/>
              <a:t>237</a:t>
            </a:r>
            <a:r>
              <a:rPr lang="en-FI" sz="1400" dirty="0"/>
              <a:t>Np by emission of 59.5 keV gamma-ray transition.</a:t>
            </a:r>
            <a:endParaRPr lang="en-FI" sz="1400" baseline="-25000" dirty="0"/>
          </a:p>
        </p:txBody>
      </p:sp>
      <p:cxnSp>
        <p:nvCxnSpPr>
          <p:cNvPr id="40" name="Straight Arrow Connector 39">
            <a:extLst>
              <a:ext uri="{FF2B5EF4-FFF2-40B4-BE49-F238E27FC236}">
                <a16:creationId xmlns:a16="http://schemas.microsoft.com/office/drawing/2014/main" id="{89F42836-A30C-0245-96BF-CD13ADF9461B}"/>
              </a:ext>
            </a:extLst>
          </p:cNvPr>
          <p:cNvCxnSpPr>
            <a:cxnSpLocks/>
          </p:cNvCxnSpPr>
          <p:nvPr/>
        </p:nvCxnSpPr>
        <p:spPr>
          <a:xfrm>
            <a:off x="8304825" y="2804932"/>
            <a:ext cx="659577" cy="0"/>
          </a:xfrm>
          <a:prstGeom prst="straightConnector1">
            <a:avLst/>
          </a:prstGeom>
          <a:ln w="127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8AA6293F-F2B6-D44A-AD77-9767CAB8AA73}"/>
              </a:ext>
            </a:extLst>
          </p:cNvPr>
          <p:cNvCxnSpPr>
            <a:cxnSpLocks/>
          </p:cNvCxnSpPr>
          <p:nvPr/>
        </p:nvCxnSpPr>
        <p:spPr>
          <a:xfrm>
            <a:off x="10552654" y="3038028"/>
            <a:ext cx="0" cy="1669233"/>
          </a:xfrm>
          <a:prstGeom prst="straightConnector1">
            <a:avLst/>
          </a:prstGeom>
          <a:ln w="127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4FE1CC3-FE1E-5942-9309-1319323969E2}"/>
              </a:ext>
            </a:extLst>
          </p:cNvPr>
          <p:cNvCxnSpPr>
            <a:cxnSpLocks/>
          </p:cNvCxnSpPr>
          <p:nvPr/>
        </p:nvCxnSpPr>
        <p:spPr>
          <a:xfrm>
            <a:off x="8304825" y="1374311"/>
            <a:ext cx="0" cy="1430621"/>
          </a:xfrm>
          <a:prstGeom prst="line">
            <a:avLst/>
          </a:prstGeom>
          <a:ln w="127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8281912-6824-7E42-AE6A-69D427D95834}"/>
              </a:ext>
            </a:extLst>
          </p:cNvPr>
          <p:cNvCxnSpPr>
            <a:cxnSpLocks/>
          </p:cNvCxnSpPr>
          <p:nvPr/>
        </p:nvCxnSpPr>
        <p:spPr>
          <a:xfrm>
            <a:off x="10552654" y="2804932"/>
            <a:ext cx="0" cy="174093"/>
          </a:xfrm>
          <a:prstGeom prst="line">
            <a:avLst/>
          </a:prstGeom>
          <a:ln w="12700">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576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9A3A80-8C5F-D949-8F9E-DCC293B5E5B3}"/>
              </a:ext>
            </a:extLst>
          </p:cNvPr>
          <p:cNvSpPr txBox="1"/>
          <p:nvPr/>
        </p:nvSpPr>
        <p:spPr>
          <a:xfrm>
            <a:off x="347552" y="326351"/>
            <a:ext cx="9155016" cy="2308324"/>
          </a:xfrm>
          <a:prstGeom prst="rect">
            <a:avLst/>
          </a:prstGeom>
          <a:noFill/>
        </p:spPr>
        <p:txBody>
          <a:bodyPr wrap="square" rtlCol="0">
            <a:spAutoFit/>
          </a:bodyPr>
          <a:lstStyle/>
          <a:p>
            <a:r>
              <a:rPr lang="en-FI" dirty="0"/>
              <a:t>- Ultimate aim in this study was to do the Rutherford scattering experiment utilising JUROGAM 3 and </a:t>
            </a:r>
            <a:r>
              <a:rPr lang="en-GB" dirty="0" err="1"/>
              <a:t>JYtube</a:t>
            </a:r>
            <a:r>
              <a:rPr lang="en-FI" dirty="0"/>
              <a:t> detectors. </a:t>
            </a:r>
          </a:p>
          <a:p>
            <a:r>
              <a:rPr lang="en-FI" dirty="0"/>
              <a:t>- Alpha particles emitted from </a:t>
            </a:r>
            <a:r>
              <a:rPr lang="en-FI" baseline="30000" dirty="0"/>
              <a:t>241</a:t>
            </a:r>
            <a:r>
              <a:rPr lang="en-FI" dirty="0"/>
              <a:t>Am were impinged on a thin gold foil. If (and when) atomic nucleus is very small and dense, then every now and then the alpha particles should scatter backwards from the gold foil. These alpha particles are detected in the </a:t>
            </a:r>
            <a:r>
              <a:rPr lang="en-GB" dirty="0" err="1"/>
              <a:t>JYtube</a:t>
            </a:r>
            <a:r>
              <a:rPr lang="en-FI" dirty="0"/>
              <a:t> detector. The resulting 59.5 keV gamma ray should be detectable in coincidence in JUROGAM 3. Note, that no alphas can reach the </a:t>
            </a:r>
            <a:r>
              <a:rPr lang="en-GB" dirty="0" err="1"/>
              <a:t>JYtube</a:t>
            </a:r>
            <a:r>
              <a:rPr lang="en-FI" dirty="0"/>
              <a:t> detector directly from the source.</a:t>
            </a:r>
          </a:p>
          <a:p>
            <a:r>
              <a:rPr lang="en-FI" dirty="0"/>
              <a:t>- The principle of the experiment is illustrated in the schematic figure below:</a:t>
            </a:r>
          </a:p>
        </p:txBody>
      </p:sp>
      <p:cxnSp>
        <p:nvCxnSpPr>
          <p:cNvPr id="7" name="Straight Connector 6">
            <a:extLst>
              <a:ext uri="{FF2B5EF4-FFF2-40B4-BE49-F238E27FC236}">
                <a16:creationId xmlns:a16="http://schemas.microsoft.com/office/drawing/2014/main" id="{8C3369D8-0673-6646-A6C4-CA55DE2B3579}"/>
              </a:ext>
            </a:extLst>
          </p:cNvPr>
          <p:cNvCxnSpPr>
            <a:cxnSpLocks/>
          </p:cNvCxnSpPr>
          <p:nvPr/>
        </p:nvCxnSpPr>
        <p:spPr>
          <a:xfrm>
            <a:off x="6319772" y="3277690"/>
            <a:ext cx="193896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5160D6A-98FA-FA42-B341-8FD26B87307D}"/>
              </a:ext>
            </a:extLst>
          </p:cNvPr>
          <p:cNvCxnSpPr>
            <a:cxnSpLocks/>
          </p:cNvCxnSpPr>
          <p:nvPr/>
        </p:nvCxnSpPr>
        <p:spPr>
          <a:xfrm>
            <a:off x="6319772" y="4663979"/>
            <a:ext cx="193896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28D7AA-E9B9-464C-BFE1-B616FA2845D1}"/>
              </a:ext>
            </a:extLst>
          </p:cNvPr>
          <p:cNvCxnSpPr>
            <a:cxnSpLocks/>
          </p:cNvCxnSpPr>
          <p:nvPr/>
        </p:nvCxnSpPr>
        <p:spPr>
          <a:xfrm>
            <a:off x="8245889" y="3277690"/>
            <a:ext cx="0" cy="140740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E257FEC-39A2-804F-8B6D-982D0091AB22}"/>
              </a:ext>
            </a:extLst>
          </p:cNvPr>
          <p:cNvCxnSpPr>
            <a:cxnSpLocks/>
          </p:cNvCxnSpPr>
          <p:nvPr/>
        </p:nvCxnSpPr>
        <p:spPr>
          <a:xfrm>
            <a:off x="4726866" y="3464977"/>
            <a:ext cx="0" cy="66927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D59B808-C06B-2C48-A9F2-DF82974DF674}"/>
              </a:ext>
            </a:extLst>
          </p:cNvPr>
          <p:cNvCxnSpPr>
            <a:cxnSpLocks/>
          </p:cNvCxnSpPr>
          <p:nvPr/>
        </p:nvCxnSpPr>
        <p:spPr>
          <a:xfrm flipH="1">
            <a:off x="5132348" y="4195763"/>
            <a:ext cx="354374" cy="29491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CAD99217-813E-6B40-8B7C-B8DDEE33E5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448" b="69715"/>
          <a:stretch/>
        </p:blipFill>
        <p:spPr bwMode="auto">
          <a:xfrm>
            <a:off x="5010856" y="3991704"/>
            <a:ext cx="242983" cy="28509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a:extLst>
              <a:ext uri="{FF2B5EF4-FFF2-40B4-BE49-F238E27FC236}">
                <a16:creationId xmlns:a16="http://schemas.microsoft.com/office/drawing/2014/main" id="{BDA47415-33E5-4B4E-89BE-641E03187F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448" b="69715"/>
          <a:stretch/>
        </p:blipFill>
        <p:spPr bwMode="auto">
          <a:xfrm>
            <a:off x="7931815" y="3435271"/>
            <a:ext cx="242983" cy="285095"/>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Straight Arrow Connector 21">
            <a:extLst>
              <a:ext uri="{FF2B5EF4-FFF2-40B4-BE49-F238E27FC236}">
                <a16:creationId xmlns:a16="http://schemas.microsoft.com/office/drawing/2014/main" id="{9C934219-01BA-BB4B-A966-27A06F68F118}"/>
              </a:ext>
            </a:extLst>
          </p:cNvPr>
          <p:cNvCxnSpPr>
            <a:cxnSpLocks/>
          </p:cNvCxnSpPr>
          <p:nvPr/>
        </p:nvCxnSpPr>
        <p:spPr>
          <a:xfrm flipH="1" flipV="1">
            <a:off x="4784709" y="3798237"/>
            <a:ext cx="240230" cy="213878"/>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63EE48F-4F18-1D4C-825B-C87C2C877796}"/>
              </a:ext>
            </a:extLst>
          </p:cNvPr>
          <p:cNvCxnSpPr>
            <a:cxnSpLocks/>
          </p:cNvCxnSpPr>
          <p:nvPr/>
        </p:nvCxnSpPr>
        <p:spPr>
          <a:xfrm>
            <a:off x="4909257" y="3608256"/>
            <a:ext cx="303277" cy="0"/>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E09D2BD4-AF28-3340-BD4A-7AA72FACF161}"/>
              </a:ext>
            </a:extLst>
          </p:cNvPr>
          <p:cNvCxnSpPr>
            <a:cxnSpLocks/>
          </p:cNvCxnSpPr>
          <p:nvPr/>
        </p:nvCxnSpPr>
        <p:spPr>
          <a:xfrm>
            <a:off x="5842374" y="3597881"/>
            <a:ext cx="2071171" cy="0"/>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pic>
        <p:nvPicPr>
          <p:cNvPr id="31" name="Picture 2">
            <a:extLst>
              <a:ext uri="{FF2B5EF4-FFF2-40B4-BE49-F238E27FC236}">
                <a16:creationId xmlns:a16="http://schemas.microsoft.com/office/drawing/2014/main" id="{92C54D92-567F-C848-A543-0C40554112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448" b="69715"/>
          <a:stretch/>
        </p:blipFill>
        <p:spPr bwMode="auto">
          <a:xfrm>
            <a:off x="5358191" y="3465679"/>
            <a:ext cx="242983" cy="285095"/>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a:extLst>
              <a:ext uri="{FF2B5EF4-FFF2-40B4-BE49-F238E27FC236}">
                <a16:creationId xmlns:a16="http://schemas.microsoft.com/office/drawing/2014/main" id="{D0D5ACCA-BDE1-0F4F-8436-452DAA88FE53}"/>
              </a:ext>
            </a:extLst>
          </p:cNvPr>
          <p:cNvSpPr txBox="1"/>
          <p:nvPr/>
        </p:nvSpPr>
        <p:spPr>
          <a:xfrm rot="19050135">
            <a:off x="4877116" y="4314580"/>
            <a:ext cx="1003160" cy="276999"/>
          </a:xfrm>
          <a:prstGeom prst="rect">
            <a:avLst/>
          </a:prstGeom>
          <a:noFill/>
        </p:spPr>
        <p:txBody>
          <a:bodyPr wrap="none" rtlCol="0">
            <a:spAutoFit/>
          </a:bodyPr>
          <a:lstStyle/>
          <a:p>
            <a:r>
              <a:rPr lang="en-FI" sz="1200" baseline="30000" dirty="0"/>
              <a:t>241</a:t>
            </a:r>
            <a:r>
              <a:rPr lang="en-FI" sz="1200" dirty="0"/>
              <a:t>Am source</a:t>
            </a:r>
          </a:p>
        </p:txBody>
      </p:sp>
      <p:sp>
        <p:nvSpPr>
          <p:cNvPr id="35" name="TextBox 34">
            <a:extLst>
              <a:ext uri="{FF2B5EF4-FFF2-40B4-BE49-F238E27FC236}">
                <a16:creationId xmlns:a16="http://schemas.microsoft.com/office/drawing/2014/main" id="{DA922F46-B744-F448-874D-B6718633E683}"/>
              </a:ext>
            </a:extLst>
          </p:cNvPr>
          <p:cNvSpPr txBox="1"/>
          <p:nvPr/>
        </p:nvSpPr>
        <p:spPr>
          <a:xfrm rot="16200000">
            <a:off x="4172551" y="3596885"/>
            <a:ext cx="834909" cy="307777"/>
          </a:xfrm>
          <a:prstGeom prst="rect">
            <a:avLst/>
          </a:prstGeom>
          <a:noFill/>
        </p:spPr>
        <p:txBody>
          <a:bodyPr wrap="none" rtlCol="0">
            <a:spAutoFit/>
          </a:bodyPr>
          <a:lstStyle/>
          <a:p>
            <a:r>
              <a:rPr lang="en-FI" sz="1400" baseline="30000" dirty="0"/>
              <a:t>197</a:t>
            </a:r>
            <a:r>
              <a:rPr lang="en-FI" sz="1400" dirty="0"/>
              <a:t>Au foil</a:t>
            </a:r>
          </a:p>
        </p:txBody>
      </p:sp>
      <p:sp>
        <p:nvSpPr>
          <p:cNvPr id="37" name="TextBox 36">
            <a:extLst>
              <a:ext uri="{FF2B5EF4-FFF2-40B4-BE49-F238E27FC236}">
                <a16:creationId xmlns:a16="http://schemas.microsoft.com/office/drawing/2014/main" id="{0FDABEB1-7FA0-A047-9F19-D3010B9B8BBE}"/>
              </a:ext>
            </a:extLst>
          </p:cNvPr>
          <p:cNvSpPr txBox="1"/>
          <p:nvPr/>
        </p:nvSpPr>
        <p:spPr>
          <a:xfrm>
            <a:off x="6011578" y="2954865"/>
            <a:ext cx="2680054" cy="307777"/>
          </a:xfrm>
          <a:prstGeom prst="rect">
            <a:avLst/>
          </a:prstGeom>
          <a:noFill/>
        </p:spPr>
        <p:txBody>
          <a:bodyPr wrap="square" rtlCol="0">
            <a:spAutoFit/>
          </a:bodyPr>
          <a:lstStyle/>
          <a:p>
            <a:r>
              <a:rPr lang="en-GB" sz="1400" dirty="0" err="1"/>
              <a:t>JYtube</a:t>
            </a:r>
            <a:r>
              <a:rPr lang="en-FI" sz="1400" dirty="0"/>
              <a:t> detector for alpha particles</a:t>
            </a:r>
          </a:p>
        </p:txBody>
      </p:sp>
      <p:sp>
        <p:nvSpPr>
          <p:cNvPr id="38" name="TextBox 37">
            <a:extLst>
              <a:ext uri="{FF2B5EF4-FFF2-40B4-BE49-F238E27FC236}">
                <a16:creationId xmlns:a16="http://schemas.microsoft.com/office/drawing/2014/main" id="{17DF662C-261A-A149-A96C-8BA41E296B51}"/>
              </a:ext>
            </a:extLst>
          </p:cNvPr>
          <p:cNvSpPr txBox="1"/>
          <p:nvPr/>
        </p:nvSpPr>
        <p:spPr>
          <a:xfrm>
            <a:off x="5060895" y="3255877"/>
            <a:ext cx="784189" cy="276999"/>
          </a:xfrm>
          <a:prstGeom prst="rect">
            <a:avLst/>
          </a:prstGeom>
          <a:noFill/>
        </p:spPr>
        <p:txBody>
          <a:bodyPr wrap="none" rtlCol="0">
            <a:spAutoFit/>
          </a:bodyPr>
          <a:lstStyle/>
          <a:p>
            <a:r>
              <a:rPr lang="en-FI" sz="1200" dirty="0"/>
              <a:t>𝛼 particle</a:t>
            </a:r>
          </a:p>
        </p:txBody>
      </p:sp>
      <p:sp>
        <p:nvSpPr>
          <p:cNvPr id="39" name="Rectangle 38">
            <a:extLst>
              <a:ext uri="{FF2B5EF4-FFF2-40B4-BE49-F238E27FC236}">
                <a16:creationId xmlns:a16="http://schemas.microsoft.com/office/drawing/2014/main" id="{D6EB204B-513E-2548-8095-47C6FD6F11D4}"/>
              </a:ext>
            </a:extLst>
          </p:cNvPr>
          <p:cNvSpPr/>
          <p:nvPr/>
        </p:nvSpPr>
        <p:spPr>
          <a:xfrm rot="19305969" flipV="1">
            <a:off x="3682017" y="5086529"/>
            <a:ext cx="911136" cy="305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41" name="Rectangle 40">
            <a:extLst>
              <a:ext uri="{FF2B5EF4-FFF2-40B4-BE49-F238E27FC236}">
                <a16:creationId xmlns:a16="http://schemas.microsoft.com/office/drawing/2014/main" id="{035A1638-A6CA-4A40-992A-1ECBCF4B5280}"/>
              </a:ext>
            </a:extLst>
          </p:cNvPr>
          <p:cNvSpPr/>
          <p:nvPr/>
        </p:nvSpPr>
        <p:spPr>
          <a:xfrm rot="19272356">
            <a:off x="2470899" y="5523177"/>
            <a:ext cx="1479780" cy="8622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cxnSp>
        <p:nvCxnSpPr>
          <p:cNvPr id="42" name="Curved Connector 41">
            <a:extLst>
              <a:ext uri="{FF2B5EF4-FFF2-40B4-BE49-F238E27FC236}">
                <a16:creationId xmlns:a16="http://schemas.microsoft.com/office/drawing/2014/main" id="{574A3B10-5763-CE4A-AFFF-C5D1E3666602}"/>
              </a:ext>
            </a:extLst>
          </p:cNvPr>
          <p:cNvCxnSpPr>
            <a:cxnSpLocks/>
          </p:cNvCxnSpPr>
          <p:nvPr/>
        </p:nvCxnSpPr>
        <p:spPr>
          <a:xfrm rot="10800000" flipV="1">
            <a:off x="4562727" y="4571905"/>
            <a:ext cx="362333" cy="269589"/>
          </a:xfrm>
          <a:prstGeom prst="curvedConnector3">
            <a:avLst>
              <a:gd name="adj1" fmla="val 37838"/>
            </a:avLst>
          </a:prstGeom>
          <a:ln w="254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B0575269-76C1-CB4F-B74D-71C222A6ECCF}"/>
              </a:ext>
            </a:extLst>
          </p:cNvPr>
          <p:cNvSpPr txBox="1"/>
          <p:nvPr/>
        </p:nvSpPr>
        <p:spPr>
          <a:xfrm rot="19285868">
            <a:off x="2727550" y="5903493"/>
            <a:ext cx="1176476" cy="338554"/>
          </a:xfrm>
          <a:prstGeom prst="rect">
            <a:avLst/>
          </a:prstGeom>
          <a:noFill/>
        </p:spPr>
        <p:txBody>
          <a:bodyPr wrap="none" rtlCol="0">
            <a:spAutoFit/>
          </a:bodyPr>
          <a:lstStyle/>
          <a:p>
            <a:r>
              <a:rPr lang="en-FI" sz="1600" dirty="0"/>
              <a:t>Ge detector</a:t>
            </a:r>
          </a:p>
        </p:txBody>
      </p:sp>
      <p:sp>
        <p:nvSpPr>
          <p:cNvPr id="49" name="TextBox 48">
            <a:extLst>
              <a:ext uri="{FF2B5EF4-FFF2-40B4-BE49-F238E27FC236}">
                <a16:creationId xmlns:a16="http://schemas.microsoft.com/office/drawing/2014/main" id="{B7FC1F2D-B0A7-1D43-BB6C-B43DEFCDE8EB}"/>
              </a:ext>
            </a:extLst>
          </p:cNvPr>
          <p:cNvSpPr txBox="1"/>
          <p:nvPr/>
        </p:nvSpPr>
        <p:spPr>
          <a:xfrm rot="19350421">
            <a:off x="2552882" y="5691203"/>
            <a:ext cx="1202189" cy="338554"/>
          </a:xfrm>
          <a:prstGeom prst="rect">
            <a:avLst/>
          </a:prstGeom>
          <a:noFill/>
        </p:spPr>
        <p:txBody>
          <a:bodyPr wrap="none" rtlCol="0">
            <a:spAutoFit/>
          </a:bodyPr>
          <a:lstStyle/>
          <a:p>
            <a:r>
              <a:rPr lang="en-FI" sz="1600" dirty="0"/>
              <a:t>JUROGAM 3</a:t>
            </a:r>
          </a:p>
        </p:txBody>
      </p:sp>
      <p:sp>
        <p:nvSpPr>
          <p:cNvPr id="50" name="TextBox 49">
            <a:extLst>
              <a:ext uri="{FF2B5EF4-FFF2-40B4-BE49-F238E27FC236}">
                <a16:creationId xmlns:a16="http://schemas.microsoft.com/office/drawing/2014/main" id="{AABFD761-D908-944B-A1ED-EADBBB23F938}"/>
              </a:ext>
            </a:extLst>
          </p:cNvPr>
          <p:cNvSpPr txBox="1"/>
          <p:nvPr/>
        </p:nvSpPr>
        <p:spPr>
          <a:xfrm rot="19096721">
            <a:off x="4388129" y="4434808"/>
            <a:ext cx="543162" cy="307777"/>
          </a:xfrm>
          <a:prstGeom prst="rect">
            <a:avLst/>
          </a:prstGeom>
          <a:noFill/>
        </p:spPr>
        <p:txBody>
          <a:bodyPr wrap="none" rtlCol="0">
            <a:spAutoFit/>
          </a:bodyPr>
          <a:lstStyle/>
          <a:p>
            <a:r>
              <a:rPr lang="en-FI" sz="1400" dirty="0"/>
              <a:t>𝛾 ray</a:t>
            </a:r>
          </a:p>
        </p:txBody>
      </p:sp>
      <p:sp>
        <p:nvSpPr>
          <p:cNvPr id="51" name="Rectangle 50">
            <a:extLst>
              <a:ext uri="{FF2B5EF4-FFF2-40B4-BE49-F238E27FC236}">
                <a16:creationId xmlns:a16="http://schemas.microsoft.com/office/drawing/2014/main" id="{5EBF9258-2C53-FE43-A041-D36C40DC8D82}"/>
              </a:ext>
            </a:extLst>
          </p:cNvPr>
          <p:cNvSpPr/>
          <p:nvPr/>
        </p:nvSpPr>
        <p:spPr>
          <a:xfrm>
            <a:off x="6319772" y="328404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3" name="Rectangle 52">
            <a:extLst>
              <a:ext uri="{FF2B5EF4-FFF2-40B4-BE49-F238E27FC236}">
                <a16:creationId xmlns:a16="http://schemas.microsoft.com/office/drawing/2014/main" id="{2B0B2A15-7BF8-B84D-A5E5-1F0520D44BE8}"/>
              </a:ext>
            </a:extLst>
          </p:cNvPr>
          <p:cNvSpPr/>
          <p:nvPr/>
        </p:nvSpPr>
        <p:spPr>
          <a:xfrm>
            <a:off x="6803449" y="328775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4" name="Rectangle 53">
            <a:extLst>
              <a:ext uri="{FF2B5EF4-FFF2-40B4-BE49-F238E27FC236}">
                <a16:creationId xmlns:a16="http://schemas.microsoft.com/office/drawing/2014/main" id="{D4149A14-C000-2840-817C-732C89FEC8A5}"/>
              </a:ext>
            </a:extLst>
          </p:cNvPr>
          <p:cNvSpPr/>
          <p:nvPr/>
        </p:nvSpPr>
        <p:spPr>
          <a:xfrm>
            <a:off x="7289256" y="328404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5" name="Rectangle 54">
            <a:extLst>
              <a:ext uri="{FF2B5EF4-FFF2-40B4-BE49-F238E27FC236}">
                <a16:creationId xmlns:a16="http://schemas.microsoft.com/office/drawing/2014/main" id="{D76D5954-5B1C-FC4F-9D9D-7374A8DBF01B}"/>
              </a:ext>
            </a:extLst>
          </p:cNvPr>
          <p:cNvSpPr/>
          <p:nvPr/>
        </p:nvSpPr>
        <p:spPr>
          <a:xfrm>
            <a:off x="7775063" y="3284048"/>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7" name="Rectangle 56">
            <a:extLst>
              <a:ext uri="{FF2B5EF4-FFF2-40B4-BE49-F238E27FC236}">
                <a16:creationId xmlns:a16="http://schemas.microsoft.com/office/drawing/2014/main" id="{941B5CF3-207B-C54A-8E2C-5C47FC104F46}"/>
              </a:ext>
            </a:extLst>
          </p:cNvPr>
          <p:cNvSpPr/>
          <p:nvPr/>
        </p:nvSpPr>
        <p:spPr>
          <a:xfrm>
            <a:off x="6319772" y="458009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8" name="Rectangle 57">
            <a:extLst>
              <a:ext uri="{FF2B5EF4-FFF2-40B4-BE49-F238E27FC236}">
                <a16:creationId xmlns:a16="http://schemas.microsoft.com/office/drawing/2014/main" id="{4A349E84-52B2-F747-B249-029CFF2FDB18}"/>
              </a:ext>
            </a:extLst>
          </p:cNvPr>
          <p:cNvSpPr/>
          <p:nvPr/>
        </p:nvSpPr>
        <p:spPr>
          <a:xfrm>
            <a:off x="6803449" y="4574932"/>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59" name="Rectangle 58">
            <a:extLst>
              <a:ext uri="{FF2B5EF4-FFF2-40B4-BE49-F238E27FC236}">
                <a16:creationId xmlns:a16="http://schemas.microsoft.com/office/drawing/2014/main" id="{480532D1-26D5-554B-BB45-2F4DC80492A4}"/>
              </a:ext>
            </a:extLst>
          </p:cNvPr>
          <p:cNvSpPr/>
          <p:nvPr/>
        </p:nvSpPr>
        <p:spPr>
          <a:xfrm>
            <a:off x="7289256" y="458009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0" name="Rectangle 59">
            <a:extLst>
              <a:ext uri="{FF2B5EF4-FFF2-40B4-BE49-F238E27FC236}">
                <a16:creationId xmlns:a16="http://schemas.microsoft.com/office/drawing/2014/main" id="{FCBAA21A-FE7D-8740-A57C-43C9B7D90011}"/>
              </a:ext>
            </a:extLst>
          </p:cNvPr>
          <p:cNvSpPr/>
          <p:nvPr/>
        </p:nvSpPr>
        <p:spPr>
          <a:xfrm>
            <a:off x="7775063" y="4580099"/>
            <a:ext cx="437002" cy="67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1" name="Rectangle 60">
            <a:extLst>
              <a:ext uri="{FF2B5EF4-FFF2-40B4-BE49-F238E27FC236}">
                <a16:creationId xmlns:a16="http://schemas.microsoft.com/office/drawing/2014/main" id="{42D570AE-EF6A-C84C-9057-2C34778975BA}"/>
              </a:ext>
            </a:extLst>
          </p:cNvPr>
          <p:cNvSpPr/>
          <p:nvPr/>
        </p:nvSpPr>
        <p:spPr>
          <a:xfrm rot="16200000">
            <a:off x="8058583" y="4397932"/>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3" name="Rectangle 62">
            <a:extLst>
              <a:ext uri="{FF2B5EF4-FFF2-40B4-BE49-F238E27FC236}">
                <a16:creationId xmlns:a16="http://schemas.microsoft.com/office/drawing/2014/main" id="{770A256C-8A9C-8942-BE52-69615E2B818F}"/>
              </a:ext>
            </a:extLst>
          </p:cNvPr>
          <p:cNvSpPr/>
          <p:nvPr/>
        </p:nvSpPr>
        <p:spPr>
          <a:xfrm rot="16200000">
            <a:off x="8058581" y="4091069"/>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4" name="Rectangle 63">
            <a:extLst>
              <a:ext uri="{FF2B5EF4-FFF2-40B4-BE49-F238E27FC236}">
                <a16:creationId xmlns:a16="http://schemas.microsoft.com/office/drawing/2014/main" id="{4397561B-5436-054B-9AA8-FDCA9E8E1D0C}"/>
              </a:ext>
            </a:extLst>
          </p:cNvPr>
          <p:cNvSpPr/>
          <p:nvPr/>
        </p:nvSpPr>
        <p:spPr>
          <a:xfrm rot="16200000">
            <a:off x="8058582" y="3783735"/>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5" name="Rectangle 64">
            <a:extLst>
              <a:ext uri="{FF2B5EF4-FFF2-40B4-BE49-F238E27FC236}">
                <a16:creationId xmlns:a16="http://schemas.microsoft.com/office/drawing/2014/main" id="{3F168032-EB5A-164B-B791-04ACE146E5D6}"/>
              </a:ext>
            </a:extLst>
          </p:cNvPr>
          <p:cNvSpPr/>
          <p:nvPr/>
        </p:nvSpPr>
        <p:spPr>
          <a:xfrm rot="16200000">
            <a:off x="8058578" y="3477325"/>
            <a:ext cx="29507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Tree>
    <p:extLst>
      <p:ext uri="{BB962C8B-B14F-4D97-AF65-F5344CB8AC3E}">
        <p14:creationId xmlns:p14="http://schemas.microsoft.com/office/powerpoint/2010/main" val="502286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A47C056-B79B-8648-8083-61D7BAE5B171}"/>
              </a:ext>
            </a:extLst>
          </p:cNvPr>
          <p:cNvPicPr>
            <a:picLocks noChangeAspect="1"/>
          </p:cNvPicPr>
          <p:nvPr/>
        </p:nvPicPr>
        <p:blipFill>
          <a:blip r:embed="rId3"/>
          <a:stretch>
            <a:fillRect/>
          </a:stretch>
        </p:blipFill>
        <p:spPr>
          <a:xfrm>
            <a:off x="403762" y="1627685"/>
            <a:ext cx="6422819" cy="2684670"/>
          </a:xfrm>
          <a:prstGeom prst="rect">
            <a:avLst/>
          </a:prstGeom>
        </p:spPr>
      </p:pic>
      <p:pic>
        <p:nvPicPr>
          <p:cNvPr id="22" name="Picture 21">
            <a:extLst>
              <a:ext uri="{FF2B5EF4-FFF2-40B4-BE49-F238E27FC236}">
                <a16:creationId xmlns:a16="http://schemas.microsoft.com/office/drawing/2014/main" id="{16528767-9CA6-354A-9C46-70A35F2FAB00}"/>
              </a:ext>
            </a:extLst>
          </p:cNvPr>
          <p:cNvPicPr>
            <a:picLocks noChangeAspect="1"/>
          </p:cNvPicPr>
          <p:nvPr/>
        </p:nvPicPr>
        <p:blipFill rotWithShape="1">
          <a:blip r:embed="rId4"/>
          <a:srcRect t="11614"/>
          <a:stretch/>
        </p:blipFill>
        <p:spPr>
          <a:xfrm>
            <a:off x="404635" y="3912199"/>
            <a:ext cx="6422819" cy="2372895"/>
          </a:xfrm>
          <a:prstGeom prst="rect">
            <a:avLst/>
          </a:prstGeom>
        </p:spPr>
      </p:pic>
      <p:sp>
        <p:nvSpPr>
          <p:cNvPr id="4" name="TextBox 3">
            <a:extLst>
              <a:ext uri="{FF2B5EF4-FFF2-40B4-BE49-F238E27FC236}">
                <a16:creationId xmlns:a16="http://schemas.microsoft.com/office/drawing/2014/main" id="{A3D12DD9-9B81-5F4A-BA0D-ECCD071D94C6}"/>
              </a:ext>
            </a:extLst>
          </p:cNvPr>
          <p:cNvSpPr txBox="1"/>
          <p:nvPr/>
        </p:nvSpPr>
        <p:spPr>
          <a:xfrm>
            <a:off x="403762" y="391886"/>
            <a:ext cx="11222181" cy="1200329"/>
          </a:xfrm>
          <a:prstGeom prst="rect">
            <a:avLst/>
          </a:prstGeom>
          <a:noFill/>
        </p:spPr>
        <p:txBody>
          <a:bodyPr wrap="square" rtlCol="0">
            <a:spAutoFit/>
          </a:bodyPr>
          <a:lstStyle/>
          <a:p>
            <a:r>
              <a:rPr lang="en-FI" dirty="0"/>
              <a:t>- If successful, expect to see the 60 keV gamma-ray peak in JUROGAM 3 spectrum in coincidence with </a:t>
            </a:r>
            <a:r>
              <a:rPr lang="en-GB" dirty="0" err="1"/>
              <a:t>JYtube</a:t>
            </a:r>
            <a:r>
              <a:rPr lang="en-FI" dirty="0"/>
              <a:t>.</a:t>
            </a:r>
          </a:p>
          <a:p>
            <a:r>
              <a:rPr lang="en-FI" dirty="0"/>
              <a:t>- The probability for the event that alpha particle scatters exactly to the backward direction is very small (expect only 1 alpha/minute or so) and not all these can be detected as no radiation detector is 100% efficient.</a:t>
            </a:r>
          </a:p>
          <a:p>
            <a:r>
              <a:rPr lang="en-FI" dirty="0"/>
              <a:t>- Data was collected for about 16 hours.</a:t>
            </a:r>
          </a:p>
        </p:txBody>
      </p:sp>
      <p:sp>
        <p:nvSpPr>
          <p:cNvPr id="7" name="TextBox 6">
            <a:extLst>
              <a:ext uri="{FF2B5EF4-FFF2-40B4-BE49-F238E27FC236}">
                <a16:creationId xmlns:a16="http://schemas.microsoft.com/office/drawing/2014/main" id="{BDDA2C4F-7345-EB41-8719-6786251301BB}"/>
              </a:ext>
            </a:extLst>
          </p:cNvPr>
          <p:cNvSpPr txBox="1"/>
          <p:nvPr/>
        </p:nvSpPr>
        <p:spPr>
          <a:xfrm>
            <a:off x="2839702" y="2029310"/>
            <a:ext cx="1780616" cy="369332"/>
          </a:xfrm>
          <a:prstGeom prst="rect">
            <a:avLst/>
          </a:prstGeom>
          <a:noFill/>
        </p:spPr>
        <p:txBody>
          <a:bodyPr wrap="none" rtlCol="0">
            <a:spAutoFit/>
          </a:bodyPr>
          <a:lstStyle/>
          <a:p>
            <a:r>
              <a:rPr lang="en-FI" dirty="0"/>
              <a:t>JUROGAM 3 only</a:t>
            </a:r>
          </a:p>
        </p:txBody>
      </p:sp>
      <p:sp>
        <p:nvSpPr>
          <p:cNvPr id="12" name="TextBox 11">
            <a:extLst>
              <a:ext uri="{FF2B5EF4-FFF2-40B4-BE49-F238E27FC236}">
                <a16:creationId xmlns:a16="http://schemas.microsoft.com/office/drawing/2014/main" id="{4F770455-9B14-034C-9087-CEC67D3968F1}"/>
              </a:ext>
            </a:extLst>
          </p:cNvPr>
          <p:cNvSpPr txBox="1"/>
          <p:nvPr/>
        </p:nvSpPr>
        <p:spPr>
          <a:xfrm>
            <a:off x="2839702" y="3978493"/>
            <a:ext cx="3331553" cy="369332"/>
          </a:xfrm>
          <a:prstGeom prst="rect">
            <a:avLst/>
          </a:prstGeom>
          <a:noFill/>
        </p:spPr>
        <p:txBody>
          <a:bodyPr wrap="none" rtlCol="0">
            <a:spAutoFit/>
          </a:bodyPr>
          <a:lstStyle/>
          <a:p>
            <a:r>
              <a:rPr lang="en-FI" dirty="0"/>
              <a:t>JUROGAM 3 + </a:t>
            </a:r>
            <a:r>
              <a:rPr lang="en-GB" dirty="0" err="1"/>
              <a:t>JYtube</a:t>
            </a:r>
            <a:r>
              <a:rPr lang="en-FI" dirty="0"/>
              <a:t> coincidence</a:t>
            </a:r>
          </a:p>
        </p:txBody>
      </p:sp>
      <p:sp>
        <p:nvSpPr>
          <p:cNvPr id="16" name="TextBox 15">
            <a:extLst>
              <a:ext uri="{FF2B5EF4-FFF2-40B4-BE49-F238E27FC236}">
                <a16:creationId xmlns:a16="http://schemas.microsoft.com/office/drawing/2014/main" id="{C6FCE889-0CE9-FF4A-AA9F-0719E9628CAB}"/>
              </a:ext>
            </a:extLst>
          </p:cNvPr>
          <p:cNvSpPr txBox="1"/>
          <p:nvPr/>
        </p:nvSpPr>
        <p:spPr>
          <a:xfrm rot="1422590">
            <a:off x="1536176" y="2427363"/>
            <a:ext cx="1478866" cy="369332"/>
          </a:xfrm>
          <a:prstGeom prst="rect">
            <a:avLst/>
          </a:prstGeom>
          <a:noFill/>
        </p:spPr>
        <p:txBody>
          <a:bodyPr wrap="none" rtlCol="0">
            <a:spAutoFit/>
          </a:bodyPr>
          <a:lstStyle/>
          <a:p>
            <a:r>
              <a:rPr lang="en-FI" baseline="30000" dirty="0"/>
              <a:t>241</a:t>
            </a:r>
            <a:r>
              <a:rPr lang="en-FI" dirty="0"/>
              <a:t>Am, 60 keV</a:t>
            </a:r>
          </a:p>
        </p:txBody>
      </p:sp>
      <p:sp>
        <p:nvSpPr>
          <p:cNvPr id="17" name="TextBox 16">
            <a:extLst>
              <a:ext uri="{FF2B5EF4-FFF2-40B4-BE49-F238E27FC236}">
                <a16:creationId xmlns:a16="http://schemas.microsoft.com/office/drawing/2014/main" id="{B42258C1-59C3-0645-A21D-DFEB4B3A0652}"/>
              </a:ext>
            </a:extLst>
          </p:cNvPr>
          <p:cNvSpPr txBox="1"/>
          <p:nvPr/>
        </p:nvSpPr>
        <p:spPr>
          <a:xfrm>
            <a:off x="6360620" y="1916140"/>
            <a:ext cx="5524127" cy="923330"/>
          </a:xfrm>
          <a:prstGeom prst="rect">
            <a:avLst/>
          </a:prstGeom>
          <a:noFill/>
        </p:spPr>
        <p:txBody>
          <a:bodyPr wrap="square" rtlCol="0">
            <a:spAutoFit/>
          </a:bodyPr>
          <a:lstStyle/>
          <a:p>
            <a:r>
              <a:rPr lang="en-FI" dirty="0"/>
              <a:t>When </a:t>
            </a:r>
            <a:r>
              <a:rPr lang="en-GB" dirty="0" err="1"/>
              <a:t>JYtube</a:t>
            </a:r>
            <a:r>
              <a:rPr lang="en-FI" dirty="0"/>
              <a:t> is not required, the 59.5 keV gamma ray is visible together with the other contaminating background gamma rays. This is as expected.</a:t>
            </a:r>
          </a:p>
        </p:txBody>
      </p:sp>
      <p:sp>
        <p:nvSpPr>
          <p:cNvPr id="18" name="TextBox 17">
            <a:extLst>
              <a:ext uri="{FF2B5EF4-FFF2-40B4-BE49-F238E27FC236}">
                <a16:creationId xmlns:a16="http://schemas.microsoft.com/office/drawing/2014/main" id="{1FE8533F-AF8A-5F4F-A60E-EAD52127D0AB}"/>
              </a:ext>
            </a:extLst>
          </p:cNvPr>
          <p:cNvSpPr txBox="1"/>
          <p:nvPr/>
        </p:nvSpPr>
        <p:spPr>
          <a:xfrm>
            <a:off x="6458700" y="3933533"/>
            <a:ext cx="5615336" cy="2677656"/>
          </a:xfrm>
          <a:prstGeom prst="rect">
            <a:avLst/>
          </a:prstGeom>
          <a:noFill/>
        </p:spPr>
        <p:txBody>
          <a:bodyPr wrap="square" rtlCol="0">
            <a:spAutoFit/>
          </a:bodyPr>
          <a:lstStyle/>
          <a:p>
            <a:r>
              <a:rPr lang="en-FI" sz="1400" dirty="0"/>
              <a:t>Here JUROGAM 3 + JYtube coicidence is required and we expect to get rid of most of the background visible in the top panel and to have a clean coincidence with the 60 keV gamma ray. As one can see, the background is clearly reduced (by 4 orders of magnitude!), but we don’t have clear evidence for the 60 keV gamma ray peak. </a:t>
            </a:r>
          </a:p>
          <a:p>
            <a:r>
              <a:rPr lang="en-FI" sz="1400" dirty="0"/>
              <a:t>The other peak to the right from the expected 60 keV peak originate from some very long lived radioactive nuclide present in the target chamber, which has been created probably in a some experiment performed in 2019. T</a:t>
            </a:r>
            <a:r>
              <a:rPr lang="en-GB" sz="1400" dirty="0"/>
              <a:t>h</a:t>
            </a:r>
            <a:r>
              <a:rPr lang="en-FI" sz="1400" dirty="0"/>
              <a:t>is nucleus either beta- or alpha decays (detection in JYtube) and then emits the gamma-ray (detection in JUROGAM 3). In a way, this was an interesting finding, which could be only resolved in a long measurement like this. </a:t>
            </a:r>
          </a:p>
        </p:txBody>
      </p:sp>
      <p:cxnSp>
        <p:nvCxnSpPr>
          <p:cNvPr id="14" name="Straight Connector 13">
            <a:extLst>
              <a:ext uri="{FF2B5EF4-FFF2-40B4-BE49-F238E27FC236}">
                <a16:creationId xmlns:a16="http://schemas.microsoft.com/office/drawing/2014/main" id="{9EFAA7AB-B7B9-FB45-8A95-AC56F261D096}"/>
              </a:ext>
            </a:extLst>
          </p:cNvPr>
          <p:cNvCxnSpPr>
            <a:cxnSpLocks/>
          </p:cNvCxnSpPr>
          <p:nvPr/>
        </p:nvCxnSpPr>
        <p:spPr>
          <a:xfrm>
            <a:off x="2270719" y="3709555"/>
            <a:ext cx="0" cy="1756063"/>
          </a:xfrm>
          <a:prstGeom prst="line">
            <a:avLst/>
          </a:prstGeom>
          <a:ln w="25400">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8802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1024</TotalTime>
  <Words>941</Words>
  <Application>Microsoft Macintosh PowerPoint</Application>
  <PresentationFormat>Widescreen</PresentationFormat>
  <Paragraphs>55</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“Kiihdytin hiukkasen” –competition 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“Kiihdytin hiukkasen” –competition results</dc:title>
  <dc:creator>Ruotsalainen, Panu</dc:creator>
  <cp:lastModifiedBy>Ruotsalainen, Panu</cp:lastModifiedBy>
  <cp:revision>40</cp:revision>
  <dcterms:created xsi:type="dcterms:W3CDTF">2020-03-30T14:22:00Z</dcterms:created>
  <dcterms:modified xsi:type="dcterms:W3CDTF">2020-03-31T07:26:50Z</dcterms:modified>
</cp:coreProperties>
</file>