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4" r:id="rId4"/>
    <p:sldId id="285" r:id="rId5"/>
    <p:sldId id="277" r:id="rId6"/>
    <p:sldId id="260" r:id="rId7"/>
    <p:sldId id="294" r:id="rId8"/>
    <p:sldId id="275" r:id="rId9"/>
    <p:sldId id="261" r:id="rId10"/>
    <p:sldId id="283" r:id="rId11"/>
    <p:sldId id="284" r:id="rId12"/>
    <p:sldId id="262" r:id="rId13"/>
    <p:sldId id="278" r:id="rId14"/>
    <p:sldId id="280" r:id="rId15"/>
    <p:sldId id="281" r:id="rId16"/>
    <p:sldId id="279" r:id="rId17"/>
    <p:sldId id="295" r:id="rId18"/>
    <p:sldId id="296" r:id="rId19"/>
    <p:sldId id="263" r:id="rId20"/>
    <p:sldId id="269" r:id="rId21"/>
    <p:sldId id="266" r:id="rId22"/>
    <p:sldId id="282" r:id="rId23"/>
    <p:sldId id="297" r:id="rId24"/>
    <p:sldId id="267" r:id="rId25"/>
    <p:sldId id="286" r:id="rId26"/>
    <p:sldId id="270" r:id="rId27"/>
    <p:sldId id="298" r:id="rId28"/>
    <p:sldId id="271" r:id="rId29"/>
    <p:sldId id="287" r:id="rId30"/>
    <p:sldId id="289" r:id="rId31"/>
    <p:sldId id="288" r:id="rId32"/>
    <p:sldId id="272" r:id="rId33"/>
    <p:sldId id="290" r:id="rId34"/>
    <p:sldId id="268" r:id="rId35"/>
    <p:sldId id="273" r:id="rId36"/>
    <p:sldId id="291" r:id="rId37"/>
    <p:sldId id="292" r:id="rId38"/>
    <p:sldId id="274" r:id="rId39"/>
    <p:sldId id="293" r:id="rId4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414B11-6B23-9E84-87E1-CB62DC8C3488}"/>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49E5C943-CBF2-8695-B4F2-340FF7ACA7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90DA6E2B-9BA2-F63F-B395-B2D8E9B60D4A}"/>
              </a:ext>
            </a:extLst>
          </p:cNvPr>
          <p:cNvSpPr>
            <a:spLocks noGrp="1"/>
          </p:cNvSpPr>
          <p:nvPr>
            <p:ph type="dt" sz="half" idx="10"/>
          </p:nvPr>
        </p:nvSpPr>
        <p:spPr/>
        <p:txBody>
          <a:bodyPr/>
          <a:lstStyle/>
          <a:p>
            <a:fld id="{A165D5DF-0957-4072-A760-4D60B8A1A813}" type="datetimeFigureOut">
              <a:rPr lang="fi-FI" smtClean="0"/>
              <a:t>18.2.2025</a:t>
            </a:fld>
            <a:endParaRPr lang="fi-FI"/>
          </a:p>
        </p:txBody>
      </p:sp>
      <p:sp>
        <p:nvSpPr>
          <p:cNvPr id="5" name="Alatunnisteen paikkamerkki 4">
            <a:extLst>
              <a:ext uri="{FF2B5EF4-FFF2-40B4-BE49-F238E27FC236}">
                <a16:creationId xmlns:a16="http://schemas.microsoft.com/office/drawing/2014/main" id="{2328287A-4A86-E540-3EBB-F45E0713C28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DBC534A-B63E-F3AD-20F3-9CCAC6196069}"/>
              </a:ext>
            </a:extLst>
          </p:cNvPr>
          <p:cNvSpPr>
            <a:spLocks noGrp="1"/>
          </p:cNvSpPr>
          <p:nvPr>
            <p:ph type="sldNum" sz="quarter" idx="12"/>
          </p:nvPr>
        </p:nvSpPr>
        <p:spPr/>
        <p:txBody>
          <a:bodyPr/>
          <a:lstStyle/>
          <a:p>
            <a:fld id="{8273E67C-A37C-445E-A8D1-0F7EA40D09EA}" type="slidenum">
              <a:rPr lang="fi-FI" smtClean="0"/>
              <a:t>‹#›</a:t>
            </a:fld>
            <a:endParaRPr lang="fi-FI"/>
          </a:p>
        </p:txBody>
      </p:sp>
    </p:spTree>
    <p:extLst>
      <p:ext uri="{BB962C8B-B14F-4D97-AF65-F5344CB8AC3E}">
        <p14:creationId xmlns:p14="http://schemas.microsoft.com/office/powerpoint/2010/main" val="2871909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E51062-068E-4C18-E330-F4E3A5B97470}"/>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59E905FD-A639-063B-A0DC-C3C3E31BDF09}"/>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813C4CE-25A4-DFC8-E915-56E765A8C36D}"/>
              </a:ext>
            </a:extLst>
          </p:cNvPr>
          <p:cNvSpPr>
            <a:spLocks noGrp="1"/>
          </p:cNvSpPr>
          <p:nvPr>
            <p:ph type="dt" sz="half" idx="10"/>
          </p:nvPr>
        </p:nvSpPr>
        <p:spPr/>
        <p:txBody>
          <a:bodyPr/>
          <a:lstStyle/>
          <a:p>
            <a:fld id="{A165D5DF-0957-4072-A760-4D60B8A1A813}" type="datetimeFigureOut">
              <a:rPr lang="fi-FI" smtClean="0"/>
              <a:t>18.2.2025</a:t>
            </a:fld>
            <a:endParaRPr lang="fi-FI"/>
          </a:p>
        </p:txBody>
      </p:sp>
      <p:sp>
        <p:nvSpPr>
          <p:cNvPr id="5" name="Alatunnisteen paikkamerkki 4">
            <a:extLst>
              <a:ext uri="{FF2B5EF4-FFF2-40B4-BE49-F238E27FC236}">
                <a16:creationId xmlns:a16="http://schemas.microsoft.com/office/drawing/2014/main" id="{715126FE-50BA-9219-3E3D-8E38D40E9DC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7699C67-F89C-BFC0-0BC7-094F96E67E2E}"/>
              </a:ext>
            </a:extLst>
          </p:cNvPr>
          <p:cNvSpPr>
            <a:spLocks noGrp="1"/>
          </p:cNvSpPr>
          <p:nvPr>
            <p:ph type="sldNum" sz="quarter" idx="12"/>
          </p:nvPr>
        </p:nvSpPr>
        <p:spPr/>
        <p:txBody>
          <a:bodyPr/>
          <a:lstStyle/>
          <a:p>
            <a:fld id="{8273E67C-A37C-445E-A8D1-0F7EA40D09EA}" type="slidenum">
              <a:rPr lang="fi-FI" smtClean="0"/>
              <a:t>‹#›</a:t>
            </a:fld>
            <a:endParaRPr lang="fi-FI"/>
          </a:p>
        </p:txBody>
      </p:sp>
    </p:spTree>
    <p:extLst>
      <p:ext uri="{BB962C8B-B14F-4D97-AF65-F5344CB8AC3E}">
        <p14:creationId xmlns:p14="http://schemas.microsoft.com/office/powerpoint/2010/main" val="574410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6EE84CD2-F5A0-27DB-E2E1-72C39126DA95}"/>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E5654DB6-5C84-33F3-4357-F74C8F00111C}"/>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84D5DC1-4ECD-F361-2ED7-935425565550}"/>
              </a:ext>
            </a:extLst>
          </p:cNvPr>
          <p:cNvSpPr>
            <a:spLocks noGrp="1"/>
          </p:cNvSpPr>
          <p:nvPr>
            <p:ph type="dt" sz="half" idx="10"/>
          </p:nvPr>
        </p:nvSpPr>
        <p:spPr/>
        <p:txBody>
          <a:bodyPr/>
          <a:lstStyle/>
          <a:p>
            <a:fld id="{A165D5DF-0957-4072-A760-4D60B8A1A813}" type="datetimeFigureOut">
              <a:rPr lang="fi-FI" smtClean="0"/>
              <a:t>18.2.2025</a:t>
            </a:fld>
            <a:endParaRPr lang="fi-FI"/>
          </a:p>
        </p:txBody>
      </p:sp>
      <p:sp>
        <p:nvSpPr>
          <p:cNvPr id="5" name="Alatunnisteen paikkamerkki 4">
            <a:extLst>
              <a:ext uri="{FF2B5EF4-FFF2-40B4-BE49-F238E27FC236}">
                <a16:creationId xmlns:a16="http://schemas.microsoft.com/office/drawing/2014/main" id="{D57E2448-ED37-083C-E0F5-F2CBFFBB174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1697512-CAAA-110F-0D57-FB679DCE9A4C}"/>
              </a:ext>
            </a:extLst>
          </p:cNvPr>
          <p:cNvSpPr>
            <a:spLocks noGrp="1"/>
          </p:cNvSpPr>
          <p:nvPr>
            <p:ph type="sldNum" sz="quarter" idx="12"/>
          </p:nvPr>
        </p:nvSpPr>
        <p:spPr/>
        <p:txBody>
          <a:bodyPr/>
          <a:lstStyle/>
          <a:p>
            <a:fld id="{8273E67C-A37C-445E-A8D1-0F7EA40D09EA}" type="slidenum">
              <a:rPr lang="fi-FI" smtClean="0"/>
              <a:t>‹#›</a:t>
            </a:fld>
            <a:endParaRPr lang="fi-FI"/>
          </a:p>
        </p:txBody>
      </p:sp>
    </p:spTree>
    <p:extLst>
      <p:ext uri="{BB962C8B-B14F-4D97-AF65-F5344CB8AC3E}">
        <p14:creationId xmlns:p14="http://schemas.microsoft.com/office/powerpoint/2010/main" val="373458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934A52-2B13-61A3-9153-BD8D91B5C7C1}"/>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9BCE7BB-8EBC-0CAB-F35D-D1A3D92886E7}"/>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42CE6E4-23F2-A123-7DB3-01E494FD803C}"/>
              </a:ext>
            </a:extLst>
          </p:cNvPr>
          <p:cNvSpPr>
            <a:spLocks noGrp="1"/>
          </p:cNvSpPr>
          <p:nvPr>
            <p:ph type="dt" sz="half" idx="10"/>
          </p:nvPr>
        </p:nvSpPr>
        <p:spPr/>
        <p:txBody>
          <a:bodyPr/>
          <a:lstStyle/>
          <a:p>
            <a:fld id="{A165D5DF-0957-4072-A760-4D60B8A1A813}" type="datetimeFigureOut">
              <a:rPr lang="fi-FI" smtClean="0"/>
              <a:t>18.2.2025</a:t>
            </a:fld>
            <a:endParaRPr lang="fi-FI"/>
          </a:p>
        </p:txBody>
      </p:sp>
      <p:sp>
        <p:nvSpPr>
          <p:cNvPr id="5" name="Alatunnisteen paikkamerkki 4">
            <a:extLst>
              <a:ext uri="{FF2B5EF4-FFF2-40B4-BE49-F238E27FC236}">
                <a16:creationId xmlns:a16="http://schemas.microsoft.com/office/drawing/2014/main" id="{52125F5E-2C98-5272-6D29-E6EADD3D2CF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CACAA7B-8857-0DD6-FDB1-A6DA790366E1}"/>
              </a:ext>
            </a:extLst>
          </p:cNvPr>
          <p:cNvSpPr>
            <a:spLocks noGrp="1"/>
          </p:cNvSpPr>
          <p:nvPr>
            <p:ph type="sldNum" sz="quarter" idx="12"/>
          </p:nvPr>
        </p:nvSpPr>
        <p:spPr/>
        <p:txBody>
          <a:bodyPr/>
          <a:lstStyle/>
          <a:p>
            <a:fld id="{8273E67C-A37C-445E-A8D1-0F7EA40D09EA}" type="slidenum">
              <a:rPr lang="fi-FI" smtClean="0"/>
              <a:t>‹#›</a:t>
            </a:fld>
            <a:endParaRPr lang="fi-FI"/>
          </a:p>
        </p:txBody>
      </p:sp>
    </p:spTree>
    <p:extLst>
      <p:ext uri="{BB962C8B-B14F-4D97-AF65-F5344CB8AC3E}">
        <p14:creationId xmlns:p14="http://schemas.microsoft.com/office/powerpoint/2010/main" val="3627689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00A0D3-B19B-9C21-435C-6EF8B35F3F21}"/>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B41ED499-78AE-C78C-459D-E8A1B1B48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475D9B2B-DF46-5F74-B701-A456FCCAF635}"/>
              </a:ext>
            </a:extLst>
          </p:cNvPr>
          <p:cNvSpPr>
            <a:spLocks noGrp="1"/>
          </p:cNvSpPr>
          <p:nvPr>
            <p:ph type="dt" sz="half" idx="10"/>
          </p:nvPr>
        </p:nvSpPr>
        <p:spPr/>
        <p:txBody>
          <a:bodyPr/>
          <a:lstStyle/>
          <a:p>
            <a:fld id="{A165D5DF-0957-4072-A760-4D60B8A1A813}" type="datetimeFigureOut">
              <a:rPr lang="fi-FI" smtClean="0"/>
              <a:t>18.2.2025</a:t>
            </a:fld>
            <a:endParaRPr lang="fi-FI"/>
          </a:p>
        </p:txBody>
      </p:sp>
      <p:sp>
        <p:nvSpPr>
          <p:cNvPr id="5" name="Alatunnisteen paikkamerkki 4">
            <a:extLst>
              <a:ext uri="{FF2B5EF4-FFF2-40B4-BE49-F238E27FC236}">
                <a16:creationId xmlns:a16="http://schemas.microsoft.com/office/drawing/2014/main" id="{AE632CE1-DC38-B16E-A5E1-B1C48F9CB6C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0E51688-862C-7D58-09F3-43387D21F463}"/>
              </a:ext>
            </a:extLst>
          </p:cNvPr>
          <p:cNvSpPr>
            <a:spLocks noGrp="1"/>
          </p:cNvSpPr>
          <p:nvPr>
            <p:ph type="sldNum" sz="quarter" idx="12"/>
          </p:nvPr>
        </p:nvSpPr>
        <p:spPr/>
        <p:txBody>
          <a:bodyPr/>
          <a:lstStyle/>
          <a:p>
            <a:fld id="{8273E67C-A37C-445E-A8D1-0F7EA40D09EA}" type="slidenum">
              <a:rPr lang="fi-FI" smtClean="0"/>
              <a:t>‹#›</a:t>
            </a:fld>
            <a:endParaRPr lang="fi-FI"/>
          </a:p>
        </p:txBody>
      </p:sp>
    </p:spTree>
    <p:extLst>
      <p:ext uri="{BB962C8B-B14F-4D97-AF65-F5344CB8AC3E}">
        <p14:creationId xmlns:p14="http://schemas.microsoft.com/office/powerpoint/2010/main" val="1678304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5C4D85-0BDA-D3C3-5847-F1C74822E69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ED01A08-3542-A87D-C553-5BADEE77D46D}"/>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E619118E-3C08-1C26-97F3-3097DAEC374F}"/>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204FE748-768F-B3DA-680B-C599A6022EFA}"/>
              </a:ext>
            </a:extLst>
          </p:cNvPr>
          <p:cNvSpPr>
            <a:spLocks noGrp="1"/>
          </p:cNvSpPr>
          <p:nvPr>
            <p:ph type="dt" sz="half" idx="10"/>
          </p:nvPr>
        </p:nvSpPr>
        <p:spPr/>
        <p:txBody>
          <a:bodyPr/>
          <a:lstStyle/>
          <a:p>
            <a:fld id="{A165D5DF-0957-4072-A760-4D60B8A1A813}" type="datetimeFigureOut">
              <a:rPr lang="fi-FI" smtClean="0"/>
              <a:t>18.2.2025</a:t>
            </a:fld>
            <a:endParaRPr lang="fi-FI"/>
          </a:p>
        </p:txBody>
      </p:sp>
      <p:sp>
        <p:nvSpPr>
          <p:cNvPr id="6" name="Alatunnisteen paikkamerkki 5">
            <a:extLst>
              <a:ext uri="{FF2B5EF4-FFF2-40B4-BE49-F238E27FC236}">
                <a16:creationId xmlns:a16="http://schemas.microsoft.com/office/drawing/2014/main" id="{4E3DA86D-A1A0-702D-FD9F-2FB382C9B39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5AA148E-7C86-76CE-D3C6-87B6EBED6CAD}"/>
              </a:ext>
            </a:extLst>
          </p:cNvPr>
          <p:cNvSpPr>
            <a:spLocks noGrp="1"/>
          </p:cNvSpPr>
          <p:nvPr>
            <p:ph type="sldNum" sz="quarter" idx="12"/>
          </p:nvPr>
        </p:nvSpPr>
        <p:spPr/>
        <p:txBody>
          <a:bodyPr/>
          <a:lstStyle/>
          <a:p>
            <a:fld id="{8273E67C-A37C-445E-A8D1-0F7EA40D09EA}" type="slidenum">
              <a:rPr lang="fi-FI" smtClean="0"/>
              <a:t>‹#›</a:t>
            </a:fld>
            <a:endParaRPr lang="fi-FI"/>
          </a:p>
        </p:txBody>
      </p:sp>
    </p:spTree>
    <p:extLst>
      <p:ext uri="{BB962C8B-B14F-4D97-AF65-F5344CB8AC3E}">
        <p14:creationId xmlns:p14="http://schemas.microsoft.com/office/powerpoint/2010/main" val="3108896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F12833-50E9-3EDD-75FC-2CB2C74F7AD2}"/>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A0F070B4-7EA9-FA31-EFB6-248DF7F043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C88CAEC-B164-F502-A72C-DC75EE106078}"/>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F2C7E3A5-FCAD-22B5-D191-9F33682DA3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34EC13B6-D991-0987-9D50-8E8B0A11BD25}"/>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6F844F41-AE34-C348-D4BC-85C2B551FA44}"/>
              </a:ext>
            </a:extLst>
          </p:cNvPr>
          <p:cNvSpPr>
            <a:spLocks noGrp="1"/>
          </p:cNvSpPr>
          <p:nvPr>
            <p:ph type="dt" sz="half" idx="10"/>
          </p:nvPr>
        </p:nvSpPr>
        <p:spPr/>
        <p:txBody>
          <a:bodyPr/>
          <a:lstStyle/>
          <a:p>
            <a:fld id="{A165D5DF-0957-4072-A760-4D60B8A1A813}" type="datetimeFigureOut">
              <a:rPr lang="fi-FI" smtClean="0"/>
              <a:t>18.2.2025</a:t>
            </a:fld>
            <a:endParaRPr lang="fi-FI"/>
          </a:p>
        </p:txBody>
      </p:sp>
      <p:sp>
        <p:nvSpPr>
          <p:cNvPr id="8" name="Alatunnisteen paikkamerkki 7">
            <a:extLst>
              <a:ext uri="{FF2B5EF4-FFF2-40B4-BE49-F238E27FC236}">
                <a16:creationId xmlns:a16="http://schemas.microsoft.com/office/drawing/2014/main" id="{55CB2B53-1353-47AB-7303-ABA3C4E69222}"/>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CE236A2D-1765-C0B1-16AE-ABD2D3FBBACF}"/>
              </a:ext>
            </a:extLst>
          </p:cNvPr>
          <p:cNvSpPr>
            <a:spLocks noGrp="1"/>
          </p:cNvSpPr>
          <p:nvPr>
            <p:ph type="sldNum" sz="quarter" idx="12"/>
          </p:nvPr>
        </p:nvSpPr>
        <p:spPr/>
        <p:txBody>
          <a:bodyPr/>
          <a:lstStyle/>
          <a:p>
            <a:fld id="{8273E67C-A37C-445E-A8D1-0F7EA40D09EA}" type="slidenum">
              <a:rPr lang="fi-FI" smtClean="0"/>
              <a:t>‹#›</a:t>
            </a:fld>
            <a:endParaRPr lang="fi-FI"/>
          </a:p>
        </p:txBody>
      </p:sp>
    </p:spTree>
    <p:extLst>
      <p:ext uri="{BB962C8B-B14F-4D97-AF65-F5344CB8AC3E}">
        <p14:creationId xmlns:p14="http://schemas.microsoft.com/office/powerpoint/2010/main" val="354897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C9D085-3D38-E1A3-99F0-2BF733847E84}"/>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658EF032-F6DF-9F63-9259-B8F98E4A8DD9}"/>
              </a:ext>
            </a:extLst>
          </p:cNvPr>
          <p:cNvSpPr>
            <a:spLocks noGrp="1"/>
          </p:cNvSpPr>
          <p:nvPr>
            <p:ph type="dt" sz="half" idx="10"/>
          </p:nvPr>
        </p:nvSpPr>
        <p:spPr/>
        <p:txBody>
          <a:bodyPr/>
          <a:lstStyle/>
          <a:p>
            <a:fld id="{A165D5DF-0957-4072-A760-4D60B8A1A813}" type="datetimeFigureOut">
              <a:rPr lang="fi-FI" smtClean="0"/>
              <a:t>18.2.2025</a:t>
            </a:fld>
            <a:endParaRPr lang="fi-FI"/>
          </a:p>
        </p:txBody>
      </p:sp>
      <p:sp>
        <p:nvSpPr>
          <p:cNvPr id="4" name="Alatunnisteen paikkamerkki 3">
            <a:extLst>
              <a:ext uri="{FF2B5EF4-FFF2-40B4-BE49-F238E27FC236}">
                <a16:creationId xmlns:a16="http://schemas.microsoft.com/office/drawing/2014/main" id="{C09A9D56-9B3D-ED29-4E1A-B51C0ADBC13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F89444EE-5593-F411-0CCD-9B509E28E605}"/>
              </a:ext>
            </a:extLst>
          </p:cNvPr>
          <p:cNvSpPr>
            <a:spLocks noGrp="1"/>
          </p:cNvSpPr>
          <p:nvPr>
            <p:ph type="sldNum" sz="quarter" idx="12"/>
          </p:nvPr>
        </p:nvSpPr>
        <p:spPr/>
        <p:txBody>
          <a:bodyPr/>
          <a:lstStyle/>
          <a:p>
            <a:fld id="{8273E67C-A37C-445E-A8D1-0F7EA40D09EA}" type="slidenum">
              <a:rPr lang="fi-FI" smtClean="0"/>
              <a:t>‹#›</a:t>
            </a:fld>
            <a:endParaRPr lang="fi-FI"/>
          </a:p>
        </p:txBody>
      </p:sp>
    </p:spTree>
    <p:extLst>
      <p:ext uri="{BB962C8B-B14F-4D97-AF65-F5344CB8AC3E}">
        <p14:creationId xmlns:p14="http://schemas.microsoft.com/office/powerpoint/2010/main" val="3641692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283A8EE-2DB9-F6D1-9C56-80EDAD7BAD78}"/>
              </a:ext>
            </a:extLst>
          </p:cNvPr>
          <p:cNvSpPr>
            <a:spLocks noGrp="1"/>
          </p:cNvSpPr>
          <p:nvPr>
            <p:ph type="dt" sz="half" idx="10"/>
          </p:nvPr>
        </p:nvSpPr>
        <p:spPr/>
        <p:txBody>
          <a:bodyPr/>
          <a:lstStyle/>
          <a:p>
            <a:fld id="{A165D5DF-0957-4072-A760-4D60B8A1A813}" type="datetimeFigureOut">
              <a:rPr lang="fi-FI" smtClean="0"/>
              <a:t>18.2.2025</a:t>
            </a:fld>
            <a:endParaRPr lang="fi-FI"/>
          </a:p>
        </p:txBody>
      </p:sp>
      <p:sp>
        <p:nvSpPr>
          <p:cNvPr id="3" name="Alatunnisteen paikkamerkki 2">
            <a:extLst>
              <a:ext uri="{FF2B5EF4-FFF2-40B4-BE49-F238E27FC236}">
                <a16:creationId xmlns:a16="http://schemas.microsoft.com/office/drawing/2014/main" id="{D3594A4C-1CAB-BFDE-3197-47CE1516AA82}"/>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1FA4C0F8-077B-61C5-D981-91D51B9B7E04}"/>
              </a:ext>
            </a:extLst>
          </p:cNvPr>
          <p:cNvSpPr>
            <a:spLocks noGrp="1"/>
          </p:cNvSpPr>
          <p:nvPr>
            <p:ph type="sldNum" sz="quarter" idx="12"/>
          </p:nvPr>
        </p:nvSpPr>
        <p:spPr/>
        <p:txBody>
          <a:bodyPr/>
          <a:lstStyle/>
          <a:p>
            <a:fld id="{8273E67C-A37C-445E-A8D1-0F7EA40D09EA}" type="slidenum">
              <a:rPr lang="fi-FI" smtClean="0"/>
              <a:t>‹#›</a:t>
            </a:fld>
            <a:endParaRPr lang="fi-FI"/>
          </a:p>
        </p:txBody>
      </p:sp>
    </p:spTree>
    <p:extLst>
      <p:ext uri="{BB962C8B-B14F-4D97-AF65-F5344CB8AC3E}">
        <p14:creationId xmlns:p14="http://schemas.microsoft.com/office/powerpoint/2010/main" val="4273703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D09CF9-058F-69ED-89DC-9487041D48A4}"/>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0C52B25-7FDD-81DF-A7AB-7E7B612B07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7248587C-F783-AAF0-D84B-419123577E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E9EE07F-2674-712B-F4EE-ED8102DE3035}"/>
              </a:ext>
            </a:extLst>
          </p:cNvPr>
          <p:cNvSpPr>
            <a:spLocks noGrp="1"/>
          </p:cNvSpPr>
          <p:nvPr>
            <p:ph type="dt" sz="half" idx="10"/>
          </p:nvPr>
        </p:nvSpPr>
        <p:spPr/>
        <p:txBody>
          <a:bodyPr/>
          <a:lstStyle/>
          <a:p>
            <a:fld id="{A165D5DF-0957-4072-A760-4D60B8A1A813}" type="datetimeFigureOut">
              <a:rPr lang="fi-FI" smtClean="0"/>
              <a:t>18.2.2025</a:t>
            </a:fld>
            <a:endParaRPr lang="fi-FI"/>
          </a:p>
        </p:txBody>
      </p:sp>
      <p:sp>
        <p:nvSpPr>
          <p:cNvPr id="6" name="Alatunnisteen paikkamerkki 5">
            <a:extLst>
              <a:ext uri="{FF2B5EF4-FFF2-40B4-BE49-F238E27FC236}">
                <a16:creationId xmlns:a16="http://schemas.microsoft.com/office/drawing/2014/main" id="{6C6D0164-5982-67B9-EFDB-D355C6522F2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09B01A3-85CF-5D27-BE46-DBB051028B91}"/>
              </a:ext>
            </a:extLst>
          </p:cNvPr>
          <p:cNvSpPr>
            <a:spLocks noGrp="1"/>
          </p:cNvSpPr>
          <p:nvPr>
            <p:ph type="sldNum" sz="quarter" idx="12"/>
          </p:nvPr>
        </p:nvSpPr>
        <p:spPr/>
        <p:txBody>
          <a:bodyPr/>
          <a:lstStyle/>
          <a:p>
            <a:fld id="{8273E67C-A37C-445E-A8D1-0F7EA40D09EA}" type="slidenum">
              <a:rPr lang="fi-FI" smtClean="0"/>
              <a:t>‹#›</a:t>
            </a:fld>
            <a:endParaRPr lang="fi-FI"/>
          </a:p>
        </p:txBody>
      </p:sp>
    </p:spTree>
    <p:extLst>
      <p:ext uri="{BB962C8B-B14F-4D97-AF65-F5344CB8AC3E}">
        <p14:creationId xmlns:p14="http://schemas.microsoft.com/office/powerpoint/2010/main" val="2928811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789CBA-0CFF-6CA3-B3F7-0B85C4E2FC1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8A194204-34CD-B30D-7004-8F07DABF57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5510E0C6-8E15-0814-41D4-4E1761060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390A407-6156-3F26-34C0-D33A01E78FC1}"/>
              </a:ext>
            </a:extLst>
          </p:cNvPr>
          <p:cNvSpPr>
            <a:spLocks noGrp="1"/>
          </p:cNvSpPr>
          <p:nvPr>
            <p:ph type="dt" sz="half" idx="10"/>
          </p:nvPr>
        </p:nvSpPr>
        <p:spPr/>
        <p:txBody>
          <a:bodyPr/>
          <a:lstStyle/>
          <a:p>
            <a:fld id="{A165D5DF-0957-4072-A760-4D60B8A1A813}" type="datetimeFigureOut">
              <a:rPr lang="fi-FI" smtClean="0"/>
              <a:t>18.2.2025</a:t>
            </a:fld>
            <a:endParaRPr lang="fi-FI"/>
          </a:p>
        </p:txBody>
      </p:sp>
      <p:sp>
        <p:nvSpPr>
          <p:cNvPr id="6" name="Alatunnisteen paikkamerkki 5">
            <a:extLst>
              <a:ext uri="{FF2B5EF4-FFF2-40B4-BE49-F238E27FC236}">
                <a16:creationId xmlns:a16="http://schemas.microsoft.com/office/drawing/2014/main" id="{95213D1C-D9AD-91B8-86EA-07E89BB2CBE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3CF8E90-C640-1F6A-2212-C4EAF26F6E03}"/>
              </a:ext>
            </a:extLst>
          </p:cNvPr>
          <p:cNvSpPr>
            <a:spLocks noGrp="1"/>
          </p:cNvSpPr>
          <p:nvPr>
            <p:ph type="sldNum" sz="quarter" idx="12"/>
          </p:nvPr>
        </p:nvSpPr>
        <p:spPr/>
        <p:txBody>
          <a:bodyPr/>
          <a:lstStyle/>
          <a:p>
            <a:fld id="{8273E67C-A37C-445E-A8D1-0F7EA40D09EA}" type="slidenum">
              <a:rPr lang="fi-FI" smtClean="0"/>
              <a:t>‹#›</a:t>
            </a:fld>
            <a:endParaRPr lang="fi-FI"/>
          </a:p>
        </p:txBody>
      </p:sp>
    </p:spTree>
    <p:extLst>
      <p:ext uri="{BB962C8B-B14F-4D97-AF65-F5344CB8AC3E}">
        <p14:creationId xmlns:p14="http://schemas.microsoft.com/office/powerpoint/2010/main" val="3468273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1343257-9D7B-2475-A4C8-0F186CFFCB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457FE0B4-5910-3B15-9222-37BEC793E5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005DB0B-977F-486C-D7A3-E872D1E849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5D5DF-0957-4072-A760-4D60B8A1A813}" type="datetimeFigureOut">
              <a:rPr lang="fi-FI" smtClean="0"/>
              <a:t>18.2.2025</a:t>
            </a:fld>
            <a:endParaRPr lang="fi-FI"/>
          </a:p>
        </p:txBody>
      </p:sp>
      <p:sp>
        <p:nvSpPr>
          <p:cNvPr id="5" name="Alatunnisteen paikkamerkki 4">
            <a:extLst>
              <a:ext uri="{FF2B5EF4-FFF2-40B4-BE49-F238E27FC236}">
                <a16:creationId xmlns:a16="http://schemas.microsoft.com/office/drawing/2014/main" id="{F530DE81-29F4-D931-481D-00513F0644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66C6391B-D67F-629C-DED7-36DCC734A1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73E67C-A37C-445E-A8D1-0F7EA40D09EA}" type="slidenum">
              <a:rPr lang="fi-FI" smtClean="0"/>
              <a:t>‹#›</a:t>
            </a:fld>
            <a:endParaRPr lang="fi-FI"/>
          </a:p>
        </p:txBody>
      </p:sp>
    </p:spTree>
    <p:extLst>
      <p:ext uri="{BB962C8B-B14F-4D97-AF65-F5344CB8AC3E}">
        <p14:creationId xmlns:p14="http://schemas.microsoft.com/office/powerpoint/2010/main" val="1759721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0C516B-1B5B-E23D-6787-87D887951C83}"/>
              </a:ext>
            </a:extLst>
          </p:cNvPr>
          <p:cNvSpPr>
            <a:spLocks noGrp="1"/>
          </p:cNvSpPr>
          <p:nvPr>
            <p:ph type="ctrTitle"/>
          </p:nvPr>
        </p:nvSpPr>
        <p:spPr/>
        <p:txBody>
          <a:bodyPr/>
          <a:lstStyle/>
          <a:p>
            <a:r>
              <a:rPr lang="fi-FI" dirty="0"/>
              <a:t>Arkkitehtuurin historia</a:t>
            </a:r>
          </a:p>
        </p:txBody>
      </p:sp>
      <p:sp>
        <p:nvSpPr>
          <p:cNvPr id="3" name="Alaotsikko 2">
            <a:extLst>
              <a:ext uri="{FF2B5EF4-FFF2-40B4-BE49-F238E27FC236}">
                <a16:creationId xmlns:a16="http://schemas.microsoft.com/office/drawing/2014/main" id="{15F212AE-6CEF-503E-A742-CD9D634C32A0}"/>
              </a:ext>
            </a:extLst>
          </p:cNvPr>
          <p:cNvSpPr>
            <a:spLocks noGrp="1"/>
          </p:cNvSpPr>
          <p:nvPr>
            <p:ph type="subTitle" idx="1"/>
          </p:nvPr>
        </p:nvSpPr>
        <p:spPr/>
        <p:txBody>
          <a:bodyPr/>
          <a:lstStyle/>
          <a:p>
            <a:r>
              <a:rPr lang="fi-FI" dirty="0"/>
              <a:t>Eurooppa</a:t>
            </a:r>
          </a:p>
        </p:txBody>
      </p:sp>
    </p:spTree>
    <p:extLst>
      <p:ext uri="{BB962C8B-B14F-4D97-AF65-F5344CB8AC3E}">
        <p14:creationId xmlns:p14="http://schemas.microsoft.com/office/powerpoint/2010/main" val="3857907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descr="Kuva, joka sisältää kohteen maalaus, taide, nisäkäs, fresko&#10;&#10;Kuvaus luotu automaattisesti">
            <a:extLst>
              <a:ext uri="{FF2B5EF4-FFF2-40B4-BE49-F238E27FC236}">
                <a16:creationId xmlns:a16="http://schemas.microsoft.com/office/drawing/2014/main" id="{50CCC400-6E7B-A61B-6D56-AB75BE5F911D}"/>
              </a:ext>
            </a:extLst>
          </p:cNvPr>
          <p:cNvPicPr>
            <a:picLocks noChangeAspect="1"/>
          </p:cNvPicPr>
          <p:nvPr/>
        </p:nvPicPr>
        <p:blipFill rotWithShape="1">
          <a:blip r:embed="rId2"/>
          <a:srcRect r="2" b="966"/>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5" name="Kuva 4" descr="Kuva, joka sisältää kohteen seinä, sisä-, rakennus, maa&#10;&#10;Kuvaus luotu automaattisesti">
            <a:extLst>
              <a:ext uri="{FF2B5EF4-FFF2-40B4-BE49-F238E27FC236}">
                <a16:creationId xmlns:a16="http://schemas.microsoft.com/office/drawing/2014/main" id="{B4215C38-6FFD-2503-629B-6F95D90D5A47}"/>
              </a:ext>
            </a:extLst>
          </p:cNvPr>
          <p:cNvPicPr>
            <a:picLocks noChangeAspect="1"/>
          </p:cNvPicPr>
          <p:nvPr/>
        </p:nvPicPr>
        <p:blipFill rotWithShape="1">
          <a:blip r:embed="rId3"/>
          <a:srcRect r="21869" b="3"/>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9" name="Sisällön paikkamerkki 8">
            <a:extLst>
              <a:ext uri="{FF2B5EF4-FFF2-40B4-BE49-F238E27FC236}">
                <a16:creationId xmlns:a16="http://schemas.microsoft.com/office/drawing/2014/main" id="{82C419C9-B20D-9B69-8CB3-A66F4C5A8763}"/>
              </a:ext>
            </a:extLst>
          </p:cNvPr>
          <p:cNvPicPr>
            <a:picLocks noGrp="1" noChangeAspect="1"/>
          </p:cNvPicPr>
          <p:nvPr>
            <p:ph idx="1"/>
          </p:nvPr>
        </p:nvPicPr>
        <p:blipFill rotWithShape="1">
          <a:blip r:embed="rId4"/>
          <a:srcRect t="25904" r="-1" b="840"/>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Otsikko 1">
            <a:extLst>
              <a:ext uri="{FF2B5EF4-FFF2-40B4-BE49-F238E27FC236}">
                <a16:creationId xmlns:a16="http://schemas.microsoft.com/office/drawing/2014/main" id="{9FE34069-4418-BDA6-0151-65C188363AA8}"/>
              </a:ext>
            </a:extLst>
          </p:cNvPr>
          <p:cNvSpPr>
            <a:spLocks noGrp="1"/>
          </p:cNvSpPr>
          <p:nvPr>
            <p:ph type="title"/>
          </p:nvPr>
        </p:nvSpPr>
        <p:spPr>
          <a:xfrm>
            <a:off x="6396916" y="4564482"/>
            <a:ext cx="5505814" cy="1576910"/>
          </a:xfrm>
        </p:spPr>
        <p:txBody>
          <a:bodyPr vert="horz" lIns="91440" tIns="45720" rIns="91440" bIns="45720" rtlCol="0" anchor="b">
            <a:normAutofit fontScale="90000"/>
          </a:bodyPr>
          <a:lstStyle/>
          <a:p>
            <a:r>
              <a:rPr lang="fi-FI" kern="1200" dirty="0">
                <a:solidFill>
                  <a:schemeClr val="tx1"/>
                </a:solidFill>
                <a:latin typeface="+mj-lt"/>
                <a:ea typeface="+mj-ea"/>
                <a:cs typeface="+mj-cs"/>
              </a:rPr>
              <a:t>Knossoksen palatsi, Kreeta</a:t>
            </a:r>
            <a:br>
              <a:rPr lang="fi-FI" kern="1200" dirty="0">
                <a:solidFill>
                  <a:schemeClr val="tx1"/>
                </a:solidFill>
                <a:latin typeface="+mj-lt"/>
                <a:ea typeface="+mj-ea"/>
                <a:cs typeface="+mj-cs"/>
              </a:rPr>
            </a:br>
            <a:r>
              <a:rPr lang="fi-FI" kern="1200" dirty="0">
                <a:solidFill>
                  <a:schemeClr val="tx1"/>
                </a:solidFill>
                <a:latin typeface="+mj-lt"/>
                <a:ea typeface="+mj-ea"/>
                <a:cs typeface="+mj-cs"/>
              </a:rPr>
              <a:t>(n.1600-1400 eaa.).</a:t>
            </a:r>
            <a:endParaRPr lang="en-US" kern="1200" dirty="0">
              <a:solidFill>
                <a:schemeClr val="tx1"/>
              </a:solidFill>
              <a:latin typeface="+mj-lt"/>
              <a:ea typeface="+mj-ea"/>
              <a:cs typeface="+mj-cs"/>
            </a:endParaRPr>
          </a:p>
        </p:txBody>
      </p:sp>
    </p:spTree>
    <p:extLst>
      <p:ext uri="{BB962C8B-B14F-4D97-AF65-F5344CB8AC3E}">
        <p14:creationId xmlns:p14="http://schemas.microsoft.com/office/powerpoint/2010/main" val="1785586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a:extLst>
              <a:ext uri="{FF2B5EF4-FFF2-40B4-BE49-F238E27FC236}">
                <a16:creationId xmlns:a16="http://schemas.microsoft.com/office/drawing/2014/main" id="{1F77902D-3AB0-8FFE-472D-2CF5ECCA0771}"/>
              </a:ext>
            </a:extLst>
          </p:cNvPr>
          <p:cNvPicPr>
            <a:picLocks noGrp="1" noChangeAspect="1"/>
          </p:cNvPicPr>
          <p:nvPr>
            <p:ph idx="1"/>
          </p:nvPr>
        </p:nvPicPr>
        <p:blipFill rotWithShape="1">
          <a:blip r:embed="rId2"/>
          <a:srcRect b="12440"/>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1BACF241-3C4F-5EEF-1F84-4E3B66DB777C}"/>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Mykeneläinen arkkitehtuuri</a:t>
            </a:r>
          </a:p>
        </p:txBody>
      </p:sp>
      <p:sp>
        <p:nvSpPr>
          <p:cNvPr id="4" name="Tekstin paikkamerkki 3">
            <a:extLst>
              <a:ext uri="{FF2B5EF4-FFF2-40B4-BE49-F238E27FC236}">
                <a16:creationId xmlns:a16="http://schemas.microsoft.com/office/drawing/2014/main" id="{A4FF3D4C-3519-D94E-980A-F61BFA7BD965}"/>
              </a:ext>
            </a:extLst>
          </p:cNvPr>
          <p:cNvSpPr>
            <a:spLocks noGrp="1"/>
          </p:cNvSpPr>
          <p:nvPr>
            <p:ph type="body" sz="half" idx="2"/>
          </p:nvPr>
        </p:nvSpPr>
        <p:spPr>
          <a:xfrm>
            <a:off x="838200" y="2434201"/>
            <a:ext cx="3822189" cy="3742762"/>
          </a:xfrm>
        </p:spPr>
        <p:txBody>
          <a:bodyPr vert="horz" lIns="91440" tIns="45720" rIns="91440" bIns="45720" rtlCol="0">
            <a:normAutofit/>
          </a:bodyPr>
          <a:lstStyle/>
          <a:p>
            <a:pPr indent="-228600">
              <a:buFont typeface="Arial" panose="020B0604020202020204" pitchFamily="34" charset="0"/>
              <a:buChar char="•"/>
            </a:pPr>
            <a:r>
              <a:rPr lang="en-US" sz="1400"/>
              <a:t>Mykeneläiselle arkkitehtuurille oli ominaista monumentaalisuus, joka näkyi erityisesti linnoitusarkkitehtuurissa. Massiiviset muurit rakennettiin sorasta ja maasta, ja ne peitettiin suurikokoisilla kivenlohkareilla. Näitä muureja kutsuttiin myös kyklooppimuureiksi.</a:t>
            </a:r>
          </a:p>
          <a:p>
            <a:pPr indent="-228600">
              <a:buFont typeface="Arial" panose="020B0604020202020204" pitchFamily="34" charset="0"/>
              <a:buChar char="•"/>
            </a:pPr>
            <a:endParaRPr lang="en-US" sz="1400"/>
          </a:p>
          <a:p>
            <a:pPr indent="-228600">
              <a:buFont typeface="Arial" panose="020B0604020202020204" pitchFamily="34" charset="0"/>
              <a:buChar char="•"/>
            </a:pPr>
            <a:r>
              <a:rPr lang="en-US" sz="1400"/>
              <a:t>Mykeneläiset kehittivät oman hautatyyppinsä, kupuhaudan, joissa kukkulan tai vuoren seinämään kaivettu käytävä päättyi kekomaiseen, pohjaltaan pyöreään kammioon. Nämä valeholvilla varustetut, 1500-luvulta eaa. kuninkaiden hautoina toimineet rakennukset edustivat erittäin tarkkaa kivenkäsittelytaitoa.</a:t>
            </a:r>
          </a:p>
        </p:txBody>
      </p:sp>
    </p:spTree>
    <p:extLst>
      <p:ext uri="{BB962C8B-B14F-4D97-AF65-F5344CB8AC3E}">
        <p14:creationId xmlns:p14="http://schemas.microsoft.com/office/powerpoint/2010/main" val="1275928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8DC621-E0C2-D41C-846C-A080DF4D22D1}"/>
              </a:ext>
            </a:extLst>
          </p:cNvPr>
          <p:cNvSpPr>
            <a:spLocks noGrp="1"/>
          </p:cNvSpPr>
          <p:nvPr>
            <p:ph type="title"/>
          </p:nvPr>
        </p:nvSpPr>
        <p:spPr>
          <a:xfrm>
            <a:off x="6823878" y="741391"/>
            <a:ext cx="4491821" cy="1616203"/>
          </a:xfrm>
        </p:spPr>
        <p:txBody>
          <a:bodyPr vert="horz" lIns="91440" tIns="45720" rIns="91440" bIns="45720" rtlCol="0" anchor="b">
            <a:normAutofit/>
          </a:bodyPr>
          <a:lstStyle/>
          <a:p>
            <a:r>
              <a:rPr lang="en-US"/>
              <a:t>Kreikan antiikki</a:t>
            </a:r>
            <a:br>
              <a:rPr lang="en-US"/>
            </a:br>
            <a:r>
              <a:rPr lang="en-US"/>
              <a:t> (850 AD TO 476 AD )</a:t>
            </a:r>
          </a:p>
        </p:txBody>
      </p:sp>
      <p:pic>
        <p:nvPicPr>
          <p:cNvPr id="5" name="Sisällön paikkamerkki 4" descr="Kuva, joka sisältää kohteen taivas, piha-, Muinaisroomalainen arkkitehtuuri, Roomalainen temppeli&#10;&#10;Kuvaus luotu automaattisesti">
            <a:extLst>
              <a:ext uri="{FF2B5EF4-FFF2-40B4-BE49-F238E27FC236}">
                <a16:creationId xmlns:a16="http://schemas.microsoft.com/office/drawing/2014/main" id="{32439BBE-21AE-9511-CAB2-2BE0D968ED11}"/>
              </a:ext>
            </a:extLst>
          </p:cNvPr>
          <p:cNvPicPr>
            <a:picLocks noGrp="1" noChangeAspect="1"/>
          </p:cNvPicPr>
          <p:nvPr>
            <p:ph idx="1"/>
          </p:nvPr>
        </p:nvPicPr>
        <p:blipFill rotWithShape="1">
          <a:blip r:embed="rId2"/>
          <a:srcRect l="19608" r="21058" b="-1"/>
          <a:stretch/>
        </p:blipFill>
        <p:spPr>
          <a:xfrm>
            <a:off x="20" y="10"/>
            <a:ext cx="6095980" cy="6857990"/>
          </a:xfrm>
          <a:prstGeom prst="rect">
            <a:avLst/>
          </a:prstGeom>
        </p:spPr>
      </p:pic>
      <p:grpSp>
        <p:nvGrpSpPr>
          <p:cNvPr id="37" name="Group 36">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38" name="Rectangle 37">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kstin paikkamerkki 3">
            <a:extLst>
              <a:ext uri="{FF2B5EF4-FFF2-40B4-BE49-F238E27FC236}">
                <a16:creationId xmlns:a16="http://schemas.microsoft.com/office/drawing/2014/main" id="{805132E4-8C77-170C-0B29-7F9ECEBF906A}"/>
              </a:ext>
            </a:extLst>
          </p:cNvPr>
          <p:cNvSpPr>
            <a:spLocks noGrp="1"/>
          </p:cNvSpPr>
          <p:nvPr>
            <p:ph type="body" sz="half" idx="2"/>
          </p:nvPr>
        </p:nvSpPr>
        <p:spPr>
          <a:xfrm>
            <a:off x="6823878" y="2533476"/>
            <a:ext cx="4491820" cy="3447832"/>
          </a:xfrm>
        </p:spPr>
        <p:txBody>
          <a:bodyPr vert="horz" lIns="91440" tIns="45720" rIns="91440" bIns="45720" rtlCol="0" anchor="t">
            <a:normAutofit/>
          </a:bodyPr>
          <a:lstStyle/>
          <a:p>
            <a:pPr indent="-228600">
              <a:buFont typeface="Arial" panose="020B0604020202020204" pitchFamily="34" charset="0"/>
              <a:buChar char="•"/>
            </a:pPr>
            <a:r>
              <a:rPr lang="en-US" sz="2000"/>
              <a:t>Arkaaisella kaudella luotiin kreikkalainen monumentaalinen kivitemppeli, jota pidetään sen arkkitehtuurin pääsaavutuksena. Arkaaisella kaudella keskeisiksi temppelien muodoiksi nousivat doorilainen ja joonialainen </a:t>
            </a:r>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448851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7DE821-34BE-7F83-B493-0F5679B3E511}"/>
              </a:ext>
            </a:extLst>
          </p:cNvPr>
          <p:cNvSpPr>
            <a:spLocks noGrp="1"/>
          </p:cNvSpPr>
          <p:nvPr>
            <p:ph type="title"/>
          </p:nvPr>
        </p:nvSpPr>
        <p:spPr>
          <a:xfrm>
            <a:off x="761840" y="1138265"/>
            <a:ext cx="4544762" cy="1401183"/>
          </a:xfrm>
        </p:spPr>
        <p:txBody>
          <a:bodyPr vert="horz" lIns="91440" tIns="45720" rIns="91440" bIns="45720" rtlCol="0" anchor="t">
            <a:normAutofit/>
          </a:bodyPr>
          <a:lstStyle/>
          <a:p>
            <a:r>
              <a:rPr lang="en-US" kern="1200" dirty="0" err="1">
                <a:solidFill>
                  <a:schemeClr val="tx1"/>
                </a:solidFill>
                <a:latin typeface="+mj-lt"/>
                <a:ea typeface="+mj-ea"/>
                <a:cs typeface="+mj-cs"/>
              </a:rPr>
              <a:t>Kreikan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klassinen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kausi</a:t>
            </a:r>
            <a:endParaRPr lang="en-US" kern="1200" dirty="0">
              <a:solidFill>
                <a:schemeClr val="tx1"/>
              </a:solidFill>
              <a:latin typeface="+mj-lt"/>
              <a:ea typeface="+mj-ea"/>
              <a:cs typeface="+mj-cs"/>
            </a:endParaRPr>
          </a:p>
        </p:txBody>
      </p:sp>
      <p:cxnSp>
        <p:nvCxnSpPr>
          <p:cNvPr id="14"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kstin paikkamerkki 3">
            <a:extLst>
              <a:ext uri="{FF2B5EF4-FFF2-40B4-BE49-F238E27FC236}">
                <a16:creationId xmlns:a16="http://schemas.microsoft.com/office/drawing/2014/main" id="{0F2303BC-F05C-E9C9-44E8-971649633351}"/>
              </a:ext>
            </a:extLst>
          </p:cNvPr>
          <p:cNvSpPr>
            <a:spLocks noGrp="1"/>
          </p:cNvSpPr>
          <p:nvPr>
            <p:ph type="body" sz="half" idx="2"/>
          </p:nvPr>
        </p:nvSpPr>
        <p:spPr>
          <a:xfrm>
            <a:off x="761840" y="1926454"/>
            <a:ext cx="4544762" cy="4227657"/>
          </a:xfrm>
        </p:spPr>
        <p:txBody>
          <a:bodyPr vert="horz" lIns="91440" tIns="45720" rIns="91440" bIns="45720" rtlCol="0">
            <a:normAutofit lnSpcReduction="10000"/>
          </a:bodyPr>
          <a:lstStyle/>
          <a:p>
            <a:pPr indent="-228600">
              <a:buFont typeface="Arial" panose="020B0604020202020204" pitchFamily="34" charset="0"/>
              <a:buChar char="•"/>
            </a:pPr>
            <a:r>
              <a:rPr lang="en-US" sz="1700" dirty="0" err="1"/>
              <a:t>Kreikan</a:t>
            </a:r>
            <a:r>
              <a:rPr lang="en-US" sz="1700" dirty="0"/>
              <a:t> </a:t>
            </a:r>
            <a:r>
              <a:rPr lang="en-US" sz="1700" dirty="0" err="1"/>
              <a:t>klassinen</a:t>
            </a:r>
            <a:r>
              <a:rPr lang="en-US" sz="1700" dirty="0"/>
              <a:t> </a:t>
            </a:r>
            <a:r>
              <a:rPr lang="en-US" sz="1700" dirty="0" err="1"/>
              <a:t>kausi</a:t>
            </a:r>
            <a:r>
              <a:rPr lang="en-US" sz="1700" dirty="0"/>
              <a:t> </a:t>
            </a:r>
            <a:r>
              <a:rPr lang="en-US" sz="1700" dirty="0" err="1"/>
              <a:t>oli</a:t>
            </a:r>
            <a:r>
              <a:rPr lang="en-US" sz="1700" dirty="0"/>
              <a:t> </a:t>
            </a:r>
            <a:r>
              <a:rPr lang="en-US" sz="1700" dirty="0" err="1"/>
              <a:t>doorilaisen</a:t>
            </a:r>
            <a:r>
              <a:rPr lang="en-US" sz="1700" dirty="0"/>
              <a:t> </a:t>
            </a:r>
            <a:r>
              <a:rPr lang="en-US" sz="1700" dirty="0" err="1"/>
              <a:t>tyylin</a:t>
            </a:r>
            <a:r>
              <a:rPr lang="en-US" sz="1700" dirty="0"/>
              <a:t> </a:t>
            </a:r>
            <a:r>
              <a:rPr lang="en-US" sz="1700" dirty="0" err="1"/>
              <a:t>hegemoniaa</a:t>
            </a:r>
            <a:r>
              <a:rPr lang="en-US" sz="1700" dirty="0"/>
              <a:t>, </a:t>
            </a:r>
            <a:r>
              <a:rPr lang="en-US" sz="1700" dirty="0" err="1"/>
              <a:t>jonka</a:t>
            </a:r>
            <a:r>
              <a:rPr lang="en-US" sz="1700" dirty="0"/>
              <a:t> </a:t>
            </a:r>
            <a:r>
              <a:rPr lang="en-US" sz="1700" dirty="0" err="1"/>
              <a:t>ohella</a:t>
            </a:r>
            <a:r>
              <a:rPr lang="en-US" sz="1700" dirty="0"/>
              <a:t> </a:t>
            </a:r>
            <a:r>
              <a:rPr lang="en-US" sz="1700" dirty="0" err="1"/>
              <a:t>joonialainen</a:t>
            </a:r>
            <a:r>
              <a:rPr lang="en-US" sz="1700" dirty="0"/>
              <a:t> </a:t>
            </a:r>
            <a:r>
              <a:rPr lang="en-US" sz="1700" dirty="0" err="1"/>
              <a:t>tyyli</a:t>
            </a:r>
            <a:r>
              <a:rPr lang="en-US" sz="1700" dirty="0"/>
              <a:t> </a:t>
            </a:r>
            <a:r>
              <a:rPr lang="en-US" sz="1700" dirty="0" err="1"/>
              <a:t>lisäsi</a:t>
            </a:r>
            <a:r>
              <a:rPr lang="en-US" sz="1700" dirty="0"/>
              <a:t> </a:t>
            </a:r>
            <a:r>
              <a:rPr lang="en-US" sz="1700" dirty="0" err="1"/>
              <a:t>suosiotaan</a:t>
            </a:r>
            <a:r>
              <a:rPr lang="en-US" sz="1700" dirty="0"/>
              <a:t>. </a:t>
            </a:r>
          </a:p>
          <a:p>
            <a:pPr indent="-228600">
              <a:buFont typeface="Arial" panose="020B0604020202020204" pitchFamily="34" charset="0"/>
              <a:buChar char="•"/>
            </a:pPr>
            <a:r>
              <a:rPr lang="en-US" sz="1700" dirty="0" err="1"/>
              <a:t>Kauden</a:t>
            </a:r>
            <a:r>
              <a:rPr lang="en-US" sz="1700" dirty="0"/>
              <a:t> </a:t>
            </a:r>
            <a:r>
              <a:rPr lang="en-US" sz="1700" dirty="0" err="1"/>
              <a:t>lopulla</a:t>
            </a:r>
            <a:r>
              <a:rPr lang="en-US" sz="1700" dirty="0"/>
              <a:t> </a:t>
            </a:r>
            <a:r>
              <a:rPr lang="en-US" sz="1700" dirty="0" err="1"/>
              <a:t>syntyi</a:t>
            </a:r>
            <a:r>
              <a:rPr lang="en-US" sz="1700" dirty="0"/>
              <a:t> </a:t>
            </a:r>
            <a:r>
              <a:rPr lang="en-US" sz="1700" dirty="0" err="1"/>
              <a:t>kolmas</a:t>
            </a:r>
            <a:r>
              <a:rPr lang="en-US" sz="1700" dirty="0"/>
              <a:t>, </a:t>
            </a:r>
            <a:r>
              <a:rPr lang="en-US" sz="1700" dirty="0" err="1"/>
              <a:t>korinttilainen</a:t>
            </a:r>
            <a:r>
              <a:rPr lang="en-US" sz="1700" dirty="0"/>
              <a:t> </a:t>
            </a:r>
            <a:r>
              <a:rPr lang="en-US" sz="1700" dirty="0" err="1"/>
              <a:t>tyyli</a:t>
            </a:r>
            <a:r>
              <a:rPr lang="en-US" sz="1700" dirty="0"/>
              <a:t>. </a:t>
            </a:r>
            <a:r>
              <a:rPr lang="en-US" sz="1700" dirty="0" err="1"/>
              <a:t>Klassisella</a:t>
            </a:r>
            <a:r>
              <a:rPr lang="en-US" sz="1700" dirty="0"/>
              <a:t> </a:t>
            </a:r>
            <a:r>
              <a:rPr lang="en-US" sz="1700" dirty="0" err="1"/>
              <a:t>kaudella</a:t>
            </a:r>
            <a:r>
              <a:rPr lang="en-US" sz="1700" dirty="0"/>
              <a:t> </a:t>
            </a:r>
            <a:r>
              <a:rPr lang="en-US" sz="1700" dirty="0" err="1"/>
              <a:t>kaupunkien</a:t>
            </a:r>
            <a:r>
              <a:rPr lang="en-US" sz="1700" dirty="0"/>
              <a:t> </a:t>
            </a:r>
            <a:r>
              <a:rPr lang="en-US" sz="1700" dirty="0" err="1"/>
              <a:t>julkiset</a:t>
            </a:r>
            <a:r>
              <a:rPr lang="en-US" sz="1700" dirty="0"/>
              <a:t> </a:t>
            </a:r>
            <a:r>
              <a:rPr lang="en-US" sz="1700" dirty="0" err="1"/>
              <a:t>rakennukset</a:t>
            </a:r>
            <a:r>
              <a:rPr lang="en-US" sz="1700" dirty="0"/>
              <a:t> </a:t>
            </a:r>
            <a:r>
              <a:rPr lang="en-US" sz="1700" dirty="0" err="1"/>
              <a:t>saivat</a:t>
            </a:r>
            <a:r>
              <a:rPr lang="en-US" sz="1700" dirty="0"/>
              <a:t> </a:t>
            </a:r>
            <a:r>
              <a:rPr lang="en-US" sz="1700" dirty="0" err="1"/>
              <a:t>myös</a:t>
            </a:r>
            <a:r>
              <a:rPr lang="en-US" sz="1700" dirty="0"/>
              <a:t> </a:t>
            </a:r>
            <a:r>
              <a:rPr lang="en-US" sz="1700" dirty="0" err="1"/>
              <a:t>lopullisen</a:t>
            </a:r>
            <a:r>
              <a:rPr lang="en-US" sz="1700" dirty="0"/>
              <a:t> </a:t>
            </a:r>
            <a:r>
              <a:rPr lang="en-US" sz="1700" dirty="0" err="1"/>
              <a:t>normatiivisen</a:t>
            </a:r>
            <a:r>
              <a:rPr lang="en-US" sz="1700" dirty="0"/>
              <a:t> </a:t>
            </a:r>
            <a:r>
              <a:rPr lang="en-US" sz="1700" dirty="0" err="1"/>
              <a:t>rakenteensa</a:t>
            </a:r>
            <a:r>
              <a:rPr lang="en-US" sz="1700" dirty="0"/>
              <a:t>. </a:t>
            </a:r>
          </a:p>
          <a:p>
            <a:pPr indent="-228600">
              <a:buFont typeface="Arial" panose="020B0604020202020204" pitchFamily="34" charset="0"/>
              <a:buChar char="•"/>
            </a:pPr>
            <a:r>
              <a:rPr lang="en-US" sz="1700" dirty="0" err="1"/>
              <a:t>Temppelien</a:t>
            </a:r>
            <a:r>
              <a:rPr lang="en-US" sz="1700" dirty="0"/>
              <a:t> </a:t>
            </a:r>
            <a:r>
              <a:rPr lang="en-US" sz="1700" dirty="0" err="1"/>
              <a:t>arkkitehtuuri</a:t>
            </a:r>
            <a:r>
              <a:rPr lang="en-US" sz="1700" dirty="0"/>
              <a:t> </a:t>
            </a:r>
            <a:r>
              <a:rPr lang="en-US" sz="1700" dirty="0" err="1"/>
              <a:t>perustui</a:t>
            </a:r>
            <a:r>
              <a:rPr lang="en-US" sz="1700" dirty="0"/>
              <a:t> </a:t>
            </a:r>
            <a:r>
              <a:rPr lang="en-US" sz="1700" dirty="0" err="1"/>
              <a:t>staattisuuteen</a:t>
            </a:r>
            <a:r>
              <a:rPr lang="en-US" sz="1700" dirty="0"/>
              <a:t> ja </a:t>
            </a:r>
            <a:r>
              <a:rPr lang="en-US" sz="1700" dirty="0" err="1"/>
              <a:t>tektoniseen</a:t>
            </a:r>
            <a:r>
              <a:rPr lang="en-US" sz="1700" dirty="0"/>
              <a:t> </a:t>
            </a:r>
            <a:r>
              <a:rPr lang="en-US" sz="1700" dirty="0" err="1"/>
              <a:t>harmoniaan</a:t>
            </a:r>
            <a:r>
              <a:rPr lang="en-US" sz="1700" dirty="0"/>
              <a:t>. </a:t>
            </a:r>
            <a:r>
              <a:rPr lang="en-US" sz="1700" dirty="0" err="1"/>
              <a:t>Kreikan</a:t>
            </a:r>
            <a:r>
              <a:rPr lang="en-US" sz="1700" dirty="0"/>
              <a:t> </a:t>
            </a:r>
            <a:r>
              <a:rPr lang="en-US" sz="1700" dirty="0" err="1"/>
              <a:t>klassisen</a:t>
            </a:r>
            <a:r>
              <a:rPr lang="en-US" sz="1700" dirty="0"/>
              <a:t> </a:t>
            </a:r>
            <a:r>
              <a:rPr lang="en-US" sz="1700" dirty="0" err="1"/>
              <a:t>kauden</a:t>
            </a:r>
            <a:r>
              <a:rPr lang="en-US" sz="1700" dirty="0"/>
              <a:t> </a:t>
            </a:r>
            <a:r>
              <a:rPr lang="en-US" sz="1700" dirty="0" err="1"/>
              <a:t>temppeleiden</a:t>
            </a:r>
            <a:r>
              <a:rPr lang="en-US" sz="1700" dirty="0"/>
              <a:t> </a:t>
            </a:r>
            <a:r>
              <a:rPr lang="en-US" sz="1700" dirty="0" err="1"/>
              <a:t>rakentamisessa</a:t>
            </a:r>
            <a:r>
              <a:rPr lang="en-US" sz="1700" dirty="0"/>
              <a:t> </a:t>
            </a:r>
            <a:r>
              <a:rPr lang="en-US" sz="1700" dirty="0" err="1"/>
              <a:t>huomioitiin</a:t>
            </a:r>
            <a:r>
              <a:rPr lang="en-US" sz="1700" dirty="0"/>
              <a:t> </a:t>
            </a:r>
            <a:r>
              <a:rPr lang="en-US" sz="1700" dirty="0" err="1"/>
              <a:t>ihmisen</a:t>
            </a:r>
            <a:r>
              <a:rPr lang="en-US" sz="1700" dirty="0"/>
              <a:t> </a:t>
            </a:r>
            <a:r>
              <a:rPr lang="en-US" sz="1700" dirty="0" err="1"/>
              <a:t>näköhavainnon</a:t>
            </a:r>
            <a:r>
              <a:rPr lang="en-US" sz="1700" dirty="0"/>
              <a:t> </a:t>
            </a:r>
            <a:r>
              <a:rPr lang="en-US" sz="1700" dirty="0" err="1"/>
              <a:t>tuottamat</a:t>
            </a:r>
            <a:r>
              <a:rPr lang="en-US" sz="1700" dirty="0"/>
              <a:t> </a:t>
            </a:r>
            <a:r>
              <a:rPr lang="en-US" sz="1700" dirty="0" err="1"/>
              <a:t>virheet</a:t>
            </a:r>
            <a:r>
              <a:rPr lang="en-US" sz="1700" dirty="0"/>
              <a:t>. </a:t>
            </a:r>
          </a:p>
          <a:p>
            <a:pPr indent="-228600">
              <a:buFont typeface="Arial" panose="020B0604020202020204" pitchFamily="34" charset="0"/>
              <a:buChar char="•"/>
            </a:pPr>
            <a:r>
              <a:rPr lang="fi-FI" sz="1700" dirty="0"/>
              <a:t>Klassisen kauden arkkitehtuurin huippuna pidetään Ateenan Akropolista, jonka rakennuskokonaisuuteen kuuluvat Parthenonin temppelin lisäksi </a:t>
            </a:r>
            <a:r>
              <a:rPr lang="fi-FI" sz="1700" dirty="0" err="1"/>
              <a:t>Propylaian</a:t>
            </a:r>
            <a:r>
              <a:rPr lang="fi-FI" sz="1700" dirty="0"/>
              <a:t> porttirakennukset, </a:t>
            </a:r>
            <a:r>
              <a:rPr lang="fi-FI" sz="1700" dirty="0" err="1"/>
              <a:t>Athene</a:t>
            </a:r>
            <a:r>
              <a:rPr lang="fi-FI" sz="1700" dirty="0"/>
              <a:t> Niken temppeli sekä </a:t>
            </a:r>
            <a:r>
              <a:rPr lang="fi-FI" sz="1700" dirty="0" err="1"/>
              <a:t>Erekhteionin</a:t>
            </a:r>
            <a:r>
              <a:rPr lang="fi-FI" sz="1700" dirty="0"/>
              <a:t> temppeli. </a:t>
            </a:r>
            <a:endParaRPr lang="en-US" sz="1700" dirty="0"/>
          </a:p>
        </p:txBody>
      </p:sp>
      <p:pic>
        <p:nvPicPr>
          <p:cNvPr id="5" name="Sisällön paikkamerkki 4">
            <a:extLst>
              <a:ext uri="{FF2B5EF4-FFF2-40B4-BE49-F238E27FC236}">
                <a16:creationId xmlns:a16="http://schemas.microsoft.com/office/drawing/2014/main" id="{1AB7EAFD-B5BA-3818-A9C1-A09555AF2731}"/>
              </a:ext>
            </a:extLst>
          </p:cNvPr>
          <p:cNvPicPr>
            <a:picLocks noGrp="1" noChangeAspect="1"/>
          </p:cNvPicPr>
          <p:nvPr>
            <p:ph idx="1"/>
          </p:nvPr>
        </p:nvPicPr>
        <p:blipFill>
          <a:blip r:embed="rId2"/>
          <a:stretch>
            <a:fillRect/>
          </a:stretch>
        </p:blipFill>
        <p:spPr>
          <a:xfrm>
            <a:off x="6082748" y="1729536"/>
            <a:ext cx="5334160" cy="3400528"/>
          </a:xfrm>
          <a:prstGeom prst="rect">
            <a:avLst/>
          </a:prstGeom>
        </p:spPr>
      </p:pic>
    </p:spTree>
    <p:extLst>
      <p:ext uri="{BB962C8B-B14F-4D97-AF65-F5344CB8AC3E}">
        <p14:creationId xmlns:p14="http://schemas.microsoft.com/office/powerpoint/2010/main" val="888761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a:extLst>
              <a:ext uri="{FF2B5EF4-FFF2-40B4-BE49-F238E27FC236}">
                <a16:creationId xmlns:a16="http://schemas.microsoft.com/office/drawing/2014/main" id="{250BAFE1-CED4-895D-0657-FFEF3C19E2D6}"/>
              </a:ext>
            </a:extLst>
          </p:cNvPr>
          <p:cNvPicPr>
            <a:picLocks noGrp="1" noChangeAspect="1"/>
          </p:cNvPicPr>
          <p:nvPr>
            <p:ph sz="half" idx="1"/>
          </p:nvPr>
        </p:nvPicPr>
        <p:blipFill>
          <a:blip r:embed="rId2"/>
          <a:stretch>
            <a:fillRect/>
          </a:stretch>
        </p:blipFill>
        <p:spPr>
          <a:xfrm>
            <a:off x="6258994" y="781235"/>
            <a:ext cx="5260791" cy="5260791"/>
          </a:xfrm>
          <a:prstGeom prst="rect">
            <a:avLst/>
          </a:prstGeom>
        </p:spPr>
      </p:pic>
      <p:pic>
        <p:nvPicPr>
          <p:cNvPr id="5" name="Sisällön paikkamerkki 4">
            <a:extLst>
              <a:ext uri="{FF2B5EF4-FFF2-40B4-BE49-F238E27FC236}">
                <a16:creationId xmlns:a16="http://schemas.microsoft.com/office/drawing/2014/main" id="{9F5D1700-8454-38EA-0657-5C71C0EDC5AB}"/>
              </a:ext>
            </a:extLst>
          </p:cNvPr>
          <p:cNvPicPr>
            <a:picLocks noGrp="1" noChangeAspect="1"/>
          </p:cNvPicPr>
          <p:nvPr>
            <p:ph sz="half" idx="2"/>
          </p:nvPr>
        </p:nvPicPr>
        <p:blipFill>
          <a:blip r:embed="rId3"/>
          <a:stretch>
            <a:fillRect/>
          </a:stretch>
        </p:blipFill>
        <p:spPr>
          <a:xfrm>
            <a:off x="354320" y="692458"/>
            <a:ext cx="5349568" cy="5349568"/>
          </a:xfrm>
          <a:prstGeom prst="rect">
            <a:avLst/>
          </a:prstGeom>
        </p:spPr>
      </p:pic>
    </p:spTree>
    <p:extLst>
      <p:ext uri="{BB962C8B-B14F-4D97-AF65-F5344CB8AC3E}">
        <p14:creationId xmlns:p14="http://schemas.microsoft.com/office/powerpoint/2010/main" val="2507485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28CA3276-EF15-0D3D-C897-9DAA378C978E}"/>
              </a:ext>
            </a:extLst>
          </p:cNvPr>
          <p:cNvPicPr>
            <a:picLocks noGrp="1" noChangeAspect="1"/>
          </p:cNvPicPr>
          <p:nvPr>
            <p:ph idx="1"/>
          </p:nvPr>
        </p:nvPicPr>
        <p:blipFill rotWithShape="1">
          <a:blip r:embed="rId2"/>
          <a:srcRect l="10389" r="1118" b="-1"/>
          <a:stretch/>
        </p:blipFill>
        <p:spPr>
          <a:xfrm>
            <a:off x="-6588" y="10"/>
            <a:ext cx="12198588" cy="6857990"/>
          </a:xfrm>
          <a:prstGeom prst="rect">
            <a:avLst/>
          </a:prstGeom>
        </p:spPr>
      </p:pic>
    </p:spTree>
    <p:extLst>
      <p:ext uri="{BB962C8B-B14F-4D97-AF65-F5344CB8AC3E}">
        <p14:creationId xmlns:p14="http://schemas.microsoft.com/office/powerpoint/2010/main" val="3897206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68F79A3-FD55-745D-4057-9012795E4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3" cy="2743200"/>
          </a:xfrm>
          <a:prstGeom prst="rect">
            <a:avLst/>
          </a:prstGeom>
          <a:ln>
            <a:noFill/>
          </a:ln>
          <a:effectLst>
            <a:outerShdw blurRad="228600" dist="114300" dir="7140000" sx="95000" sy="95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B7C1774A-5248-00E5-3092-1995B6EAE17C}"/>
              </a:ext>
            </a:extLst>
          </p:cNvPr>
          <p:cNvSpPr>
            <a:spLocks noGrp="1"/>
          </p:cNvSpPr>
          <p:nvPr>
            <p:ph type="title"/>
          </p:nvPr>
        </p:nvSpPr>
        <p:spPr>
          <a:xfrm>
            <a:off x="761801" y="425997"/>
            <a:ext cx="5334199" cy="1883391"/>
          </a:xfrm>
        </p:spPr>
        <p:txBody>
          <a:bodyPr vert="horz" lIns="91440" tIns="45720" rIns="91440" bIns="45720" rtlCol="0" anchor="ctr">
            <a:normAutofit/>
          </a:bodyPr>
          <a:lstStyle/>
          <a:p>
            <a:r>
              <a:rPr lang="en-US" sz="4000" kern="1200">
                <a:solidFill>
                  <a:schemeClr val="tx1"/>
                </a:solidFill>
                <a:latin typeface="+mj-lt"/>
                <a:ea typeface="+mj-ea"/>
                <a:cs typeface="+mj-cs"/>
              </a:rPr>
              <a:t>Kreikan antiikin hellenisimi</a:t>
            </a:r>
          </a:p>
        </p:txBody>
      </p:sp>
      <p:sp>
        <p:nvSpPr>
          <p:cNvPr id="4" name="Tekstin paikkamerkki 3">
            <a:extLst>
              <a:ext uri="{FF2B5EF4-FFF2-40B4-BE49-F238E27FC236}">
                <a16:creationId xmlns:a16="http://schemas.microsoft.com/office/drawing/2014/main" id="{79A5AF99-6750-889F-8FC6-C6033C6FDF50}"/>
              </a:ext>
            </a:extLst>
          </p:cNvPr>
          <p:cNvSpPr>
            <a:spLocks noGrp="1"/>
          </p:cNvSpPr>
          <p:nvPr>
            <p:ph type="body" sz="half" idx="2"/>
          </p:nvPr>
        </p:nvSpPr>
        <p:spPr>
          <a:xfrm>
            <a:off x="619125" y="2533650"/>
            <a:ext cx="5476875" cy="3753169"/>
          </a:xfrm>
        </p:spPr>
        <p:txBody>
          <a:bodyPr vert="horz" lIns="91440" tIns="45720" rIns="91440" bIns="45720" rtlCol="0" anchor="ctr">
            <a:normAutofit/>
          </a:bodyPr>
          <a:lstStyle/>
          <a:p>
            <a:pPr indent="-228600">
              <a:buFont typeface="Arial" panose="020B0604020202020204" pitchFamily="34" charset="0"/>
              <a:buChar char="•"/>
            </a:pPr>
            <a:r>
              <a:rPr lang="en-US" sz="1400"/>
              <a:t>Kreikkalaisen hellenismin arkkitehtuurille oli ominaista muodon moninaisuus ja mahtipontisuus, mikä näkyi erityisesti rakennusten suurentuneessa koossa.</a:t>
            </a:r>
          </a:p>
          <a:p>
            <a:pPr indent="-228600">
              <a:buFont typeface="Arial" panose="020B0604020202020204" pitchFamily="34" charset="0"/>
              <a:buChar char="•"/>
            </a:pPr>
            <a:r>
              <a:rPr lang="en-US" sz="1400"/>
              <a:t> Kaupunkien monumentaalirakentaminen lisääntyi, jonka seurauksena syntyi esim. uusia teattereita ja stadioneita. </a:t>
            </a:r>
          </a:p>
          <a:p>
            <a:pPr indent="-228600">
              <a:buFont typeface="Arial" panose="020B0604020202020204" pitchFamily="34" charset="0"/>
              <a:buChar char="•"/>
            </a:pPr>
            <a:r>
              <a:rPr lang="en-US" sz="1400"/>
              <a:t>Joonialainen tyyli oli suosiossa ja sen rinnalle nousi korinttilainen tyyli. Toisaalta hellenismin arkkitehtuurille oli tyypillistä klassisella kaudella kanonisoiduista arkkitehtuurin säännöistä luopuminen.</a:t>
            </a:r>
          </a:p>
          <a:p>
            <a:pPr indent="-228600">
              <a:buFont typeface="Arial" panose="020B0604020202020204" pitchFamily="34" charset="0"/>
              <a:buChar char="•"/>
            </a:pPr>
            <a:r>
              <a:rPr lang="en-US" sz="1400"/>
              <a:t> Koristeaiheita otettiin eri järjestelmistä, entisten aiheiden rinnalle tuli uusia ja järjestelmien suhteita muuteltiin. </a:t>
            </a:r>
          </a:p>
          <a:p>
            <a:pPr indent="-228600">
              <a:buFont typeface="Arial" panose="020B0604020202020204" pitchFamily="34" charset="0"/>
              <a:buChar char="•"/>
            </a:pPr>
            <a:r>
              <a:rPr lang="en-US" sz="1400"/>
              <a:t>Hellenistisen ajan kreikkalaisia rakennuksia on säilynyt niukasti.</a:t>
            </a:r>
          </a:p>
        </p:txBody>
      </p:sp>
      <p:pic>
        <p:nvPicPr>
          <p:cNvPr id="7" name="Kuva 6" descr="Kuva, joka sisältää kohteen rakennus, Kivikaiverrus, veistos, Veistos&#10;&#10;Kuvaus luotu automaattisesti">
            <a:extLst>
              <a:ext uri="{FF2B5EF4-FFF2-40B4-BE49-F238E27FC236}">
                <a16:creationId xmlns:a16="http://schemas.microsoft.com/office/drawing/2014/main" id="{7F0D7823-64EC-2054-FD0E-653CA5C1F48D}"/>
              </a:ext>
            </a:extLst>
          </p:cNvPr>
          <p:cNvPicPr>
            <a:picLocks noChangeAspect="1"/>
          </p:cNvPicPr>
          <p:nvPr/>
        </p:nvPicPr>
        <p:blipFill rotWithShape="1">
          <a:blip r:embed="rId2"/>
          <a:srcRect t="2157" r="-4" b="12622"/>
          <a:stretch/>
        </p:blipFill>
        <p:spPr>
          <a:xfrm>
            <a:off x="6781801" y="2727729"/>
            <a:ext cx="5410192" cy="4137927"/>
          </a:xfrm>
          <a:prstGeom prst="rect">
            <a:avLst/>
          </a:prstGeom>
        </p:spPr>
      </p:pic>
      <p:pic>
        <p:nvPicPr>
          <p:cNvPr id="6" name="Kuva 5" descr="Kuva, joka sisältää kohteen patsas, rakennus, seinä, arkkitehtuuri&#10;&#10;Kuvaus luotu automaattisesti">
            <a:extLst>
              <a:ext uri="{FF2B5EF4-FFF2-40B4-BE49-F238E27FC236}">
                <a16:creationId xmlns:a16="http://schemas.microsoft.com/office/drawing/2014/main" id="{9E9926EA-B6D6-7DCA-0C14-5E4F1ED9B4E9}"/>
              </a:ext>
            </a:extLst>
          </p:cNvPr>
          <p:cNvPicPr>
            <a:picLocks noChangeAspect="1"/>
          </p:cNvPicPr>
          <p:nvPr/>
        </p:nvPicPr>
        <p:blipFill rotWithShape="1">
          <a:blip r:embed="rId3"/>
          <a:srcRect r="-4" b="17451"/>
          <a:stretch/>
        </p:blipFill>
        <p:spPr>
          <a:xfrm>
            <a:off x="6781801" y="10"/>
            <a:ext cx="5410192" cy="2735375"/>
          </a:xfrm>
          <a:prstGeom prst="rect">
            <a:avLst/>
          </a:prstGeom>
          <a:effectLst>
            <a:outerShdw blurRad="254000" dist="190500" dir="5580000" sx="90000" sy="90000" algn="ctr" rotWithShape="0">
              <a:srgbClr val="000000">
                <a:alpha val="25000"/>
              </a:srgbClr>
            </a:outerShdw>
          </a:effectLst>
        </p:spPr>
      </p:pic>
    </p:spTree>
    <p:extLst>
      <p:ext uri="{BB962C8B-B14F-4D97-AF65-F5344CB8AC3E}">
        <p14:creationId xmlns:p14="http://schemas.microsoft.com/office/powerpoint/2010/main" val="441971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988E1F2-CB44-C304-CA15-7C0CE5815F92}"/>
              </a:ext>
            </a:extLst>
          </p:cNvPr>
          <p:cNvSpPr>
            <a:spLocks noGrp="1"/>
          </p:cNvSpPr>
          <p:nvPr>
            <p:ph type="title"/>
          </p:nvPr>
        </p:nvSpPr>
        <p:spPr>
          <a:xfrm>
            <a:off x="838200" y="4218894"/>
            <a:ext cx="3093720" cy="2089316"/>
          </a:xfrm>
        </p:spPr>
        <p:txBody>
          <a:bodyPr vert="horz" lIns="91440" tIns="45720" rIns="91440" bIns="45720" rtlCol="0" anchor="ctr">
            <a:normAutofit fontScale="90000"/>
          </a:bodyPr>
          <a:lstStyle/>
          <a:p>
            <a:r>
              <a:rPr lang="en-US" sz="2600" kern="1200" dirty="0">
                <a:solidFill>
                  <a:schemeClr val="tx1"/>
                </a:solidFill>
                <a:latin typeface="+mj-lt"/>
                <a:ea typeface="+mj-ea"/>
                <a:cs typeface="+mj-cs"/>
              </a:rPr>
              <a:t>Colosseum</a:t>
            </a:r>
            <a:br>
              <a:rPr lang="en-US" sz="2600" kern="1200" dirty="0">
                <a:solidFill>
                  <a:schemeClr val="tx1"/>
                </a:solidFill>
                <a:latin typeface="+mj-lt"/>
                <a:ea typeface="+mj-ea"/>
                <a:cs typeface="+mj-cs"/>
              </a:rPr>
            </a:br>
            <a:r>
              <a:rPr lang="fi-FI" sz="1800" kern="1200" dirty="0">
                <a:solidFill>
                  <a:schemeClr val="tx1"/>
                </a:solidFill>
                <a:latin typeface="+mj-lt"/>
                <a:ea typeface="+mj-ea"/>
                <a:cs typeface="+mj-cs"/>
              </a:rPr>
              <a:t>Rakennustyyppi</a:t>
            </a:r>
            <a:r>
              <a:rPr lang="fi-FI" sz="2600" kern="1200" dirty="0">
                <a:solidFill>
                  <a:schemeClr val="tx1"/>
                </a:solidFill>
                <a:latin typeface="+mj-lt"/>
                <a:ea typeface="+mj-ea"/>
                <a:cs typeface="+mj-cs"/>
              </a:rPr>
              <a:t> 	</a:t>
            </a:r>
            <a:r>
              <a:rPr lang="fi-FI" sz="1600" kern="1200" dirty="0">
                <a:solidFill>
                  <a:schemeClr val="tx1"/>
                </a:solidFill>
                <a:latin typeface="+mj-lt"/>
                <a:ea typeface="+mj-ea"/>
                <a:cs typeface="+mj-cs"/>
              </a:rPr>
              <a:t>amfiteatteri</a:t>
            </a:r>
            <a:br>
              <a:rPr lang="fi-FI" sz="1600" kern="1200" dirty="0">
                <a:solidFill>
                  <a:schemeClr val="tx1"/>
                </a:solidFill>
                <a:latin typeface="+mj-lt"/>
                <a:ea typeface="+mj-ea"/>
                <a:cs typeface="+mj-cs"/>
              </a:rPr>
            </a:br>
            <a:r>
              <a:rPr lang="fi-FI" sz="1600" kern="1200" dirty="0">
                <a:solidFill>
                  <a:schemeClr val="tx1"/>
                </a:solidFill>
                <a:latin typeface="+mj-lt"/>
                <a:ea typeface="+mj-ea"/>
                <a:cs typeface="+mj-cs"/>
              </a:rPr>
              <a:t>Valmistumisvuosi 	80</a:t>
            </a:r>
            <a:br>
              <a:rPr lang="fi-FI" sz="1600" kern="1200" dirty="0">
                <a:solidFill>
                  <a:schemeClr val="tx1"/>
                </a:solidFill>
                <a:latin typeface="+mj-lt"/>
                <a:ea typeface="+mj-ea"/>
                <a:cs typeface="+mj-cs"/>
              </a:rPr>
            </a:br>
            <a:r>
              <a:rPr lang="fi-FI" sz="1600" kern="1200" dirty="0">
                <a:solidFill>
                  <a:schemeClr val="tx1"/>
                </a:solidFill>
                <a:latin typeface="+mj-lt"/>
                <a:ea typeface="+mj-ea"/>
                <a:cs typeface="+mj-cs"/>
              </a:rPr>
              <a:t>Rakennuttaja 	</a:t>
            </a:r>
            <a:r>
              <a:rPr lang="fi-FI" sz="1600" kern="1200" dirty="0" err="1">
                <a:solidFill>
                  <a:schemeClr val="tx1"/>
                </a:solidFill>
                <a:latin typeface="+mj-lt"/>
                <a:ea typeface="+mj-ea"/>
                <a:cs typeface="+mj-cs"/>
              </a:rPr>
              <a:t>Vespasianus</a:t>
            </a:r>
            <a:r>
              <a:rPr lang="fi-FI" sz="1600" kern="1200" dirty="0">
                <a:solidFill>
                  <a:schemeClr val="tx1"/>
                </a:solidFill>
                <a:latin typeface="+mj-lt"/>
                <a:ea typeface="+mj-ea"/>
                <a:cs typeface="+mj-cs"/>
              </a:rPr>
              <a:t>, 		</a:t>
            </a:r>
            <a:r>
              <a:rPr lang="fi-FI" sz="1600" kern="1200" dirty="0" err="1">
                <a:solidFill>
                  <a:schemeClr val="tx1"/>
                </a:solidFill>
                <a:latin typeface="+mj-lt"/>
                <a:ea typeface="+mj-ea"/>
                <a:cs typeface="+mj-cs"/>
              </a:rPr>
              <a:t>Titus</a:t>
            </a:r>
            <a:br>
              <a:rPr lang="fi-FI" sz="1600" kern="1200" dirty="0">
                <a:solidFill>
                  <a:schemeClr val="tx1"/>
                </a:solidFill>
                <a:latin typeface="+mj-lt"/>
                <a:ea typeface="+mj-ea"/>
                <a:cs typeface="+mj-cs"/>
              </a:rPr>
            </a:br>
            <a:r>
              <a:rPr lang="fi-FI" sz="1600" kern="1200" dirty="0">
                <a:solidFill>
                  <a:schemeClr val="tx1"/>
                </a:solidFill>
                <a:latin typeface="+mj-lt"/>
                <a:ea typeface="+mj-ea"/>
                <a:cs typeface="+mj-cs"/>
              </a:rPr>
              <a:t>Julkisivumateriaali 	</a:t>
            </a:r>
            <a:r>
              <a:rPr lang="fi-FI" sz="1600" kern="1200" dirty="0" err="1">
                <a:solidFill>
                  <a:schemeClr val="tx1"/>
                </a:solidFill>
                <a:latin typeface="+mj-lt"/>
                <a:ea typeface="+mj-ea"/>
                <a:cs typeface="+mj-cs"/>
              </a:rPr>
              <a:t>travertiini</a:t>
            </a:r>
            <a:br>
              <a:rPr lang="fi-FI" sz="1600" kern="1200" dirty="0">
                <a:solidFill>
                  <a:schemeClr val="tx1"/>
                </a:solidFill>
                <a:latin typeface="+mj-lt"/>
                <a:ea typeface="+mj-ea"/>
                <a:cs typeface="+mj-cs"/>
              </a:rPr>
            </a:br>
            <a:r>
              <a:rPr lang="fi-FI" sz="1600" kern="1200" dirty="0">
                <a:solidFill>
                  <a:schemeClr val="tx1"/>
                </a:solidFill>
                <a:latin typeface="+mj-lt"/>
                <a:ea typeface="+mj-ea"/>
                <a:cs typeface="+mj-cs"/>
              </a:rPr>
              <a:t>Korkeus 		50 m</a:t>
            </a:r>
            <a:br>
              <a:rPr lang="fi-FI" sz="1600" kern="1200" dirty="0">
                <a:solidFill>
                  <a:schemeClr val="tx1"/>
                </a:solidFill>
                <a:latin typeface="+mj-lt"/>
                <a:ea typeface="+mj-ea"/>
                <a:cs typeface="+mj-cs"/>
              </a:rPr>
            </a:br>
            <a:r>
              <a:rPr lang="fi-FI" sz="1600" kern="1200" dirty="0">
                <a:solidFill>
                  <a:schemeClr val="tx1"/>
                </a:solidFill>
                <a:latin typeface="+mj-lt"/>
                <a:ea typeface="+mj-ea"/>
                <a:cs typeface="+mj-cs"/>
              </a:rPr>
              <a:t>Kerrosluku 		4</a:t>
            </a:r>
            <a:endParaRPr lang="en-US" sz="1600" kern="1200" dirty="0">
              <a:solidFill>
                <a:schemeClr val="tx1"/>
              </a:solidFill>
              <a:latin typeface="+mj-lt"/>
              <a:ea typeface="+mj-ea"/>
              <a:cs typeface="+mj-cs"/>
            </a:endParaRPr>
          </a:p>
        </p:txBody>
      </p:sp>
      <p:pic>
        <p:nvPicPr>
          <p:cNvPr id="5" name="Sisällön paikkamerkki 4">
            <a:extLst>
              <a:ext uri="{FF2B5EF4-FFF2-40B4-BE49-F238E27FC236}">
                <a16:creationId xmlns:a16="http://schemas.microsoft.com/office/drawing/2014/main" id="{28C491D3-3E78-04A6-1680-F6D52EF9EA1E}"/>
              </a:ext>
            </a:extLst>
          </p:cNvPr>
          <p:cNvPicPr>
            <a:picLocks noGrp="1" noChangeAspect="1"/>
          </p:cNvPicPr>
          <p:nvPr>
            <p:ph idx="1"/>
          </p:nvPr>
        </p:nvPicPr>
        <p:blipFill rotWithShape="1">
          <a:blip r:embed="rId2"/>
          <a:srcRect l="9596" r="21684" b="1"/>
          <a:stretch/>
        </p:blipFill>
        <p:spPr>
          <a:xfrm>
            <a:off x="20" y="-6"/>
            <a:ext cx="3931900" cy="4005072"/>
          </a:xfrm>
          <a:prstGeom prst="rect">
            <a:avLst/>
          </a:prstGeom>
        </p:spPr>
      </p:pic>
      <p:pic>
        <p:nvPicPr>
          <p:cNvPr id="6" name="Kuva 5">
            <a:extLst>
              <a:ext uri="{FF2B5EF4-FFF2-40B4-BE49-F238E27FC236}">
                <a16:creationId xmlns:a16="http://schemas.microsoft.com/office/drawing/2014/main" id="{3261A455-DFBF-2792-2DE4-A5A30BDD4893}"/>
              </a:ext>
            </a:extLst>
          </p:cNvPr>
          <p:cNvPicPr>
            <a:picLocks noChangeAspect="1"/>
          </p:cNvPicPr>
          <p:nvPr/>
        </p:nvPicPr>
        <p:blipFill rotWithShape="1">
          <a:blip r:embed="rId3"/>
          <a:srcRect l="16218" r="17761" b="2"/>
          <a:stretch/>
        </p:blipFill>
        <p:spPr>
          <a:xfrm>
            <a:off x="4130040" y="6"/>
            <a:ext cx="3931920" cy="4005071"/>
          </a:xfrm>
          <a:prstGeom prst="rect">
            <a:avLst/>
          </a:prstGeom>
        </p:spPr>
      </p:pic>
      <p:pic>
        <p:nvPicPr>
          <p:cNvPr id="7" name="Kuva 6">
            <a:extLst>
              <a:ext uri="{FF2B5EF4-FFF2-40B4-BE49-F238E27FC236}">
                <a16:creationId xmlns:a16="http://schemas.microsoft.com/office/drawing/2014/main" id="{7D3695B2-51F6-5B43-E2AA-A97524158046}"/>
              </a:ext>
            </a:extLst>
          </p:cNvPr>
          <p:cNvPicPr>
            <a:picLocks noChangeAspect="1"/>
          </p:cNvPicPr>
          <p:nvPr/>
        </p:nvPicPr>
        <p:blipFill rotWithShape="1">
          <a:blip r:embed="rId4"/>
          <a:srcRect l="21324" r="31798"/>
          <a:stretch/>
        </p:blipFill>
        <p:spPr>
          <a:xfrm>
            <a:off x="8260080" y="-1"/>
            <a:ext cx="3931920" cy="4005072"/>
          </a:xfrm>
          <a:prstGeom prst="rect">
            <a:avLst/>
          </a:prstGeom>
        </p:spPr>
      </p:pic>
      <p:sp>
        <p:nvSpPr>
          <p:cNvPr id="26" name="Rectangle 25">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kstin paikkamerkki 3">
            <a:extLst>
              <a:ext uri="{FF2B5EF4-FFF2-40B4-BE49-F238E27FC236}">
                <a16:creationId xmlns:a16="http://schemas.microsoft.com/office/drawing/2014/main" id="{DB88BE34-BF93-84FA-AF9D-A4F44A7B81C0}"/>
              </a:ext>
            </a:extLst>
          </p:cNvPr>
          <p:cNvSpPr>
            <a:spLocks noGrp="1"/>
          </p:cNvSpPr>
          <p:nvPr>
            <p:ph type="body" sz="half" idx="2"/>
          </p:nvPr>
        </p:nvSpPr>
        <p:spPr>
          <a:xfrm>
            <a:off x="4380266" y="4435052"/>
            <a:ext cx="7104188" cy="1645920"/>
          </a:xfrm>
        </p:spPr>
        <p:txBody>
          <a:bodyPr vert="horz" lIns="91440" tIns="45720" rIns="91440" bIns="45720" rtlCol="0" anchor="ctr">
            <a:normAutofit/>
          </a:bodyPr>
          <a:lstStyle/>
          <a:p>
            <a:pPr indent="-228600">
              <a:buFont typeface="Arial" panose="020B0604020202020204" pitchFamily="34" charset="0"/>
              <a:buChar char="•"/>
            </a:pPr>
            <a:r>
              <a:rPr lang="fi-FI" sz="1800" dirty="0" err="1"/>
              <a:t>Colosseum</a:t>
            </a:r>
            <a:r>
              <a:rPr lang="fi-FI" sz="1800" dirty="0"/>
              <a:t> (ital. il </a:t>
            </a:r>
            <a:r>
              <a:rPr lang="fi-FI" sz="1800" dirty="0" err="1"/>
              <a:t>Colosseo</a:t>
            </a:r>
            <a:r>
              <a:rPr lang="fi-FI" sz="1800" dirty="0"/>
              <a:t>) on antiikin Rooman aikainen amfiteatteri Roomassa Italiassa. </a:t>
            </a:r>
            <a:r>
              <a:rPr lang="fi-FI" sz="1800" dirty="0" err="1"/>
              <a:t>Colosseum</a:t>
            </a:r>
            <a:r>
              <a:rPr lang="fi-FI" sz="1800" dirty="0"/>
              <a:t> oli koko Rooman valtakunnan suurin amfiteatteri, ja sinne mahtui ilmeisesti yli 50 000 katsojaa. </a:t>
            </a:r>
          </a:p>
          <a:p>
            <a:pPr indent="-228600">
              <a:buFont typeface="Arial" panose="020B0604020202020204" pitchFamily="34" charset="0"/>
              <a:buChar char="•"/>
            </a:pPr>
            <a:r>
              <a:rPr lang="fi-FI" sz="1800" dirty="0" err="1"/>
              <a:t>Colosseumin</a:t>
            </a:r>
            <a:r>
              <a:rPr lang="fi-FI" sz="1800" dirty="0"/>
              <a:t> uloin seinä (vasemmalla) on osittain jo kadonnut, ja sisemmät kerrokset näkyvät sen takaa</a:t>
            </a:r>
            <a:endParaRPr lang="en-US" sz="1800" dirty="0"/>
          </a:p>
        </p:txBody>
      </p:sp>
    </p:spTree>
    <p:extLst>
      <p:ext uri="{BB962C8B-B14F-4D97-AF65-F5344CB8AC3E}">
        <p14:creationId xmlns:p14="http://schemas.microsoft.com/office/powerpoint/2010/main" val="2958042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99B15958-E4FE-7690-ABF3-3BC9C3B181B6}"/>
              </a:ext>
            </a:extLst>
          </p:cNvPr>
          <p:cNvSpPr>
            <a:spLocks noGrp="1"/>
          </p:cNvSpPr>
          <p:nvPr>
            <p:ph type="body" idx="1"/>
          </p:nvPr>
        </p:nvSpPr>
        <p:spPr>
          <a:xfrm>
            <a:off x="839787" y="189715"/>
            <a:ext cx="5157787" cy="823912"/>
          </a:xfrm>
        </p:spPr>
        <p:txBody>
          <a:bodyPr>
            <a:normAutofit fontScale="92500" lnSpcReduction="20000"/>
          </a:bodyPr>
          <a:lstStyle/>
          <a:p>
            <a:r>
              <a:rPr lang="fi-FI" dirty="0" err="1"/>
              <a:t>Colosseumin</a:t>
            </a:r>
            <a:r>
              <a:rPr lang="fi-FI" dirty="0"/>
              <a:t> leikkaus ja yhteiskuntaluokkien istuma-alueet.</a:t>
            </a:r>
          </a:p>
        </p:txBody>
      </p:sp>
      <p:pic>
        <p:nvPicPr>
          <p:cNvPr id="8" name="Sisällön paikkamerkki 7" descr="Kuva, joka sisältää kohteen luonnos, piirros, diagrammi, Tekninen piirros&#10;&#10;Kuvaus luotu automaattisesti">
            <a:extLst>
              <a:ext uri="{FF2B5EF4-FFF2-40B4-BE49-F238E27FC236}">
                <a16:creationId xmlns:a16="http://schemas.microsoft.com/office/drawing/2014/main" id="{0911CC9F-E414-6FC6-8075-659D4E09B17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1873188"/>
            <a:ext cx="5795748" cy="4316475"/>
          </a:xfrm>
        </p:spPr>
      </p:pic>
      <p:sp>
        <p:nvSpPr>
          <p:cNvPr id="5" name="Tekstin paikkamerkki 4">
            <a:extLst>
              <a:ext uri="{FF2B5EF4-FFF2-40B4-BE49-F238E27FC236}">
                <a16:creationId xmlns:a16="http://schemas.microsoft.com/office/drawing/2014/main" id="{C858CB8C-03CF-CA0A-BB8D-E96605217D96}"/>
              </a:ext>
            </a:extLst>
          </p:cNvPr>
          <p:cNvSpPr>
            <a:spLocks noGrp="1"/>
          </p:cNvSpPr>
          <p:nvPr>
            <p:ph type="body" sz="quarter" idx="3"/>
          </p:nvPr>
        </p:nvSpPr>
        <p:spPr>
          <a:xfrm>
            <a:off x="6194428" y="371621"/>
            <a:ext cx="5183188" cy="823912"/>
          </a:xfrm>
        </p:spPr>
        <p:txBody>
          <a:bodyPr>
            <a:normAutofit fontScale="92500" lnSpcReduction="20000"/>
          </a:bodyPr>
          <a:lstStyle/>
          <a:p>
            <a:r>
              <a:rPr lang="fi-FI" dirty="0"/>
              <a:t>Areenan roomalaisaikainen kansi ei ole säilynyt, minkä vuoksi eläinhäkit ja käytävät ovat nykyään nähtävissä.</a:t>
            </a:r>
          </a:p>
        </p:txBody>
      </p:sp>
      <p:pic>
        <p:nvPicPr>
          <p:cNvPr id="9" name="Sisällön paikkamerkki 8">
            <a:extLst>
              <a:ext uri="{FF2B5EF4-FFF2-40B4-BE49-F238E27FC236}">
                <a16:creationId xmlns:a16="http://schemas.microsoft.com/office/drawing/2014/main" id="{634C4510-51C4-D0C8-27C2-C0D00191CA9C}"/>
              </a:ext>
            </a:extLst>
          </p:cNvPr>
          <p:cNvPicPr>
            <a:picLocks noGrp="1" noChangeAspect="1"/>
          </p:cNvPicPr>
          <p:nvPr>
            <p:ph sz="quarter" idx="4"/>
          </p:nvPr>
        </p:nvPicPr>
        <p:blipFill>
          <a:blip r:embed="rId3"/>
          <a:stretch>
            <a:fillRect/>
          </a:stretch>
        </p:blipFill>
        <p:spPr>
          <a:xfrm>
            <a:off x="5795749" y="1873188"/>
            <a:ext cx="6396252" cy="4262501"/>
          </a:xfrm>
          <a:prstGeom prst="rect">
            <a:avLst/>
          </a:prstGeom>
        </p:spPr>
      </p:pic>
    </p:spTree>
    <p:extLst>
      <p:ext uri="{BB962C8B-B14F-4D97-AF65-F5344CB8AC3E}">
        <p14:creationId xmlns:p14="http://schemas.microsoft.com/office/powerpoint/2010/main" val="3712056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AAF3C2-2A94-5091-DC94-0E715BF91015}"/>
              </a:ext>
            </a:extLst>
          </p:cNvPr>
          <p:cNvSpPr>
            <a:spLocks noGrp="1"/>
          </p:cNvSpPr>
          <p:nvPr>
            <p:ph type="title"/>
          </p:nvPr>
        </p:nvSpPr>
        <p:spPr/>
        <p:txBody>
          <a:bodyPr/>
          <a:lstStyle/>
          <a:p>
            <a:r>
              <a:rPr lang="en-US" dirty="0"/>
              <a:t>(373 AD TO 500 AD)</a:t>
            </a:r>
            <a:endParaRPr lang="fi-FI" dirty="0"/>
          </a:p>
        </p:txBody>
      </p:sp>
      <p:pic>
        <p:nvPicPr>
          <p:cNvPr id="5" name="Sisällön paikkamerkki 4">
            <a:extLst>
              <a:ext uri="{FF2B5EF4-FFF2-40B4-BE49-F238E27FC236}">
                <a16:creationId xmlns:a16="http://schemas.microsoft.com/office/drawing/2014/main" id="{D50E3DD7-7958-4E17-4E37-DFB504514770}"/>
              </a:ext>
            </a:extLst>
          </p:cNvPr>
          <p:cNvPicPr>
            <a:picLocks noGrp="1" noChangeAspect="1"/>
          </p:cNvPicPr>
          <p:nvPr>
            <p:ph idx="1"/>
          </p:nvPr>
        </p:nvPicPr>
        <p:blipFill>
          <a:blip r:embed="rId2"/>
          <a:stretch>
            <a:fillRect/>
          </a:stretch>
        </p:blipFill>
        <p:spPr>
          <a:xfrm>
            <a:off x="5183188" y="1092517"/>
            <a:ext cx="6172200" cy="4663440"/>
          </a:xfrm>
          <a:prstGeom prst="rect">
            <a:avLst/>
          </a:prstGeom>
        </p:spPr>
      </p:pic>
      <p:sp>
        <p:nvSpPr>
          <p:cNvPr id="4" name="Tekstin paikkamerkki 3">
            <a:extLst>
              <a:ext uri="{FF2B5EF4-FFF2-40B4-BE49-F238E27FC236}">
                <a16:creationId xmlns:a16="http://schemas.microsoft.com/office/drawing/2014/main" id="{7E218751-CDA2-795A-01EC-60BBC8813708}"/>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3141852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DE6BD1-8177-6CA3-40F6-ACDD008AD855}"/>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4C7D1FFB-07D3-6A3B-2186-1CA14F558107}"/>
              </a:ext>
            </a:extLst>
          </p:cNvPr>
          <p:cNvSpPr>
            <a:spLocks noGrp="1"/>
          </p:cNvSpPr>
          <p:nvPr>
            <p:ph idx="1"/>
          </p:nvPr>
        </p:nvSpPr>
        <p:spPr/>
        <p:txBody>
          <a:bodyPr/>
          <a:lstStyle/>
          <a:p>
            <a:endParaRPr lang="fi-FI"/>
          </a:p>
        </p:txBody>
      </p:sp>
      <p:sp>
        <p:nvSpPr>
          <p:cNvPr id="4" name="Tekstin paikkamerkki 3">
            <a:extLst>
              <a:ext uri="{FF2B5EF4-FFF2-40B4-BE49-F238E27FC236}">
                <a16:creationId xmlns:a16="http://schemas.microsoft.com/office/drawing/2014/main" id="{F98BFB9F-60B1-7D23-8FE8-D6C4F0DE6F16}"/>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3975433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127BBD-7B97-7FA4-D61B-CFE07D1EB4C8}"/>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0ACCDA64-02FF-3D86-E932-20F10DA03EF3}"/>
              </a:ext>
            </a:extLst>
          </p:cNvPr>
          <p:cNvSpPr>
            <a:spLocks noGrp="1"/>
          </p:cNvSpPr>
          <p:nvPr>
            <p:ph sz="half" idx="1"/>
          </p:nvPr>
        </p:nvSpPr>
        <p:spPr/>
        <p:txBody>
          <a:bodyPr>
            <a:normAutofit fontScale="77500" lnSpcReduction="20000"/>
          </a:bodyPr>
          <a:lstStyle/>
          <a:p>
            <a:r>
              <a:rPr lang="fi-FI" dirty="0"/>
              <a:t>Karolingiset kirkot loivat pohjan keskiaikaiselle kirkkoarkkitehtuurille. Sen suosimille pitkäkirkoille oli tyypillistä: keskustornit, ristivarret, toisistaan selvästi erottuvat kuorit, runkohuoneet sekä poikkilaivat. Lisäksi karolingiseen arkkitehtuuriin kuuluivat kuninkaanlinnat. </a:t>
            </a:r>
          </a:p>
          <a:p>
            <a:r>
              <a:rPr lang="fi-FI" dirty="0"/>
              <a:t>Ottolaisessa kirkkoarkkitehtuurissa lähestyttiin jo romaanista tyyliä, ja sille oli ominaista roomalaisten kaarimuotojen soveltaminen, ristikeskusta kattavat tornit, korotetut kuorin lattiat, joiden alla oli kryptat sekä noppakapiteelit (kapiteelityyppi, jonka alaosa muistuttaa pyöristettyä kuutiota).</a:t>
            </a:r>
          </a:p>
        </p:txBody>
      </p:sp>
      <p:pic>
        <p:nvPicPr>
          <p:cNvPr id="5" name="Sisällön paikkamerkki 4">
            <a:extLst>
              <a:ext uri="{FF2B5EF4-FFF2-40B4-BE49-F238E27FC236}">
                <a16:creationId xmlns:a16="http://schemas.microsoft.com/office/drawing/2014/main" id="{DA225F04-066B-BB9B-5673-9ADCAD301DB7}"/>
              </a:ext>
            </a:extLst>
          </p:cNvPr>
          <p:cNvPicPr>
            <a:picLocks noGrp="1" noChangeAspect="1"/>
          </p:cNvPicPr>
          <p:nvPr>
            <p:ph sz="half" idx="2"/>
          </p:nvPr>
        </p:nvPicPr>
        <p:blipFill>
          <a:blip r:embed="rId2"/>
          <a:stretch>
            <a:fillRect/>
          </a:stretch>
        </p:blipFill>
        <p:spPr>
          <a:xfrm>
            <a:off x="6172200" y="2274946"/>
            <a:ext cx="5181600" cy="3452695"/>
          </a:xfrm>
          <a:prstGeom prst="rect">
            <a:avLst/>
          </a:prstGeom>
        </p:spPr>
      </p:pic>
    </p:spTree>
    <p:extLst>
      <p:ext uri="{BB962C8B-B14F-4D97-AF65-F5344CB8AC3E}">
        <p14:creationId xmlns:p14="http://schemas.microsoft.com/office/powerpoint/2010/main" val="3742102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1849DD-3B09-790B-D60A-C80DF1D796B9}"/>
              </a:ext>
            </a:extLst>
          </p:cNvPr>
          <p:cNvSpPr>
            <a:spLocks noGrp="1"/>
          </p:cNvSpPr>
          <p:nvPr>
            <p:ph type="title"/>
          </p:nvPr>
        </p:nvSpPr>
        <p:spPr/>
        <p:txBody>
          <a:bodyPr/>
          <a:lstStyle/>
          <a:p>
            <a:r>
              <a:rPr lang="fi-FI" dirty="0"/>
              <a:t>Romaaninen Arkkitehtuuri</a:t>
            </a:r>
            <a:br>
              <a:rPr lang="fi-FI" dirty="0"/>
            </a:br>
            <a:r>
              <a:rPr lang="en-US" dirty="0"/>
              <a:t>(500 AD TO 1200 AD)</a:t>
            </a:r>
            <a:endParaRPr lang="fi-FI" dirty="0"/>
          </a:p>
        </p:txBody>
      </p:sp>
      <p:pic>
        <p:nvPicPr>
          <p:cNvPr id="5" name="Sisällön paikkamerkki 4">
            <a:extLst>
              <a:ext uri="{FF2B5EF4-FFF2-40B4-BE49-F238E27FC236}">
                <a16:creationId xmlns:a16="http://schemas.microsoft.com/office/drawing/2014/main" id="{FE302F7C-04A1-0BCE-5E84-F171E233BB9F}"/>
              </a:ext>
            </a:extLst>
          </p:cNvPr>
          <p:cNvPicPr>
            <a:picLocks noGrp="1" noChangeAspect="1"/>
          </p:cNvPicPr>
          <p:nvPr>
            <p:ph idx="1"/>
          </p:nvPr>
        </p:nvPicPr>
        <p:blipFill>
          <a:blip r:embed="rId2"/>
          <a:stretch>
            <a:fillRect/>
          </a:stretch>
        </p:blipFill>
        <p:spPr>
          <a:xfrm>
            <a:off x="5146752" y="1026735"/>
            <a:ext cx="6572250" cy="4381500"/>
          </a:xfrm>
          <a:prstGeom prst="rect">
            <a:avLst/>
          </a:prstGeom>
        </p:spPr>
      </p:pic>
      <p:sp>
        <p:nvSpPr>
          <p:cNvPr id="4" name="Tekstin paikkamerkki 3">
            <a:extLst>
              <a:ext uri="{FF2B5EF4-FFF2-40B4-BE49-F238E27FC236}">
                <a16:creationId xmlns:a16="http://schemas.microsoft.com/office/drawing/2014/main" id="{4A9D06FC-8189-82E3-D72E-6E4311251AFE}"/>
              </a:ext>
            </a:extLst>
          </p:cNvPr>
          <p:cNvSpPr>
            <a:spLocks noGrp="1"/>
          </p:cNvSpPr>
          <p:nvPr>
            <p:ph type="body" sz="half" idx="2"/>
          </p:nvPr>
        </p:nvSpPr>
        <p:spPr>
          <a:xfrm>
            <a:off x="839788" y="2057400"/>
            <a:ext cx="4380282" cy="4636363"/>
          </a:xfrm>
        </p:spPr>
        <p:txBody>
          <a:bodyPr>
            <a:normAutofit/>
          </a:bodyPr>
          <a:lstStyle/>
          <a:p>
            <a:r>
              <a:rPr lang="fi-FI" dirty="0"/>
              <a:t>Romaanisen arkkitehtuurin tyypillisiä piirteitä olivat mm. pitkittäismuuri kantavana osana, painon jakautuminen koko muurille, paksut pylväät, pyörökaaret, ristikeskus- ja porrastornit, tilojen selkeä jaottelu, arkkitehtuuriin kiinteästi liittyneet veistokset sekä aikaisempien puukattojen tilalle tulleet kiviset tynnyri- ja ristiholvit.</a:t>
            </a:r>
          </a:p>
          <a:p>
            <a:r>
              <a:rPr lang="fi-FI" dirty="0"/>
              <a:t> Romaaniseen arkkitehtuuriin kuulunut raskas vaikutelma syntyi kivisten holvien kannattamiseen tarvituista massiivisista pilareista ja paksuista muureista, joiden myötä ikkunoille jäi vähän tilaa. </a:t>
            </a:r>
          </a:p>
          <a:p>
            <a:r>
              <a:rPr lang="fi-FI" dirty="0"/>
              <a:t>Kirkkojen perusmuotona oli basilika, joka koostui keskilaivasta, apsiksesta, kuorista sekä kahdesta tai neljästä sivulaivasta. Sivulaivat erotettiin yleensä päälaivasta pyörökaarien ja pylväiden avulla. </a:t>
            </a:r>
          </a:p>
        </p:txBody>
      </p:sp>
    </p:spTree>
    <p:extLst>
      <p:ext uri="{BB962C8B-B14F-4D97-AF65-F5344CB8AC3E}">
        <p14:creationId xmlns:p14="http://schemas.microsoft.com/office/powerpoint/2010/main" val="1619834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326A0A-A872-BBBE-3B27-4BB73388DE83}"/>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E417B113-AE47-DFD9-6875-966575A676B3}"/>
              </a:ext>
            </a:extLst>
          </p:cNvPr>
          <p:cNvSpPr>
            <a:spLocks noGrp="1"/>
          </p:cNvSpPr>
          <p:nvPr>
            <p:ph sz="half" idx="1"/>
          </p:nvPr>
        </p:nvSpPr>
        <p:spPr/>
        <p:txBody>
          <a:bodyPr/>
          <a:lstStyle/>
          <a:p>
            <a:r>
              <a:rPr lang="fi-FI" dirty="0"/>
              <a:t>Runsaan pyörökaarien ja pilareiden käytön vuoksi romaanista arkkitehtuuria on kutsuttu toisinaan myös pyörökaarityyliksi.</a:t>
            </a:r>
          </a:p>
          <a:p>
            <a:endParaRPr lang="fi-FI" dirty="0"/>
          </a:p>
        </p:txBody>
      </p:sp>
      <p:pic>
        <p:nvPicPr>
          <p:cNvPr id="5" name="Sisällön paikkamerkki 4">
            <a:extLst>
              <a:ext uri="{FF2B5EF4-FFF2-40B4-BE49-F238E27FC236}">
                <a16:creationId xmlns:a16="http://schemas.microsoft.com/office/drawing/2014/main" id="{C55E72A2-7F83-9063-6057-C1FAF7BC9A43}"/>
              </a:ext>
            </a:extLst>
          </p:cNvPr>
          <p:cNvPicPr>
            <a:picLocks noGrp="1" noChangeAspect="1"/>
          </p:cNvPicPr>
          <p:nvPr>
            <p:ph sz="half" idx="2"/>
          </p:nvPr>
        </p:nvPicPr>
        <p:blipFill>
          <a:blip r:embed="rId2"/>
          <a:stretch>
            <a:fillRect/>
          </a:stretch>
        </p:blipFill>
        <p:spPr>
          <a:xfrm>
            <a:off x="6446095" y="1757866"/>
            <a:ext cx="4907705" cy="3670110"/>
          </a:xfrm>
          <a:prstGeom prst="rect">
            <a:avLst/>
          </a:prstGeom>
        </p:spPr>
      </p:pic>
    </p:spTree>
    <p:extLst>
      <p:ext uri="{BB962C8B-B14F-4D97-AF65-F5344CB8AC3E}">
        <p14:creationId xmlns:p14="http://schemas.microsoft.com/office/powerpoint/2010/main" val="1862161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AD3768-B065-56D8-631E-1D433A4373C6}"/>
              </a:ext>
            </a:extLst>
          </p:cNvPr>
          <p:cNvSpPr>
            <a:spLocks noGrp="1"/>
          </p:cNvSpPr>
          <p:nvPr>
            <p:ph type="title"/>
          </p:nvPr>
        </p:nvSpPr>
        <p:spPr>
          <a:xfrm>
            <a:off x="846307" y="162057"/>
            <a:ext cx="10515600" cy="1325563"/>
          </a:xfrm>
        </p:spPr>
        <p:txBody>
          <a:bodyPr/>
          <a:lstStyle/>
          <a:p>
            <a:endParaRPr lang="fi-FI"/>
          </a:p>
        </p:txBody>
      </p:sp>
      <p:sp>
        <p:nvSpPr>
          <p:cNvPr id="3" name="Tekstin paikkamerkki 2">
            <a:extLst>
              <a:ext uri="{FF2B5EF4-FFF2-40B4-BE49-F238E27FC236}">
                <a16:creationId xmlns:a16="http://schemas.microsoft.com/office/drawing/2014/main" id="{8A5FF3B7-DD6F-4490-CBCD-B3DECDD2EE1A}"/>
              </a:ext>
            </a:extLst>
          </p:cNvPr>
          <p:cNvSpPr>
            <a:spLocks noGrp="1"/>
          </p:cNvSpPr>
          <p:nvPr>
            <p:ph type="body" idx="1"/>
          </p:nvPr>
        </p:nvSpPr>
        <p:spPr>
          <a:xfrm>
            <a:off x="905522" y="1384917"/>
            <a:ext cx="5092053" cy="1120158"/>
          </a:xfrm>
        </p:spPr>
        <p:txBody>
          <a:bodyPr>
            <a:normAutofit fontScale="92500" lnSpcReduction="20000"/>
          </a:bodyPr>
          <a:lstStyle/>
          <a:p>
            <a:r>
              <a:rPr lang="fi-FI" dirty="0"/>
              <a:t>Jomalan kirkko Ahvenanmaa</a:t>
            </a:r>
          </a:p>
          <a:p>
            <a:r>
              <a:rPr lang="fi-FI" dirty="0"/>
              <a:t>Rakentamisvuosi 	noin 1270–1290</a:t>
            </a:r>
          </a:p>
          <a:p>
            <a:r>
              <a:rPr lang="fi-FI" dirty="0"/>
              <a:t>Materiaali 	harmaakivi</a:t>
            </a:r>
          </a:p>
        </p:txBody>
      </p:sp>
      <p:pic>
        <p:nvPicPr>
          <p:cNvPr id="7" name="Sisällön paikkamerkki 6">
            <a:extLst>
              <a:ext uri="{FF2B5EF4-FFF2-40B4-BE49-F238E27FC236}">
                <a16:creationId xmlns:a16="http://schemas.microsoft.com/office/drawing/2014/main" id="{36490524-44C2-B1E6-78D3-2D63E4159D6E}"/>
              </a:ext>
            </a:extLst>
          </p:cNvPr>
          <p:cNvPicPr>
            <a:picLocks noGrp="1" noChangeAspect="1"/>
          </p:cNvPicPr>
          <p:nvPr>
            <p:ph sz="half" idx="2"/>
          </p:nvPr>
        </p:nvPicPr>
        <p:blipFill>
          <a:blip r:embed="rId2"/>
          <a:stretch>
            <a:fillRect/>
          </a:stretch>
        </p:blipFill>
        <p:spPr>
          <a:xfrm>
            <a:off x="2074305" y="2505075"/>
            <a:ext cx="2688753" cy="3684588"/>
          </a:xfrm>
          <a:prstGeom prst="rect">
            <a:avLst/>
          </a:prstGeom>
        </p:spPr>
      </p:pic>
      <p:sp>
        <p:nvSpPr>
          <p:cNvPr id="5" name="Tekstin paikkamerkki 4">
            <a:extLst>
              <a:ext uri="{FF2B5EF4-FFF2-40B4-BE49-F238E27FC236}">
                <a16:creationId xmlns:a16="http://schemas.microsoft.com/office/drawing/2014/main" id="{EC918700-F1BC-BD79-D97D-304BBDC77BAF}"/>
              </a:ext>
            </a:extLst>
          </p:cNvPr>
          <p:cNvSpPr>
            <a:spLocks noGrp="1"/>
          </p:cNvSpPr>
          <p:nvPr>
            <p:ph type="body" sz="quarter" idx="3"/>
          </p:nvPr>
        </p:nvSpPr>
        <p:spPr/>
        <p:txBody>
          <a:bodyPr>
            <a:normAutofit fontScale="92500" lnSpcReduction="20000"/>
          </a:bodyPr>
          <a:lstStyle/>
          <a:p>
            <a:r>
              <a:rPr lang="fi-FI" dirty="0" err="1"/>
              <a:t>Colegiata</a:t>
            </a:r>
            <a:r>
              <a:rPr lang="fi-FI" dirty="0"/>
              <a:t> de Santa Maria del </a:t>
            </a:r>
            <a:r>
              <a:rPr lang="fi-FI" dirty="0" err="1"/>
              <a:t>Sar</a:t>
            </a:r>
            <a:r>
              <a:rPr lang="fi-FI" dirty="0"/>
              <a:t> (1100-luku)</a:t>
            </a:r>
          </a:p>
        </p:txBody>
      </p:sp>
      <p:pic>
        <p:nvPicPr>
          <p:cNvPr id="8" name="Sisällön paikkamerkki 7">
            <a:extLst>
              <a:ext uri="{FF2B5EF4-FFF2-40B4-BE49-F238E27FC236}">
                <a16:creationId xmlns:a16="http://schemas.microsoft.com/office/drawing/2014/main" id="{80EB6125-0C2E-EFC0-E997-C5EFC915026F}"/>
              </a:ext>
            </a:extLst>
          </p:cNvPr>
          <p:cNvPicPr>
            <a:picLocks noGrp="1" noChangeAspect="1"/>
          </p:cNvPicPr>
          <p:nvPr>
            <p:ph sz="quarter" idx="4"/>
          </p:nvPr>
        </p:nvPicPr>
        <p:blipFill>
          <a:blip r:embed="rId3"/>
          <a:stretch>
            <a:fillRect/>
          </a:stretch>
        </p:blipFill>
        <p:spPr>
          <a:xfrm>
            <a:off x="6307402" y="2505075"/>
            <a:ext cx="4912784" cy="3684588"/>
          </a:xfrm>
          <a:prstGeom prst="rect">
            <a:avLst/>
          </a:prstGeom>
        </p:spPr>
      </p:pic>
    </p:spTree>
    <p:extLst>
      <p:ext uri="{BB962C8B-B14F-4D97-AF65-F5344CB8AC3E}">
        <p14:creationId xmlns:p14="http://schemas.microsoft.com/office/powerpoint/2010/main" val="1575741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06CC97A-BE2C-652D-CEF4-22EBD0C367B1}"/>
              </a:ext>
            </a:extLst>
          </p:cNvPr>
          <p:cNvSpPr>
            <a:spLocks noGrp="1"/>
          </p:cNvSpPr>
          <p:nvPr>
            <p:ph type="title"/>
          </p:nvPr>
        </p:nvSpPr>
        <p:spPr>
          <a:xfrm>
            <a:off x="6803409" y="762001"/>
            <a:ext cx="4156512" cy="1708244"/>
          </a:xfrm>
        </p:spPr>
        <p:txBody>
          <a:bodyPr vert="horz" lIns="91440" tIns="45720" rIns="91440" bIns="45720" rtlCol="0" anchor="ctr">
            <a:normAutofit/>
          </a:bodyPr>
          <a:lstStyle/>
          <a:p>
            <a:r>
              <a:rPr lang="en-US" sz="3700"/>
              <a:t> Bysantin arkkitehtuuri</a:t>
            </a:r>
            <a:br>
              <a:rPr lang="en-US" sz="3700"/>
            </a:br>
            <a:r>
              <a:rPr lang="en-US" sz="3700"/>
              <a:t>(A.D. 527 and 565)</a:t>
            </a:r>
          </a:p>
        </p:txBody>
      </p:sp>
      <p:pic>
        <p:nvPicPr>
          <p:cNvPr id="6" name="Sisällön paikkamerkki 5" descr="Kuva, joka sisältää kohteen rakennus, piha-, taivas, kasvi&#10;&#10;Kuvaus luotu automaattisesti">
            <a:extLst>
              <a:ext uri="{FF2B5EF4-FFF2-40B4-BE49-F238E27FC236}">
                <a16:creationId xmlns:a16="http://schemas.microsoft.com/office/drawing/2014/main" id="{EA2282C8-2878-6892-A6E8-9F1CFDB75E9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055" r="15833" b="-2"/>
          <a:stretch/>
        </p:blipFill>
        <p:spPr>
          <a:xfrm>
            <a:off x="-1" y="-2"/>
            <a:ext cx="6096001" cy="6858002"/>
          </a:xfrm>
          <a:prstGeom prst="rect">
            <a:avLst/>
          </a:prstGeom>
        </p:spPr>
      </p:pic>
      <p:sp>
        <p:nvSpPr>
          <p:cNvPr id="4" name="Tekstin paikkamerkki 3">
            <a:extLst>
              <a:ext uri="{FF2B5EF4-FFF2-40B4-BE49-F238E27FC236}">
                <a16:creationId xmlns:a16="http://schemas.microsoft.com/office/drawing/2014/main" id="{54ECCE2F-040B-FCD6-22AB-A571299C9D77}"/>
              </a:ext>
            </a:extLst>
          </p:cNvPr>
          <p:cNvSpPr>
            <a:spLocks noGrp="1"/>
          </p:cNvSpPr>
          <p:nvPr>
            <p:ph type="body" sz="half" idx="2"/>
          </p:nvPr>
        </p:nvSpPr>
        <p:spPr>
          <a:xfrm>
            <a:off x="6803409" y="2470245"/>
            <a:ext cx="4156512" cy="3769835"/>
          </a:xfrm>
        </p:spPr>
        <p:txBody>
          <a:bodyPr vert="horz" lIns="91440" tIns="45720" rIns="91440" bIns="45720" rtlCol="0" anchor="ctr">
            <a:normAutofit/>
          </a:bodyPr>
          <a:lstStyle/>
          <a:p>
            <a:pPr indent="-228600">
              <a:buFont typeface="Arial" panose="020B0604020202020204" pitchFamily="34" charset="0"/>
              <a:buChar char="•"/>
            </a:pPr>
            <a:r>
              <a:rPr lang="en-US" sz="1400" dirty="0" err="1"/>
              <a:t>Bysantin</a:t>
            </a:r>
            <a:r>
              <a:rPr lang="en-US" sz="1400" dirty="0"/>
              <a:t> </a:t>
            </a:r>
            <a:r>
              <a:rPr lang="en-US" sz="1400" dirty="0" err="1"/>
              <a:t>arkkitehtuurissa</a:t>
            </a:r>
            <a:r>
              <a:rPr lang="en-US" sz="1400" dirty="0"/>
              <a:t> </a:t>
            </a:r>
            <a:r>
              <a:rPr lang="en-US" sz="1400" dirty="0" err="1"/>
              <a:t>kirkot</a:t>
            </a:r>
            <a:r>
              <a:rPr lang="en-US" sz="1400" dirty="0"/>
              <a:t> </a:t>
            </a:r>
            <a:r>
              <a:rPr lang="en-US" sz="1400" dirty="0" err="1"/>
              <a:t>olivat</a:t>
            </a:r>
            <a:r>
              <a:rPr lang="en-US" sz="1400" dirty="0"/>
              <a:t> </a:t>
            </a:r>
            <a:r>
              <a:rPr lang="en-US" sz="1400" dirty="0" err="1"/>
              <a:t>keskeisiä</a:t>
            </a:r>
            <a:r>
              <a:rPr lang="en-US" sz="1400" dirty="0"/>
              <a:t> </a:t>
            </a:r>
            <a:r>
              <a:rPr lang="en-US" sz="1400" dirty="0" err="1"/>
              <a:t>rakennuksia</a:t>
            </a:r>
            <a:r>
              <a:rPr lang="en-US" sz="1400" dirty="0"/>
              <a:t>. </a:t>
            </a:r>
            <a:r>
              <a:rPr lang="en-US" sz="1400" dirty="0" err="1"/>
              <a:t>Suosittuja</a:t>
            </a:r>
            <a:r>
              <a:rPr lang="en-US" sz="1400" dirty="0"/>
              <a:t> </a:t>
            </a:r>
            <a:r>
              <a:rPr lang="en-US" sz="1400" dirty="0" err="1"/>
              <a:t>kirkkotyyppejä</a:t>
            </a:r>
            <a:r>
              <a:rPr lang="en-US" sz="1400" dirty="0"/>
              <a:t> </a:t>
            </a:r>
            <a:r>
              <a:rPr lang="en-US" sz="1400" dirty="0" err="1"/>
              <a:t>olivat</a:t>
            </a:r>
            <a:r>
              <a:rPr lang="en-US" sz="1400" dirty="0"/>
              <a:t> </a:t>
            </a:r>
            <a:r>
              <a:rPr lang="en-US" sz="1400" dirty="0" err="1"/>
              <a:t>basilikat</a:t>
            </a:r>
            <a:r>
              <a:rPr lang="en-US" sz="1400" dirty="0"/>
              <a:t> ja </a:t>
            </a:r>
            <a:r>
              <a:rPr lang="en-US" sz="1400" dirty="0" err="1"/>
              <a:t>keskeiskirkot</a:t>
            </a:r>
            <a:r>
              <a:rPr lang="en-US" sz="1400" dirty="0"/>
              <a:t>. </a:t>
            </a:r>
          </a:p>
          <a:p>
            <a:pPr indent="-228600">
              <a:buFont typeface="Arial" panose="020B0604020202020204" pitchFamily="34" charset="0"/>
              <a:buChar char="•"/>
            </a:pPr>
            <a:r>
              <a:rPr lang="en-US" sz="1400" dirty="0" err="1"/>
              <a:t>Erityiseksi</a:t>
            </a:r>
            <a:r>
              <a:rPr lang="en-US" sz="1400" dirty="0"/>
              <a:t> </a:t>
            </a:r>
            <a:r>
              <a:rPr lang="en-US" sz="1400" dirty="0" err="1"/>
              <a:t>kirkkojen</a:t>
            </a:r>
            <a:r>
              <a:rPr lang="en-US" sz="1400" dirty="0"/>
              <a:t> </a:t>
            </a:r>
            <a:r>
              <a:rPr lang="en-US" sz="1400" dirty="0" err="1"/>
              <a:t>tunnuspiirteeksi</a:t>
            </a:r>
            <a:r>
              <a:rPr lang="en-US" sz="1400" dirty="0"/>
              <a:t> </a:t>
            </a:r>
            <a:r>
              <a:rPr lang="en-US" sz="1400" dirty="0" err="1"/>
              <a:t>nousivat</a:t>
            </a:r>
            <a:r>
              <a:rPr lang="en-US" sz="1400" dirty="0"/>
              <a:t> </a:t>
            </a:r>
            <a:r>
              <a:rPr lang="en-US" sz="1400" dirty="0" err="1"/>
              <a:t>kupolit</a:t>
            </a:r>
            <a:r>
              <a:rPr lang="en-US" sz="1400" dirty="0"/>
              <a:t>, </a:t>
            </a:r>
            <a:r>
              <a:rPr lang="en-US" sz="1400" dirty="0" err="1"/>
              <a:t>joiden</a:t>
            </a:r>
            <a:r>
              <a:rPr lang="en-US" sz="1400" dirty="0"/>
              <a:t> </a:t>
            </a:r>
            <a:r>
              <a:rPr lang="en-US" sz="1400" dirty="0" err="1"/>
              <a:t>holvauksissa</a:t>
            </a:r>
            <a:r>
              <a:rPr lang="en-US" sz="1400" dirty="0"/>
              <a:t> </a:t>
            </a:r>
            <a:r>
              <a:rPr lang="en-US" sz="1400" dirty="0" err="1"/>
              <a:t>yleisimmäksi</a:t>
            </a:r>
            <a:r>
              <a:rPr lang="en-US" sz="1400" dirty="0"/>
              <a:t> </a:t>
            </a:r>
            <a:r>
              <a:rPr lang="en-US" sz="1400" dirty="0" err="1"/>
              <a:t>muodoksi</a:t>
            </a:r>
            <a:r>
              <a:rPr lang="en-US" sz="1400" dirty="0"/>
              <a:t> </a:t>
            </a:r>
            <a:r>
              <a:rPr lang="en-US" sz="1400" dirty="0" err="1"/>
              <a:t>nousi</a:t>
            </a:r>
            <a:r>
              <a:rPr lang="en-US" sz="1400" dirty="0"/>
              <a:t> </a:t>
            </a:r>
            <a:r>
              <a:rPr lang="en-US" sz="1400" dirty="0" err="1"/>
              <a:t>pendentiivitekniikka</a:t>
            </a:r>
            <a:r>
              <a:rPr lang="en-US" sz="1400" dirty="0"/>
              <a:t>. </a:t>
            </a:r>
            <a:r>
              <a:rPr lang="en-US" sz="1400" dirty="0" err="1"/>
              <a:t>Muuten</a:t>
            </a:r>
            <a:r>
              <a:rPr lang="en-US" sz="1400" dirty="0"/>
              <a:t> </a:t>
            </a:r>
            <a:r>
              <a:rPr lang="en-US" sz="1400" dirty="0" err="1"/>
              <a:t>kirkkojen</a:t>
            </a:r>
            <a:r>
              <a:rPr lang="en-US" sz="1400" dirty="0"/>
              <a:t> </a:t>
            </a:r>
            <a:r>
              <a:rPr lang="en-US" sz="1400" dirty="0" err="1"/>
              <a:t>ulkoarkkitehtuuri</a:t>
            </a:r>
            <a:r>
              <a:rPr lang="en-US" sz="1400" dirty="0"/>
              <a:t> </a:t>
            </a:r>
            <a:r>
              <a:rPr lang="en-US" sz="1400" dirty="0" err="1"/>
              <a:t>oli</a:t>
            </a:r>
            <a:r>
              <a:rPr lang="en-US" sz="1400" dirty="0"/>
              <a:t> </a:t>
            </a:r>
            <a:r>
              <a:rPr lang="en-US" sz="1400" dirty="0" err="1"/>
              <a:t>melko</a:t>
            </a:r>
            <a:r>
              <a:rPr lang="en-US" sz="1400" dirty="0"/>
              <a:t> </a:t>
            </a:r>
            <a:r>
              <a:rPr lang="en-US" sz="1400" dirty="0" err="1"/>
              <a:t>niukkaa</a:t>
            </a:r>
            <a:r>
              <a:rPr lang="en-US" sz="1400" dirty="0"/>
              <a:t> ja se </a:t>
            </a:r>
            <a:r>
              <a:rPr lang="en-US" sz="1400" dirty="0" err="1"/>
              <a:t>koostui</a:t>
            </a:r>
            <a:r>
              <a:rPr lang="en-US" sz="1400" dirty="0"/>
              <a:t> </a:t>
            </a:r>
            <a:r>
              <a:rPr lang="en-US" sz="1400" dirty="0" err="1"/>
              <a:t>lähinnä</a:t>
            </a:r>
            <a:r>
              <a:rPr lang="en-US" sz="1400" dirty="0"/>
              <a:t> </a:t>
            </a:r>
            <a:r>
              <a:rPr lang="en-US" sz="1400" dirty="0" err="1"/>
              <a:t>tiilen</a:t>
            </a:r>
            <a:r>
              <a:rPr lang="en-US" sz="1400" dirty="0"/>
              <a:t> ja </a:t>
            </a:r>
            <a:r>
              <a:rPr lang="en-US" sz="1400" dirty="0" err="1"/>
              <a:t>kiven</a:t>
            </a:r>
            <a:r>
              <a:rPr lang="en-US" sz="1400" dirty="0"/>
              <a:t> </a:t>
            </a:r>
            <a:r>
              <a:rPr lang="en-US" sz="1400" dirty="0" err="1"/>
              <a:t>kontrastista</a:t>
            </a:r>
            <a:r>
              <a:rPr lang="en-US" sz="1400" dirty="0"/>
              <a:t>. </a:t>
            </a:r>
          </a:p>
          <a:p>
            <a:pPr indent="-228600">
              <a:buFont typeface="Arial" panose="020B0604020202020204" pitchFamily="34" charset="0"/>
              <a:buChar char="•"/>
            </a:pPr>
            <a:r>
              <a:rPr lang="en-US" sz="1400" dirty="0" err="1"/>
              <a:t>Rappausta</a:t>
            </a:r>
            <a:r>
              <a:rPr lang="en-US" sz="1400" dirty="0"/>
              <a:t> ja </a:t>
            </a:r>
            <a:r>
              <a:rPr lang="en-US" sz="1400" dirty="0" err="1"/>
              <a:t>marmoria</a:t>
            </a:r>
            <a:r>
              <a:rPr lang="en-US" sz="1400" dirty="0"/>
              <a:t> </a:t>
            </a:r>
            <a:r>
              <a:rPr lang="en-US" sz="1400" dirty="0" err="1"/>
              <a:t>ei</a:t>
            </a:r>
            <a:r>
              <a:rPr lang="en-US" sz="1400" dirty="0"/>
              <a:t> </a:t>
            </a:r>
            <a:r>
              <a:rPr lang="en-US" sz="1400" dirty="0" err="1"/>
              <a:t>käytetty</a:t>
            </a:r>
            <a:r>
              <a:rPr lang="en-US" sz="1400" dirty="0"/>
              <a:t> </a:t>
            </a:r>
            <a:r>
              <a:rPr lang="en-US" sz="1400" dirty="0" err="1"/>
              <a:t>vaan</a:t>
            </a:r>
            <a:r>
              <a:rPr lang="en-US" sz="1400" dirty="0"/>
              <a:t> </a:t>
            </a:r>
            <a:r>
              <a:rPr lang="en-US" sz="1400" dirty="0" err="1"/>
              <a:t>seinäpinnat</a:t>
            </a:r>
            <a:r>
              <a:rPr lang="en-US" sz="1400" dirty="0"/>
              <a:t> </a:t>
            </a:r>
            <a:r>
              <a:rPr lang="en-US" sz="1400" dirty="0" err="1"/>
              <a:t>jätettiin</a:t>
            </a:r>
            <a:r>
              <a:rPr lang="en-US" sz="1400" dirty="0"/>
              <a:t> </a:t>
            </a:r>
            <a:r>
              <a:rPr lang="en-US" sz="1400" dirty="0" err="1"/>
              <a:t>yleensä</a:t>
            </a:r>
            <a:r>
              <a:rPr lang="en-US" sz="1400" dirty="0"/>
              <a:t> </a:t>
            </a:r>
            <a:r>
              <a:rPr lang="en-US" sz="1400" dirty="0" err="1"/>
              <a:t>paljaiksi</a:t>
            </a:r>
            <a:r>
              <a:rPr lang="en-US" sz="1400" dirty="0"/>
              <a:t>. </a:t>
            </a:r>
          </a:p>
          <a:p>
            <a:pPr indent="-228600">
              <a:buFont typeface="Arial" panose="020B0604020202020204" pitchFamily="34" charset="0"/>
              <a:buChar char="•"/>
            </a:pPr>
            <a:r>
              <a:rPr lang="en-US" sz="1400" dirty="0" err="1"/>
              <a:t>Kantavan</a:t>
            </a:r>
            <a:r>
              <a:rPr lang="en-US" sz="1400" dirty="0"/>
              <a:t> ja </a:t>
            </a:r>
            <a:r>
              <a:rPr lang="en-US" sz="1400" dirty="0" err="1"/>
              <a:t>kannatettavan</a:t>
            </a:r>
            <a:r>
              <a:rPr lang="en-US" sz="1400" dirty="0"/>
              <a:t> </a:t>
            </a:r>
            <a:r>
              <a:rPr lang="en-US" sz="1400" dirty="0" err="1"/>
              <a:t>rakenteen</a:t>
            </a:r>
            <a:r>
              <a:rPr lang="en-US" sz="1400" dirty="0"/>
              <a:t> </a:t>
            </a:r>
            <a:r>
              <a:rPr lang="en-US" sz="1400" dirty="0" err="1"/>
              <a:t>välinen</a:t>
            </a:r>
            <a:r>
              <a:rPr lang="en-US" sz="1400" dirty="0"/>
              <a:t> </a:t>
            </a:r>
            <a:r>
              <a:rPr lang="en-US" sz="1400" dirty="0" err="1"/>
              <a:t>suhde</a:t>
            </a:r>
            <a:r>
              <a:rPr lang="en-US" sz="1400" dirty="0"/>
              <a:t> </a:t>
            </a:r>
            <a:r>
              <a:rPr lang="en-US" sz="1400" dirty="0" err="1"/>
              <a:t>pyrittiin</a:t>
            </a:r>
            <a:r>
              <a:rPr lang="en-US" sz="1400" dirty="0"/>
              <a:t> </a:t>
            </a:r>
            <a:r>
              <a:rPr lang="en-US" sz="1400" dirty="0" err="1"/>
              <a:t>peittämään</a:t>
            </a:r>
            <a:r>
              <a:rPr lang="en-US" sz="1400" dirty="0"/>
              <a:t>. </a:t>
            </a:r>
            <a:r>
              <a:rPr lang="en-US" sz="1400" dirty="0" err="1"/>
              <a:t>Sisätiloiltaan</a:t>
            </a:r>
            <a:r>
              <a:rPr lang="en-US" sz="1400" dirty="0"/>
              <a:t> </a:t>
            </a:r>
            <a:r>
              <a:rPr lang="en-US" sz="1400" dirty="0" err="1"/>
              <a:t>bysanttilaiset</a:t>
            </a:r>
            <a:r>
              <a:rPr lang="en-US" sz="1400" dirty="0"/>
              <a:t> </a:t>
            </a:r>
            <a:r>
              <a:rPr lang="en-US" sz="1400" dirty="0" err="1"/>
              <a:t>kirkot</a:t>
            </a:r>
            <a:r>
              <a:rPr lang="en-US" sz="1400" dirty="0"/>
              <a:t> </a:t>
            </a:r>
            <a:r>
              <a:rPr lang="en-US" sz="1400" dirty="0" err="1"/>
              <a:t>olivat</a:t>
            </a:r>
            <a:r>
              <a:rPr lang="en-US" sz="1400" dirty="0"/>
              <a:t> </a:t>
            </a:r>
            <a:r>
              <a:rPr lang="en-US" sz="1400" dirty="0" err="1"/>
              <a:t>puolestaan</a:t>
            </a:r>
            <a:r>
              <a:rPr lang="en-US" sz="1400" dirty="0"/>
              <a:t> </a:t>
            </a:r>
            <a:r>
              <a:rPr lang="en-US" sz="1400" dirty="0" err="1"/>
              <a:t>loisteliaasti</a:t>
            </a:r>
            <a:r>
              <a:rPr lang="en-US" sz="1400" dirty="0"/>
              <a:t> </a:t>
            </a:r>
            <a:r>
              <a:rPr lang="en-US" sz="1400" dirty="0" err="1"/>
              <a:t>koristettuja</a:t>
            </a:r>
            <a:r>
              <a:rPr lang="en-US" sz="1400" dirty="0"/>
              <a:t> ja </a:t>
            </a:r>
            <a:r>
              <a:rPr lang="en-US" sz="1400" dirty="0" err="1"/>
              <a:t>tiloiltaan</a:t>
            </a:r>
            <a:r>
              <a:rPr lang="en-US" sz="1400" dirty="0"/>
              <a:t> </a:t>
            </a:r>
            <a:r>
              <a:rPr lang="en-US" sz="1400" dirty="0" err="1"/>
              <a:t>yhtenäisiä</a:t>
            </a:r>
            <a:r>
              <a:rPr lang="en-US" sz="1400" dirty="0"/>
              <a:t>. </a:t>
            </a:r>
            <a:r>
              <a:rPr lang="en-US" sz="1400" dirty="0" err="1"/>
              <a:t>Runsailla</a:t>
            </a:r>
            <a:r>
              <a:rPr lang="en-US" sz="1400" dirty="0"/>
              <a:t> </a:t>
            </a:r>
            <a:r>
              <a:rPr lang="en-US" sz="1400" dirty="0" err="1"/>
              <a:t>mosaiikkikoristeluilla</a:t>
            </a:r>
            <a:r>
              <a:rPr lang="en-US" sz="1400" dirty="0"/>
              <a:t> </a:t>
            </a:r>
            <a:r>
              <a:rPr lang="en-US" sz="1400" dirty="0" err="1"/>
              <a:t>osoitettiin</a:t>
            </a:r>
            <a:r>
              <a:rPr lang="en-US" sz="1400" dirty="0"/>
              <a:t> </a:t>
            </a:r>
            <a:r>
              <a:rPr lang="en-US" sz="1400" dirty="0" err="1"/>
              <a:t>valtakunnan</a:t>
            </a:r>
            <a:r>
              <a:rPr lang="en-US" sz="1400" dirty="0"/>
              <a:t> </a:t>
            </a:r>
            <a:r>
              <a:rPr lang="en-US" sz="1400" dirty="0" err="1"/>
              <a:t>vaurautta</a:t>
            </a:r>
            <a:r>
              <a:rPr lang="en-US" sz="1400" dirty="0"/>
              <a:t>.</a:t>
            </a:r>
          </a:p>
        </p:txBody>
      </p:sp>
    </p:spTree>
    <p:extLst>
      <p:ext uri="{BB962C8B-B14F-4D97-AF65-F5344CB8AC3E}">
        <p14:creationId xmlns:p14="http://schemas.microsoft.com/office/powerpoint/2010/main" val="2915170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70698E-35F8-06E7-D0CC-D881F24F3B6B}"/>
              </a:ext>
            </a:extLst>
          </p:cNvPr>
          <p:cNvSpPr>
            <a:spLocks noGrp="1"/>
          </p:cNvSpPr>
          <p:nvPr>
            <p:ph type="title"/>
          </p:nvPr>
        </p:nvSpPr>
        <p:spPr/>
        <p:txBody>
          <a:bodyPr/>
          <a:lstStyle/>
          <a:p>
            <a:endParaRPr lang="fi-FI"/>
          </a:p>
        </p:txBody>
      </p:sp>
      <p:pic>
        <p:nvPicPr>
          <p:cNvPr id="5" name="Sisällön paikkamerkki 4">
            <a:extLst>
              <a:ext uri="{FF2B5EF4-FFF2-40B4-BE49-F238E27FC236}">
                <a16:creationId xmlns:a16="http://schemas.microsoft.com/office/drawing/2014/main" id="{AA6DCBA4-7B78-282B-7BAC-3BA420833669}"/>
              </a:ext>
            </a:extLst>
          </p:cNvPr>
          <p:cNvPicPr>
            <a:picLocks noGrp="1" noChangeAspect="1"/>
          </p:cNvPicPr>
          <p:nvPr>
            <p:ph idx="1"/>
          </p:nvPr>
        </p:nvPicPr>
        <p:blipFill>
          <a:blip r:embed="rId2"/>
          <a:stretch>
            <a:fillRect/>
          </a:stretch>
        </p:blipFill>
        <p:spPr>
          <a:xfrm>
            <a:off x="6028814" y="1683678"/>
            <a:ext cx="4480948" cy="3481118"/>
          </a:xfrm>
          <a:prstGeom prst="rect">
            <a:avLst/>
          </a:prstGeom>
        </p:spPr>
      </p:pic>
      <p:sp>
        <p:nvSpPr>
          <p:cNvPr id="4" name="Tekstin paikkamerkki 3">
            <a:extLst>
              <a:ext uri="{FF2B5EF4-FFF2-40B4-BE49-F238E27FC236}">
                <a16:creationId xmlns:a16="http://schemas.microsoft.com/office/drawing/2014/main" id="{DEF4301D-501C-2FBD-453B-C266373DC5F3}"/>
              </a:ext>
            </a:extLst>
          </p:cNvPr>
          <p:cNvSpPr>
            <a:spLocks noGrp="1"/>
          </p:cNvSpPr>
          <p:nvPr>
            <p:ph type="body" sz="half" idx="2"/>
          </p:nvPr>
        </p:nvSpPr>
        <p:spPr/>
        <p:txBody>
          <a:bodyPr/>
          <a:lstStyle/>
          <a:p>
            <a:r>
              <a:rPr lang="fi-FI" dirty="0"/>
              <a:t>Korinttilaisen pylvään kapiteelin kasviaiheet muotoutuivat Bysantissa pitsimäisiksi reikäkuvioiksi. Kantavan ja kannatettavan rakenteen välinen suhde pyrittiin peittämään.</a:t>
            </a:r>
          </a:p>
        </p:txBody>
      </p:sp>
    </p:spTree>
    <p:extLst>
      <p:ext uri="{BB962C8B-B14F-4D97-AF65-F5344CB8AC3E}">
        <p14:creationId xmlns:p14="http://schemas.microsoft.com/office/powerpoint/2010/main" val="4286074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8622AB-536D-06D0-F68F-F9D3586544A4}"/>
              </a:ext>
            </a:extLst>
          </p:cNvPr>
          <p:cNvSpPr>
            <a:spLocks noGrp="1"/>
          </p:cNvSpPr>
          <p:nvPr>
            <p:ph type="title"/>
          </p:nvPr>
        </p:nvSpPr>
        <p:spPr>
          <a:xfrm>
            <a:off x="762001" y="1141711"/>
            <a:ext cx="3234466" cy="3474364"/>
          </a:xfrm>
        </p:spPr>
        <p:txBody>
          <a:bodyPr vert="horz" lIns="91440" tIns="45720" rIns="91440" bIns="45720" rtlCol="0" anchor="t">
            <a:normAutofit/>
          </a:bodyPr>
          <a:lstStyle/>
          <a:p>
            <a:r>
              <a:rPr lang="en-US" sz="3600"/>
              <a:t>Goottilainen arkkitehtuuri</a:t>
            </a:r>
            <a:br>
              <a:rPr lang="en-US" sz="3600"/>
            </a:br>
            <a:r>
              <a:rPr lang="en-US" sz="3600"/>
              <a:t>(1100 AD TO 1450 AD)</a:t>
            </a:r>
          </a:p>
        </p:txBody>
      </p:sp>
      <p:cxnSp>
        <p:nvCxnSpPr>
          <p:cNvPr id="11" name="Straight Connector 10">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Sisällön paikkamerkki 5" descr="Kuva, joka sisältää kohteen piha-, taivas, pilvi, ruoho&#10;&#10;Kuvaus luotu automaattisesti">
            <a:extLst>
              <a:ext uri="{FF2B5EF4-FFF2-40B4-BE49-F238E27FC236}">
                <a16:creationId xmlns:a16="http://schemas.microsoft.com/office/drawing/2014/main" id="{2ED30A3B-343D-4C66-B274-A489DF795CC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46" r="5935"/>
          <a:stretch/>
        </p:blipFill>
        <p:spPr>
          <a:xfrm>
            <a:off x="4615543" y="10"/>
            <a:ext cx="7576458" cy="6857990"/>
          </a:xfrm>
          <a:prstGeom prst="rect">
            <a:avLst/>
          </a:prstGeom>
        </p:spPr>
      </p:pic>
      <p:sp>
        <p:nvSpPr>
          <p:cNvPr id="4" name="Tekstin paikkamerkki 3">
            <a:extLst>
              <a:ext uri="{FF2B5EF4-FFF2-40B4-BE49-F238E27FC236}">
                <a16:creationId xmlns:a16="http://schemas.microsoft.com/office/drawing/2014/main" id="{0A0FB100-F1D3-49A3-2F44-1687781A56C1}"/>
              </a:ext>
            </a:extLst>
          </p:cNvPr>
          <p:cNvSpPr>
            <a:spLocks noGrp="1"/>
          </p:cNvSpPr>
          <p:nvPr>
            <p:ph type="body" sz="half" idx="2"/>
          </p:nvPr>
        </p:nvSpPr>
        <p:spPr/>
        <p:txBody>
          <a:bodyPr/>
          <a:lstStyle/>
          <a:p>
            <a:endParaRPr lang="fi-FI" dirty="0"/>
          </a:p>
        </p:txBody>
      </p:sp>
    </p:spTree>
    <p:extLst>
      <p:ext uri="{BB962C8B-B14F-4D97-AF65-F5344CB8AC3E}">
        <p14:creationId xmlns:p14="http://schemas.microsoft.com/office/powerpoint/2010/main" val="2780764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8E4DCE-4E5B-066E-4CEF-A8D846B90DA7}"/>
              </a:ext>
            </a:extLst>
          </p:cNvPr>
          <p:cNvSpPr>
            <a:spLocks noGrp="1"/>
          </p:cNvSpPr>
          <p:nvPr>
            <p:ph type="title"/>
          </p:nvPr>
        </p:nvSpPr>
        <p:spPr/>
        <p:txBody>
          <a:bodyPr>
            <a:noAutofit/>
          </a:bodyPr>
          <a:lstStyle/>
          <a:p>
            <a:r>
              <a:rPr lang="fi-FI" sz="2800" dirty="0"/>
              <a:t>Tallinnan raatihuone on vanhin nykypäiviin saakka säilynyt goottilainen raatihuone ja se toimii nykyisin juhlavastaanottojen ja konserttien pitotilana. </a:t>
            </a:r>
            <a:br>
              <a:rPr lang="fi-FI" sz="2800" dirty="0"/>
            </a:br>
            <a:endParaRPr lang="fi-FI" sz="2800" dirty="0"/>
          </a:p>
        </p:txBody>
      </p:sp>
      <p:sp>
        <p:nvSpPr>
          <p:cNvPr id="5" name="Tekstin paikkamerkki 4">
            <a:extLst>
              <a:ext uri="{FF2B5EF4-FFF2-40B4-BE49-F238E27FC236}">
                <a16:creationId xmlns:a16="http://schemas.microsoft.com/office/drawing/2014/main" id="{4EA7113A-F0A8-5753-14FF-618A230B8829}"/>
              </a:ext>
            </a:extLst>
          </p:cNvPr>
          <p:cNvSpPr>
            <a:spLocks noGrp="1"/>
          </p:cNvSpPr>
          <p:nvPr>
            <p:ph type="body" sz="quarter" idx="3"/>
          </p:nvPr>
        </p:nvSpPr>
        <p:spPr/>
        <p:txBody>
          <a:bodyPr>
            <a:normAutofit/>
          </a:bodyPr>
          <a:lstStyle/>
          <a:p>
            <a:endParaRPr lang="fi-FI" dirty="0"/>
          </a:p>
        </p:txBody>
      </p:sp>
      <p:pic>
        <p:nvPicPr>
          <p:cNvPr id="7" name="Sisällön paikkamerkki 6">
            <a:extLst>
              <a:ext uri="{FF2B5EF4-FFF2-40B4-BE49-F238E27FC236}">
                <a16:creationId xmlns:a16="http://schemas.microsoft.com/office/drawing/2014/main" id="{8CDF6992-AD48-C716-AE23-F762532C83D1}"/>
              </a:ext>
            </a:extLst>
          </p:cNvPr>
          <p:cNvPicPr>
            <a:picLocks noGrp="1" noChangeAspect="1"/>
          </p:cNvPicPr>
          <p:nvPr>
            <p:ph sz="quarter" idx="4"/>
          </p:nvPr>
        </p:nvPicPr>
        <p:blipFill>
          <a:blip r:embed="rId2"/>
          <a:stretch>
            <a:fillRect/>
          </a:stretch>
        </p:blipFill>
        <p:spPr>
          <a:xfrm>
            <a:off x="2378725" y="1457950"/>
            <a:ext cx="7282152" cy="5034925"/>
          </a:xfrm>
          <a:prstGeom prst="rect">
            <a:avLst/>
          </a:prstGeom>
        </p:spPr>
      </p:pic>
    </p:spTree>
    <p:extLst>
      <p:ext uri="{BB962C8B-B14F-4D97-AF65-F5344CB8AC3E}">
        <p14:creationId xmlns:p14="http://schemas.microsoft.com/office/powerpoint/2010/main" val="1307531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1C77B6-0C1C-F004-1324-D1E3A8F2DDEA}"/>
              </a:ext>
            </a:extLst>
          </p:cNvPr>
          <p:cNvSpPr>
            <a:spLocks noGrp="1"/>
          </p:cNvSpPr>
          <p:nvPr>
            <p:ph type="title"/>
          </p:nvPr>
        </p:nvSpPr>
        <p:spPr>
          <a:xfrm>
            <a:off x="762000" y="1141711"/>
            <a:ext cx="3276599" cy="2001539"/>
          </a:xfrm>
        </p:spPr>
        <p:txBody>
          <a:bodyPr vert="horz" lIns="91440" tIns="45720" rIns="91440" bIns="45720" rtlCol="0" anchor="t">
            <a:normAutofit/>
          </a:bodyPr>
          <a:lstStyle/>
          <a:p>
            <a:r>
              <a:rPr lang="en-US" sz="3600" dirty="0" err="1"/>
              <a:t>Renessanssin</a:t>
            </a:r>
            <a:r>
              <a:rPr lang="en-US" sz="3600" dirty="0"/>
              <a:t> </a:t>
            </a:r>
            <a:r>
              <a:rPr lang="en-US" sz="3600" dirty="0" err="1"/>
              <a:t>arkkitehtuuri</a:t>
            </a:r>
            <a:br>
              <a:rPr lang="en-US" sz="3600" dirty="0"/>
            </a:br>
            <a:r>
              <a:rPr lang="en-US" sz="3600" dirty="0"/>
              <a:t> </a:t>
            </a:r>
            <a:r>
              <a:rPr lang="en-US" sz="2000" dirty="0"/>
              <a:t>(1400 AD TO 1600 AD)</a:t>
            </a:r>
          </a:p>
        </p:txBody>
      </p:sp>
      <p:cxnSp>
        <p:nvCxnSpPr>
          <p:cNvPr id="16" name="Straight Connector 9">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Sisällön paikkamerkki 4">
            <a:extLst>
              <a:ext uri="{FF2B5EF4-FFF2-40B4-BE49-F238E27FC236}">
                <a16:creationId xmlns:a16="http://schemas.microsoft.com/office/drawing/2014/main" id="{D07C2D69-D7D3-1C75-EBF8-8DEFC99A003E}"/>
              </a:ext>
            </a:extLst>
          </p:cNvPr>
          <p:cNvPicPr>
            <a:picLocks noGrp="1" noChangeAspect="1"/>
          </p:cNvPicPr>
          <p:nvPr>
            <p:ph idx="1"/>
          </p:nvPr>
        </p:nvPicPr>
        <p:blipFill rotWithShape="1">
          <a:blip r:embed="rId2"/>
          <a:srcRect l="8825" r="15222" b="-1"/>
          <a:stretch/>
        </p:blipFill>
        <p:spPr>
          <a:xfrm>
            <a:off x="4615543" y="10"/>
            <a:ext cx="7576458" cy="6857990"/>
          </a:xfrm>
          <a:prstGeom prst="rect">
            <a:avLst/>
          </a:prstGeom>
        </p:spPr>
      </p:pic>
      <p:sp>
        <p:nvSpPr>
          <p:cNvPr id="4" name="Tekstin paikkamerkki 3">
            <a:extLst>
              <a:ext uri="{FF2B5EF4-FFF2-40B4-BE49-F238E27FC236}">
                <a16:creationId xmlns:a16="http://schemas.microsoft.com/office/drawing/2014/main" id="{8D4E7302-929D-D91D-2520-44BE7904CC14}"/>
              </a:ext>
            </a:extLst>
          </p:cNvPr>
          <p:cNvSpPr>
            <a:spLocks noGrp="1"/>
          </p:cNvSpPr>
          <p:nvPr>
            <p:ph type="body" sz="half" idx="2"/>
          </p:nvPr>
        </p:nvSpPr>
        <p:spPr>
          <a:xfrm>
            <a:off x="839788" y="3533774"/>
            <a:ext cx="2865437" cy="2335213"/>
          </a:xfrm>
        </p:spPr>
        <p:txBody>
          <a:bodyPr/>
          <a:lstStyle/>
          <a:p>
            <a:endParaRPr lang="fi-FI" dirty="0"/>
          </a:p>
        </p:txBody>
      </p:sp>
    </p:spTree>
    <p:extLst>
      <p:ext uri="{BB962C8B-B14F-4D97-AF65-F5344CB8AC3E}">
        <p14:creationId xmlns:p14="http://schemas.microsoft.com/office/powerpoint/2010/main" val="2652519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0CD817-BA11-2088-46BD-EA352D6AAD46}"/>
              </a:ext>
            </a:extLst>
          </p:cNvPr>
          <p:cNvSpPr>
            <a:spLocks noGrp="1"/>
          </p:cNvSpPr>
          <p:nvPr>
            <p:ph type="title"/>
          </p:nvPr>
        </p:nvSpPr>
        <p:spPr/>
        <p:txBody>
          <a:bodyPr/>
          <a:lstStyle/>
          <a:p>
            <a:r>
              <a:rPr lang="fi-FI" dirty="0"/>
              <a:t>Varhaisrenessanssi</a:t>
            </a:r>
          </a:p>
        </p:txBody>
      </p:sp>
      <p:pic>
        <p:nvPicPr>
          <p:cNvPr id="5" name="Sisällön paikkamerkki 4">
            <a:extLst>
              <a:ext uri="{FF2B5EF4-FFF2-40B4-BE49-F238E27FC236}">
                <a16:creationId xmlns:a16="http://schemas.microsoft.com/office/drawing/2014/main" id="{75F916B6-4A39-62C5-AC38-50E71D1BD15B}"/>
              </a:ext>
            </a:extLst>
          </p:cNvPr>
          <p:cNvPicPr>
            <a:picLocks noGrp="1" noChangeAspect="1"/>
          </p:cNvPicPr>
          <p:nvPr>
            <p:ph idx="1"/>
          </p:nvPr>
        </p:nvPicPr>
        <p:blipFill>
          <a:blip r:embed="rId2"/>
          <a:stretch>
            <a:fillRect/>
          </a:stretch>
        </p:blipFill>
        <p:spPr>
          <a:xfrm>
            <a:off x="5183188" y="1109662"/>
            <a:ext cx="6172200" cy="4629150"/>
          </a:xfrm>
          <a:prstGeom prst="rect">
            <a:avLst/>
          </a:prstGeom>
        </p:spPr>
      </p:pic>
      <p:sp>
        <p:nvSpPr>
          <p:cNvPr id="4" name="Tekstin paikkamerkki 3">
            <a:extLst>
              <a:ext uri="{FF2B5EF4-FFF2-40B4-BE49-F238E27FC236}">
                <a16:creationId xmlns:a16="http://schemas.microsoft.com/office/drawing/2014/main" id="{41AF73AD-2EF1-C73D-AD29-F3B55403450A}"/>
              </a:ext>
            </a:extLst>
          </p:cNvPr>
          <p:cNvSpPr>
            <a:spLocks noGrp="1"/>
          </p:cNvSpPr>
          <p:nvPr>
            <p:ph type="body" sz="half" idx="2"/>
          </p:nvPr>
        </p:nvSpPr>
        <p:spPr>
          <a:xfrm>
            <a:off x="839788" y="2057400"/>
            <a:ext cx="4160837" cy="4495800"/>
          </a:xfrm>
        </p:spPr>
        <p:txBody>
          <a:bodyPr>
            <a:normAutofit fontScale="92500"/>
          </a:bodyPr>
          <a:lstStyle/>
          <a:p>
            <a:r>
              <a:rPr lang="fi-FI" dirty="0"/>
              <a:t>Varhaisrenessanssin arkkitehtuurille oli ominaista geometristen muotojen käyttö ja tiukka kerrosjako. Rakennuksen eri osien tuli olla harmonisessa suhteessa toisiinsa ja muodostaa tasapainoinen esteettinen kokonaisuus. Tämä saavutettiin mm. perspektiivikokeilujen kautta. </a:t>
            </a:r>
          </a:p>
          <a:p>
            <a:r>
              <a:rPr lang="fi-FI" dirty="0"/>
              <a:t>Tyypillisiä varhaisrenessanssin rakennuksia olivat kuutiomaiset kupolilla katetut keskeisrakennukset, lähinnä kirkot. Esikuvina pidettyjen antiikin Rooman rakennusten mukaisesti varhaisrenessanssissa käytettiin paljon pyörökaaria, roomalaisia pylväitä ja päätykolmioita. </a:t>
            </a:r>
          </a:p>
          <a:p>
            <a:r>
              <a:rPr lang="fi-FI" dirty="0"/>
              <a:t>Myös kupolin huipulla olevat pienikokoiset tornit, </a:t>
            </a:r>
            <a:r>
              <a:rPr lang="fi-FI" dirty="0" err="1"/>
              <a:t>laterniinit</a:t>
            </a:r>
            <a:r>
              <a:rPr lang="fi-FI" dirty="0"/>
              <a:t>, ja avoimet pylväshallit, loggiat, kuuluivat varhaisrenessanssin arkkitehtuuriin. </a:t>
            </a:r>
          </a:p>
          <a:p>
            <a:endParaRPr lang="fi-FI" dirty="0"/>
          </a:p>
          <a:p>
            <a:r>
              <a:rPr lang="fi-FI" dirty="0"/>
              <a:t>Firenzen tuomiokirkko</a:t>
            </a:r>
          </a:p>
        </p:txBody>
      </p:sp>
    </p:spTree>
    <p:extLst>
      <p:ext uri="{BB962C8B-B14F-4D97-AF65-F5344CB8AC3E}">
        <p14:creationId xmlns:p14="http://schemas.microsoft.com/office/powerpoint/2010/main" val="455259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5B16EA-13FD-F156-7309-A3568A84070D}"/>
              </a:ext>
            </a:extLst>
          </p:cNvPr>
          <p:cNvSpPr>
            <a:spLocks noGrp="1"/>
          </p:cNvSpPr>
          <p:nvPr>
            <p:ph type="title"/>
          </p:nvPr>
        </p:nvSpPr>
        <p:spPr/>
        <p:txBody>
          <a:bodyPr/>
          <a:lstStyle/>
          <a:p>
            <a:r>
              <a:rPr lang="fi-FI" dirty="0"/>
              <a:t>Esihistoriallinen arkkitehtuuri</a:t>
            </a:r>
          </a:p>
        </p:txBody>
      </p:sp>
      <p:pic>
        <p:nvPicPr>
          <p:cNvPr id="5" name="Sisällön paikkamerkki 4">
            <a:extLst>
              <a:ext uri="{FF2B5EF4-FFF2-40B4-BE49-F238E27FC236}">
                <a16:creationId xmlns:a16="http://schemas.microsoft.com/office/drawing/2014/main" id="{2C853044-7998-63A8-EEEA-CEA9537C98EF}"/>
              </a:ext>
            </a:extLst>
          </p:cNvPr>
          <p:cNvPicPr>
            <a:picLocks noGrp="1" noChangeAspect="1"/>
          </p:cNvPicPr>
          <p:nvPr>
            <p:ph idx="1"/>
          </p:nvPr>
        </p:nvPicPr>
        <p:blipFill>
          <a:blip r:embed="rId2"/>
          <a:stretch>
            <a:fillRect/>
          </a:stretch>
        </p:blipFill>
        <p:spPr>
          <a:xfrm>
            <a:off x="7438830" y="1461641"/>
            <a:ext cx="3209111" cy="4351338"/>
          </a:xfrm>
          <a:prstGeom prst="rect">
            <a:avLst/>
          </a:prstGeom>
        </p:spPr>
      </p:pic>
      <p:sp>
        <p:nvSpPr>
          <p:cNvPr id="7" name="Tekstiruutu 6">
            <a:extLst>
              <a:ext uri="{FF2B5EF4-FFF2-40B4-BE49-F238E27FC236}">
                <a16:creationId xmlns:a16="http://schemas.microsoft.com/office/drawing/2014/main" id="{EE0AA782-BFE3-916E-8374-88B3F809E6CD}"/>
              </a:ext>
            </a:extLst>
          </p:cNvPr>
          <p:cNvSpPr txBox="1"/>
          <p:nvPr/>
        </p:nvSpPr>
        <p:spPr>
          <a:xfrm>
            <a:off x="958788" y="2436981"/>
            <a:ext cx="5510813" cy="1200329"/>
          </a:xfrm>
          <a:prstGeom prst="rect">
            <a:avLst/>
          </a:prstGeom>
          <a:noFill/>
        </p:spPr>
        <p:txBody>
          <a:bodyPr wrap="square">
            <a:spAutoFit/>
          </a:bodyPr>
          <a:lstStyle/>
          <a:p>
            <a:r>
              <a:rPr lang="fi-FI" dirty="0"/>
              <a:t>Mesoliittiselle kaudelle tyypillistä olivat pohjoisessa todennäköisesti nahoilla tai tuohilla katetut kotamaiset asumukset ja etelässä savitalot, joiden katot oli valmistettu esim. kaisloista tai ruo'oista.</a:t>
            </a:r>
          </a:p>
        </p:txBody>
      </p:sp>
    </p:spTree>
    <p:extLst>
      <p:ext uri="{BB962C8B-B14F-4D97-AF65-F5344CB8AC3E}">
        <p14:creationId xmlns:p14="http://schemas.microsoft.com/office/powerpoint/2010/main" val="1227015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BEB4F138-13FB-13E4-3717-5B77FBAE997C}"/>
              </a:ext>
            </a:extLst>
          </p:cNvPr>
          <p:cNvPicPr>
            <a:picLocks noGrp="1" noChangeAspect="1"/>
          </p:cNvPicPr>
          <p:nvPr>
            <p:ph idx="1"/>
          </p:nvPr>
        </p:nvPicPr>
        <p:blipFill>
          <a:blip r:embed="rId2"/>
          <a:stretch>
            <a:fillRect/>
          </a:stretch>
        </p:blipFill>
        <p:spPr>
          <a:xfrm>
            <a:off x="3671635" y="69850"/>
            <a:ext cx="4672266" cy="6858742"/>
          </a:xfrm>
          <a:prstGeom prst="rect">
            <a:avLst/>
          </a:prstGeom>
        </p:spPr>
      </p:pic>
    </p:spTree>
    <p:extLst>
      <p:ext uri="{BB962C8B-B14F-4D97-AF65-F5344CB8AC3E}">
        <p14:creationId xmlns:p14="http://schemas.microsoft.com/office/powerpoint/2010/main" val="3262725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5D813D1-BA6B-40B4-A101-04BB8944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4" name="Rectangle 23">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AEA3DFA5-2D7B-4989-8ED7-8321EC114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Otsikko 1">
            <a:extLst>
              <a:ext uri="{FF2B5EF4-FFF2-40B4-BE49-F238E27FC236}">
                <a16:creationId xmlns:a16="http://schemas.microsoft.com/office/drawing/2014/main" id="{094E2D8A-3C4A-6AE9-18B2-CFD1B72B1926}"/>
              </a:ext>
            </a:extLst>
          </p:cNvPr>
          <p:cNvSpPr>
            <a:spLocks noGrp="1"/>
          </p:cNvSpPr>
          <p:nvPr>
            <p:ph type="title"/>
          </p:nvPr>
        </p:nvSpPr>
        <p:spPr>
          <a:xfrm>
            <a:off x="1191966" y="900622"/>
            <a:ext cx="3629555" cy="890078"/>
          </a:xfrm>
        </p:spPr>
        <p:txBody>
          <a:bodyPr vert="horz" lIns="91440" tIns="45720" rIns="91440" bIns="45720" rtlCol="0" anchor="b">
            <a:normAutofit/>
          </a:bodyPr>
          <a:lstStyle/>
          <a:p>
            <a:r>
              <a:rPr lang="en-US" sz="4100" kern="1200" dirty="0" err="1">
                <a:solidFill>
                  <a:schemeClr val="tx1"/>
                </a:solidFill>
                <a:latin typeface="+mj-lt"/>
                <a:ea typeface="+mj-ea"/>
                <a:cs typeface="+mj-cs"/>
              </a:rPr>
              <a:t>Täysrenessanssi</a:t>
            </a:r>
            <a:endParaRPr lang="en-US" sz="4100" kern="1200" dirty="0">
              <a:solidFill>
                <a:schemeClr val="tx1"/>
              </a:solidFill>
              <a:latin typeface="+mj-lt"/>
              <a:ea typeface="+mj-ea"/>
              <a:cs typeface="+mj-cs"/>
            </a:endParaRPr>
          </a:p>
        </p:txBody>
      </p:sp>
      <p:sp>
        <p:nvSpPr>
          <p:cNvPr id="4" name="Tekstin paikkamerkki 3">
            <a:extLst>
              <a:ext uri="{FF2B5EF4-FFF2-40B4-BE49-F238E27FC236}">
                <a16:creationId xmlns:a16="http://schemas.microsoft.com/office/drawing/2014/main" id="{44FCC665-725F-AF39-F51D-EDD1A2B2231E}"/>
              </a:ext>
            </a:extLst>
          </p:cNvPr>
          <p:cNvSpPr>
            <a:spLocks noGrp="1"/>
          </p:cNvSpPr>
          <p:nvPr>
            <p:ph type="body" sz="half" idx="2"/>
          </p:nvPr>
        </p:nvSpPr>
        <p:spPr>
          <a:xfrm>
            <a:off x="1191967" y="2095500"/>
            <a:ext cx="3488289" cy="4248150"/>
          </a:xfrm>
        </p:spPr>
        <p:txBody>
          <a:bodyPr vert="horz" lIns="91440" tIns="45720" rIns="91440" bIns="45720" rtlCol="0">
            <a:noAutofit/>
          </a:bodyPr>
          <a:lstStyle/>
          <a:p>
            <a:pPr indent="-228600">
              <a:buFont typeface="Arial" panose="020B0604020202020204" pitchFamily="34" charset="0"/>
              <a:buChar char="•"/>
            </a:pPr>
            <a:r>
              <a:rPr lang="en-US" sz="1800" dirty="0" err="1"/>
              <a:t>Täysrenessanssin</a:t>
            </a:r>
            <a:r>
              <a:rPr lang="en-US" sz="1800" dirty="0"/>
              <a:t> </a:t>
            </a:r>
            <a:r>
              <a:rPr lang="en-US" sz="1800" dirty="0" err="1"/>
              <a:t>arkkitehtuurille</a:t>
            </a:r>
            <a:r>
              <a:rPr lang="en-US" sz="1800" dirty="0"/>
              <a:t> </a:t>
            </a:r>
            <a:r>
              <a:rPr lang="en-US" sz="1800" dirty="0" err="1"/>
              <a:t>tyypillistä</a:t>
            </a:r>
            <a:r>
              <a:rPr lang="en-US" sz="1800" dirty="0"/>
              <a:t> </a:t>
            </a:r>
            <a:r>
              <a:rPr lang="en-US" sz="1800" dirty="0" err="1"/>
              <a:t>oli</a:t>
            </a:r>
            <a:r>
              <a:rPr lang="en-US" sz="1800" dirty="0"/>
              <a:t> </a:t>
            </a:r>
            <a:r>
              <a:rPr lang="en-US" sz="1800" dirty="0" err="1"/>
              <a:t>ympyrän</a:t>
            </a:r>
            <a:r>
              <a:rPr lang="en-US" sz="1800" dirty="0"/>
              <a:t>, </a:t>
            </a:r>
            <a:r>
              <a:rPr lang="en-US" sz="1800" dirty="0" err="1"/>
              <a:t>ristin</a:t>
            </a:r>
            <a:r>
              <a:rPr lang="en-US" sz="1800" dirty="0"/>
              <a:t> tai </a:t>
            </a:r>
            <a:r>
              <a:rPr lang="en-US" sz="1800" dirty="0" err="1"/>
              <a:t>tähden</a:t>
            </a:r>
            <a:r>
              <a:rPr lang="en-US" sz="1800" dirty="0"/>
              <a:t> </a:t>
            </a:r>
            <a:r>
              <a:rPr lang="en-US" sz="1800" dirty="0" err="1"/>
              <a:t>muotoinen</a:t>
            </a:r>
            <a:r>
              <a:rPr lang="en-US" sz="1800" dirty="0"/>
              <a:t> </a:t>
            </a:r>
            <a:r>
              <a:rPr lang="en-US" sz="1800" dirty="0" err="1"/>
              <a:t>keskeisrakennus</a:t>
            </a:r>
            <a:r>
              <a:rPr lang="en-US" sz="1800" dirty="0"/>
              <a:t>, </a:t>
            </a:r>
            <a:r>
              <a:rPr lang="en-US" sz="1800" dirty="0" err="1"/>
              <a:t>joka</a:t>
            </a:r>
            <a:r>
              <a:rPr lang="en-US" sz="1800" dirty="0"/>
              <a:t> </a:t>
            </a:r>
            <a:r>
              <a:rPr lang="en-US" sz="1800" dirty="0" err="1"/>
              <a:t>oli</a:t>
            </a:r>
            <a:r>
              <a:rPr lang="en-US" sz="1800" dirty="0"/>
              <a:t> </a:t>
            </a:r>
            <a:r>
              <a:rPr lang="en-US" sz="1800" dirty="0" err="1"/>
              <a:t>varustettu</a:t>
            </a:r>
            <a:r>
              <a:rPr lang="en-US" sz="1800" dirty="0"/>
              <a:t> </a:t>
            </a:r>
            <a:r>
              <a:rPr lang="en-US" sz="1800" dirty="0" err="1"/>
              <a:t>kupolikatolla</a:t>
            </a:r>
            <a:r>
              <a:rPr lang="en-US" sz="1800" dirty="0"/>
              <a:t>. </a:t>
            </a:r>
            <a:r>
              <a:rPr lang="en-US" sz="1800" dirty="0" err="1"/>
              <a:t>Tärkeäksi</a:t>
            </a:r>
            <a:r>
              <a:rPr lang="en-US" sz="1800" dirty="0"/>
              <a:t> </a:t>
            </a:r>
            <a:r>
              <a:rPr lang="en-US" sz="1800" dirty="0" err="1"/>
              <a:t>tekijäksi</a:t>
            </a:r>
            <a:r>
              <a:rPr lang="en-US" sz="1800" dirty="0"/>
              <a:t> </a:t>
            </a:r>
            <a:r>
              <a:rPr lang="en-US" sz="1800" dirty="0" err="1"/>
              <a:t>nousi</a:t>
            </a:r>
            <a:r>
              <a:rPr lang="en-US" sz="1800" dirty="0"/>
              <a:t> </a:t>
            </a:r>
            <a:r>
              <a:rPr lang="en-US" sz="1800" dirty="0" err="1"/>
              <a:t>rakennusten</a:t>
            </a:r>
            <a:r>
              <a:rPr lang="en-US" sz="1800" dirty="0"/>
              <a:t> </a:t>
            </a:r>
            <a:r>
              <a:rPr lang="en-US" sz="1800" dirty="0" err="1"/>
              <a:t>volyymi</a:t>
            </a:r>
            <a:r>
              <a:rPr lang="en-US" sz="1800" dirty="0"/>
              <a:t> </a:t>
            </a:r>
            <a:r>
              <a:rPr lang="en-US" sz="1800" dirty="0" err="1"/>
              <a:t>sekä</a:t>
            </a:r>
            <a:r>
              <a:rPr lang="en-US" sz="1800" dirty="0"/>
              <a:t> </a:t>
            </a:r>
            <a:r>
              <a:rPr lang="en-US" sz="1800" dirty="0" err="1"/>
              <a:t>valo</a:t>
            </a:r>
            <a:r>
              <a:rPr lang="en-US" sz="1800" dirty="0"/>
              <a:t>, jota </a:t>
            </a:r>
            <a:r>
              <a:rPr lang="en-US" sz="1800" dirty="0" err="1"/>
              <a:t>käytettiin</a:t>
            </a:r>
            <a:r>
              <a:rPr lang="en-US" sz="1800" dirty="0"/>
              <a:t> </a:t>
            </a:r>
            <a:r>
              <a:rPr lang="en-US" sz="1800" dirty="0" err="1"/>
              <a:t>tilaa</a:t>
            </a:r>
            <a:r>
              <a:rPr lang="en-US" sz="1800" dirty="0"/>
              <a:t> </a:t>
            </a:r>
            <a:r>
              <a:rPr lang="en-US" sz="1800" dirty="0" err="1"/>
              <a:t>muotoilevana</a:t>
            </a:r>
            <a:r>
              <a:rPr lang="en-US" sz="1800" dirty="0"/>
              <a:t> </a:t>
            </a:r>
            <a:r>
              <a:rPr lang="en-US" sz="1800" dirty="0" err="1"/>
              <a:t>elementtinä</a:t>
            </a:r>
            <a:r>
              <a:rPr lang="en-US" sz="1800" dirty="0"/>
              <a:t>. </a:t>
            </a:r>
          </a:p>
          <a:p>
            <a:pPr indent="-228600">
              <a:buFont typeface="Arial" panose="020B0604020202020204" pitchFamily="34" charset="0"/>
              <a:buChar char="•"/>
            </a:pPr>
            <a:r>
              <a:rPr lang="en-US" sz="1800" dirty="0" err="1"/>
              <a:t>Palatseissa</a:t>
            </a:r>
            <a:r>
              <a:rPr lang="en-US" sz="1800" dirty="0"/>
              <a:t> </a:t>
            </a:r>
            <a:r>
              <a:rPr lang="en-US" sz="1800" dirty="0" err="1"/>
              <a:t>säilyi</a:t>
            </a:r>
            <a:r>
              <a:rPr lang="en-US" sz="1800" dirty="0"/>
              <a:t> </a:t>
            </a:r>
            <a:r>
              <a:rPr lang="en-US" sz="1800" dirty="0" err="1"/>
              <a:t>varhaisrenessanssin</a:t>
            </a:r>
            <a:r>
              <a:rPr lang="en-US" sz="1800" dirty="0"/>
              <a:t> </a:t>
            </a:r>
            <a:r>
              <a:rPr lang="en-US" sz="1800" dirty="0" err="1"/>
              <a:t>kuutiomainen</a:t>
            </a:r>
            <a:r>
              <a:rPr lang="en-US" sz="1800" dirty="0"/>
              <a:t> </a:t>
            </a:r>
            <a:r>
              <a:rPr lang="en-US" sz="1800" dirty="0" err="1"/>
              <a:t>umpinaisuus</a:t>
            </a:r>
            <a:r>
              <a:rPr lang="en-US" sz="1800" dirty="0"/>
              <a:t>, </a:t>
            </a:r>
            <a:r>
              <a:rPr lang="en-US" sz="1800" dirty="0" err="1"/>
              <a:t>tosin</a:t>
            </a:r>
            <a:r>
              <a:rPr lang="en-US" sz="1800" dirty="0"/>
              <a:t> </a:t>
            </a:r>
            <a:r>
              <a:rPr lang="en-US" sz="1800" dirty="0" err="1"/>
              <a:t>sillä</a:t>
            </a:r>
            <a:r>
              <a:rPr lang="en-US" sz="1800" dirty="0"/>
              <a:t> </a:t>
            </a:r>
            <a:r>
              <a:rPr lang="en-US" sz="1800" dirty="0" err="1"/>
              <a:t>erotuksella</a:t>
            </a:r>
            <a:r>
              <a:rPr lang="en-US" sz="1800" dirty="0"/>
              <a:t>, </a:t>
            </a:r>
            <a:r>
              <a:rPr lang="en-US" sz="1800" dirty="0" err="1"/>
              <a:t>että</a:t>
            </a:r>
            <a:r>
              <a:rPr lang="en-US" sz="1800" dirty="0"/>
              <a:t> </a:t>
            </a:r>
            <a:r>
              <a:rPr lang="en-US" sz="1800" dirty="0" err="1"/>
              <a:t>seinät</a:t>
            </a:r>
            <a:r>
              <a:rPr lang="en-US" sz="1800" dirty="0"/>
              <a:t> </a:t>
            </a:r>
            <a:r>
              <a:rPr lang="en-US" sz="1800" dirty="0" err="1"/>
              <a:t>tehtiin</a:t>
            </a:r>
            <a:r>
              <a:rPr lang="en-US" sz="1800" dirty="0"/>
              <a:t> </a:t>
            </a:r>
            <a:r>
              <a:rPr lang="en-US" sz="1800" dirty="0" err="1"/>
              <a:t>plastisemmiksi</a:t>
            </a:r>
            <a:r>
              <a:rPr lang="en-US" sz="1800" dirty="0"/>
              <a:t> ja </a:t>
            </a:r>
            <a:r>
              <a:rPr lang="en-US" sz="1800" dirty="0" err="1"/>
              <a:t>vaihtelevammiksi</a:t>
            </a:r>
            <a:r>
              <a:rPr lang="en-US" sz="1800" dirty="0"/>
              <a:t>.</a:t>
            </a:r>
          </a:p>
          <a:p>
            <a:pPr indent="-228600">
              <a:buFont typeface="Arial" panose="020B0604020202020204" pitchFamily="34" charset="0"/>
              <a:buChar char="•"/>
            </a:pPr>
            <a:r>
              <a:rPr lang="en-US" sz="1800" dirty="0"/>
              <a:t> </a:t>
            </a:r>
            <a:r>
              <a:rPr lang="en-US" sz="1800" dirty="0" err="1"/>
              <a:t>Yleisesti</a:t>
            </a:r>
            <a:r>
              <a:rPr lang="en-US" sz="1800" dirty="0"/>
              <a:t> </a:t>
            </a:r>
            <a:r>
              <a:rPr lang="en-US" sz="1800" dirty="0" err="1"/>
              <a:t>ottaen</a:t>
            </a:r>
            <a:r>
              <a:rPr lang="en-US" sz="1800" dirty="0"/>
              <a:t> </a:t>
            </a:r>
            <a:r>
              <a:rPr lang="en-US" sz="1800" dirty="0" err="1"/>
              <a:t>täysrenessanssin</a:t>
            </a:r>
            <a:r>
              <a:rPr lang="en-US" sz="1800" dirty="0"/>
              <a:t> </a:t>
            </a:r>
            <a:r>
              <a:rPr lang="en-US" sz="1800" dirty="0" err="1"/>
              <a:t>arkkitehtuurista</a:t>
            </a:r>
            <a:r>
              <a:rPr lang="en-US" sz="1800" dirty="0"/>
              <a:t> </a:t>
            </a:r>
            <a:r>
              <a:rPr lang="en-US" sz="1800" dirty="0" err="1"/>
              <a:t>välittyi</a:t>
            </a:r>
            <a:r>
              <a:rPr lang="en-US" sz="1800" dirty="0"/>
              <a:t> </a:t>
            </a:r>
            <a:r>
              <a:rPr lang="en-US" sz="1800" dirty="0" err="1"/>
              <a:t>staattisuus</a:t>
            </a:r>
            <a:r>
              <a:rPr lang="en-US" sz="1800" dirty="0"/>
              <a:t>, </a:t>
            </a:r>
            <a:r>
              <a:rPr lang="en-US" sz="1800" dirty="0" err="1"/>
              <a:t>johdonmukainen</a:t>
            </a:r>
            <a:r>
              <a:rPr lang="en-US" sz="1800" dirty="0"/>
              <a:t> </a:t>
            </a:r>
            <a:r>
              <a:rPr lang="en-US" sz="1800" dirty="0" err="1"/>
              <a:t>tektonisuus</a:t>
            </a:r>
            <a:r>
              <a:rPr lang="en-US" sz="1800" dirty="0"/>
              <a:t> ja </a:t>
            </a:r>
            <a:r>
              <a:rPr lang="en-US" sz="1800" dirty="0" err="1"/>
              <a:t>harmoniset</a:t>
            </a:r>
            <a:r>
              <a:rPr lang="en-US" sz="1800" dirty="0"/>
              <a:t> </a:t>
            </a:r>
            <a:r>
              <a:rPr lang="en-US" sz="1800" dirty="0" err="1"/>
              <a:t>mittasuhteet</a:t>
            </a:r>
            <a:r>
              <a:rPr lang="en-US" sz="1800" dirty="0"/>
              <a:t>.</a:t>
            </a:r>
          </a:p>
        </p:txBody>
      </p:sp>
      <p:pic>
        <p:nvPicPr>
          <p:cNvPr id="5" name="Sisällön paikkamerkki 4">
            <a:extLst>
              <a:ext uri="{FF2B5EF4-FFF2-40B4-BE49-F238E27FC236}">
                <a16:creationId xmlns:a16="http://schemas.microsoft.com/office/drawing/2014/main" id="{386BEAAA-0790-8538-222C-3FA7962A03F1}"/>
              </a:ext>
            </a:extLst>
          </p:cNvPr>
          <p:cNvPicPr>
            <a:picLocks noGrp="1" noChangeAspect="1"/>
          </p:cNvPicPr>
          <p:nvPr>
            <p:ph idx="1"/>
          </p:nvPr>
        </p:nvPicPr>
        <p:blipFill rotWithShape="1">
          <a:blip r:embed="rId3"/>
          <a:srcRect l="24415" r="11455" b="-4"/>
          <a:stretch/>
        </p:blipFill>
        <p:spPr>
          <a:xfrm>
            <a:off x="5186550" y="159350"/>
            <a:ext cx="3066182" cy="3179620"/>
          </a:xfrm>
          <a:prstGeom prst="rect">
            <a:avLst/>
          </a:prstGeom>
        </p:spPr>
      </p:pic>
      <p:pic>
        <p:nvPicPr>
          <p:cNvPr id="7" name="Kuva 6">
            <a:extLst>
              <a:ext uri="{FF2B5EF4-FFF2-40B4-BE49-F238E27FC236}">
                <a16:creationId xmlns:a16="http://schemas.microsoft.com/office/drawing/2014/main" id="{58B14814-776F-75E5-E005-1E3D880036D4}"/>
              </a:ext>
            </a:extLst>
          </p:cNvPr>
          <p:cNvPicPr>
            <a:picLocks noChangeAspect="1"/>
          </p:cNvPicPr>
          <p:nvPr/>
        </p:nvPicPr>
        <p:blipFill rotWithShape="1">
          <a:blip r:embed="rId4"/>
          <a:srcRect t="21714" b="9326"/>
          <a:stretch/>
        </p:blipFill>
        <p:spPr>
          <a:xfrm>
            <a:off x="8440808" y="171716"/>
            <a:ext cx="3066182" cy="3179620"/>
          </a:xfrm>
          <a:prstGeom prst="rect">
            <a:avLst/>
          </a:prstGeom>
        </p:spPr>
      </p:pic>
      <p:pic>
        <p:nvPicPr>
          <p:cNvPr id="6" name="Kuva 5">
            <a:extLst>
              <a:ext uri="{FF2B5EF4-FFF2-40B4-BE49-F238E27FC236}">
                <a16:creationId xmlns:a16="http://schemas.microsoft.com/office/drawing/2014/main" id="{1E929503-FF50-DCAD-C19E-C3653A6BCFEA}"/>
              </a:ext>
            </a:extLst>
          </p:cNvPr>
          <p:cNvPicPr>
            <a:picLocks noChangeAspect="1"/>
          </p:cNvPicPr>
          <p:nvPr/>
        </p:nvPicPr>
        <p:blipFill rotWithShape="1">
          <a:blip r:embed="rId5"/>
          <a:srcRect t="3719" r="-1" b="-1"/>
          <a:stretch/>
        </p:blipFill>
        <p:spPr>
          <a:xfrm>
            <a:off x="5189717" y="3498320"/>
            <a:ext cx="6320441" cy="3179620"/>
          </a:xfrm>
          <a:prstGeom prst="rect">
            <a:avLst/>
          </a:prstGeom>
        </p:spPr>
      </p:pic>
    </p:spTree>
    <p:extLst>
      <p:ext uri="{BB962C8B-B14F-4D97-AF65-F5344CB8AC3E}">
        <p14:creationId xmlns:p14="http://schemas.microsoft.com/office/powerpoint/2010/main" val="1858343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4D0A14-BB44-FB3C-EE33-3308598BA694}"/>
              </a:ext>
            </a:extLst>
          </p:cNvPr>
          <p:cNvSpPr>
            <a:spLocks noGrp="1"/>
          </p:cNvSpPr>
          <p:nvPr>
            <p:ph type="title"/>
          </p:nvPr>
        </p:nvSpPr>
        <p:spPr>
          <a:xfrm>
            <a:off x="876693" y="741391"/>
            <a:ext cx="3455821" cy="1616203"/>
          </a:xfrm>
        </p:spPr>
        <p:txBody>
          <a:bodyPr vert="horz" lIns="91440" tIns="45720" rIns="91440" bIns="45720" rtlCol="0" anchor="b">
            <a:normAutofit/>
          </a:bodyPr>
          <a:lstStyle/>
          <a:p>
            <a:r>
              <a:rPr lang="en-US" sz="2700" kern="1200">
                <a:solidFill>
                  <a:schemeClr val="tx1"/>
                </a:solidFill>
                <a:latin typeface="+mj-lt"/>
                <a:ea typeface="+mj-ea"/>
                <a:cs typeface="+mj-cs"/>
              </a:rPr>
              <a:t> Barokki arkkitehtuuri</a:t>
            </a:r>
            <a:br>
              <a:rPr lang="en-US" sz="2700" kern="1200">
                <a:solidFill>
                  <a:schemeClr val="tx1"/>
                </a:solidFill>
                <a:latin typeface="+mj-lt"/>
                <a:ea typeface="+mj-ea"/>
                <a:cs typeface="+mj-cs"/>
              </a:rPr>
            </a:br>
            <a:r>
              <a:rPr lang="en-US" sz="2700" kern="1200">
                <a:solidFill>
                  <a:schemeClr val="tx1"/>
                </a:solidFill>
                <a:latin typeface="+mj-lt"/>
                <a:ea typeface="+mj-ea"/>
                <a:cs typeface="+mj-cs"/>
              </a:rPr>
              <a:t>(1600 AD TO 1830 AD)</a:t>
            </a:r>
          </a:p>
        </p:txBody>
      </p:sp>
      <p:sp>
        <p:nvSpPr>
          <p:cNvPr id="4" name="Tekstin paikkamerkki 3">
            <a:extLst>
              <a:ext uri="{FF2B5EF4-FFF2-40B4-BE49-F238E27FC236}">
                <a16:creationId xmlns:a16="http://schemas.microsoft.com/office/drawing/2014/main" id="{4F68168B-D9DC-6618-1AC7-9844CBE6418C}"/>
              </a:ext>
            </a:extLst>
          </p:cNvPr>
          <p:cNvSpPr>
            <a:spLocks noGrp="1"/>
          </p:cNvSpPr>
          <p:nvPr>
            <p:ph type="body" sz="half" idx="2"/>
          </p:nvPr>
        </p:nvSpPr>
        <p:spPr>
          <a:xfrm>
            <a:off x="876693" y="2533476"/>
            <a:ext cx="3455821" cy="3447832"/>
          </a:xfrm>
        </p:spPr>
        <p:txBody>
          <a:bodyPr vert="horz" lIns="91440" tIns="45720" rIns="91440" bIns="45720" rtlCol="0" anchor="t">
            <a:normAutofit fontScale="70000" lnSpcReduction="20000"/>
          </a:bodyPr>
          <a:lstStyle/>
          <a:p>
            <a:pPr indent="-228600">
              <a:buFont typeface="Arial" panose="020B0604020202020204" pitchFamily="34" charset="0"/>
              <a:buChar char="•"/>
            </a:pPr>
            <a:r>
              <a:rPr lang="fi-FI" sz="2000" dirty="0"/>
              <a:t>Barokin linna- ja palatsiarkkitehtuurille tyypillistä oli arvokkuus, massiivisuus sekä klassismista periytyvä looginen ja selkeä massojen jäsentely. Lisäksi fasadeissa esiintyi usein veistoskoristelua.  </a:t>
            </a:r>
          </a:p>
          <a:p>
            <a:pPr indent="-228600">
              <a:buFont typeface="Arial" panose="020B0604020202020204" pitchFamily="34" charset="0"/>
              <a:buChar char="•"/>
            </a:pPr>
            <a:r>
              <a:rPr lang="fi-FI" sz="2000" dirty="0"/>
              <a:t>Palatsien sisätilojen koristelu oli runsasta ja </a:t>
            </a:r>
            <a:r>
              <a:rPr lang="fi-FI" sz="2000" dirty="0" err="1"/>
              <a:t>yleellistä</a:t>
            </a:r>
            <a:r>
              <a:rPr lang="fi-FI" sz="2000" dirty="0"/>
              <a:t>. Dekoraatiot koostuivat pääasiallisesti peileistä sekä veistos- ja maalauskoristeluista. Huonekalutaiteessa suosittuja olivat korkeaselkäiset tuolit, joita peitti raskas, kullattu veistokoristelu. </a:t>
            </a:r>
          </a:p>
          <a:p>
            <a:pPr indent="-228600">
              <a:buFont typeface="Arial" panose="020B0604020202020204" pitchFamily="34" charset="0"/>
              <a:buChar char="•"/>
            </a:pPr>
            <a:r>
              <a:rPr lang="fi-FI" sz="2000" dirty="0"/>
              <a:t>Itävaltaan levinneen italialaistyyppisen barokin tyylillisenä ominaispiirteenä oli dekoraatioiden musta-kulta -värityksen sijaan valkoinen-kulta -yhdistelmä. Alankomaalaisen barokin palatsiarkkitehtuurin ominaispiirteenä puolestaan oli korkea katto, kun taas esim. ranskalaisen barokin palatseissa katto pyrittiin hävittämään näkyvistä.  </a:t>
            </a:r>
            <a:endParaRPr lang="en-US" sz="2000" dirty="0"/>
          </a:p>
        </p:txBody>
      </p:sp>
      <p:pic>
        <p:nvPicPr>
          <p:cNvPr id="6" name="Sisällön paikkamerkki 5" descr="Kuva, joka sisältää kohteen taivas, rakennus, pilvi, patsas&#10;&#10;Kuvaus luotu automaattisesti">
            <a:extLst>
              <a:ext uri="{FF2B5EF4-FFF2-40B4-BE49-F238E27FC236}">
                <a16:creationId xmlns:a16="http://schemas.microsoft.com/office/drawing/2014/main" id="{ED2F0281-F32E-81A3-4A03-78E821D224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6982" y="741391"/>
            <a:ext cx="7825018" cy="5223199"/>
          </a:xfrm>
          <a:prstGeom prst="rect">
            <a:avLst/>
          </a:prstGeom>
        </p:spPr>
      </p:pic>
      <p:grpSp>
        <p:nvGrpSpPr>
          <p:cNvPr id="11" name="Group 10">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2" name="Rectangle 11">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0215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2">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CEE93DFF-B10B-931C-55BF-64B620D28D71}"/>
              </a:ext>
            </a:extLst>
          </p:cNvPr>
          <p:cNvSpPr>
            <a:spLocks noGrp="1"/>
          </p:cNvSpPr>
          <p:nvPr>
            <p:ph type="title"/>
          </p:nvPr>
        </p:nvSpPr>
        <p:spPr>
          <a:xfrm>
            <a:off x="838198" y="978408"/>
            <a:ext cx="4607052" cy="1106424"/>
          </a:xfrm>
        </p:spPr>
        <p:txBody>
          <a:bodyPr vert="horz" lIns="91440" tIns="45720" rIns="91440" bIns="45720" rtlCol="0" anchor="ctr">
            <a:normAutofit/>
          </a:bodyPr>
          <a:lstStyle/>
          <a:p>
            <a:r>
              <a:rPr lang="en-US" sz="2900" kern="1200" dirty="0" err="1">
                <a:solidFill>
                  <a:schemeClr val="tx1"/>
                </a:solidFill>
                <a:latin typeface="+mj-lt"/>
                <a:ea typeface="+mj-ea"/>
                <a:cs typeface="+mj-cs"/>
              </a:rPr>
              <a:t>Barokkipuutarha</a:t>
            </a:r>
            <a:endParaRPr lang="en-US" sz="2900" kern="1200" dirty="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kstin paikkamerkki 3">
            <a:extLst>
              <a:ext uri="{FF2B5EF4-FFF2-40B4-BE49-F238E27FC236}">
                <a16:creationId xmlns:a16="http://schemas.microsoft.com/office/drawing/2014/main" id="{454DB3DE-FC7F-7B7C-7F91-D46542160DE1}"/>
              </a:ext>
            </a:extLst>
          </p:cNvPr>
          <p:cNvSpPr>
            <a:spLocks noGrp="1"/>
          </p:cNvSpPr>
          <p:nvPr>
            <p:ph type="body" sz="half" idx="2"/>
          </p:nvPr>
        </p:nvSpPr>
        <p:spPr>
          <a:xfrm>
            <a:off x="841246" y="2368296"/>
            <a:ext cx="4607052" cy="3502152"/>
          </a:xfrm>
        </p:spPr>
        <p:txBody>
          <a:bodyPr vert="horz" lIns="91440" tIns="45720" rIns="91440" bIns="45720" rtlCol="0">
            <a:normAutofit/>
          </a:bodyPr>
          <a:lstStyle/>
          <a:p>
            <a:pPr indent="-228600">
              <a:buFont typeface="Arial" panose="020B0604020202020204" pitchFamily="34" charset="0"/>
              <a:buChar char="•"/>
            </a:pPr>
            <a:r>
              <a:rPr lang="en-US" sz="1800"/>
              <a:t>Puutarhataiteelle tyypillistä olivat säännönmukaiset polut, symmetriset istutukset, suihkulähteet, vesialtaat ja kanaalit. Puutarhat jaettiin vyöhykkeisiin, jotka pitivät sisällään luonteeltaan ja kasvistoltaan erilaisia alueita. Useita kilometrejä jatkuvat puistot tarjosivat ympäristön hovin puutarhajuhliin.</a:t>
            </a:r>
          </a:p>
        </p:txBody>
      </p:sp>
      <p:pic>
        <p:nvPicPr>
          <p:cNvPr id="6" name="Kuva 5">
            <a:extLst>
              <a:ext uri="{FF2B5EF4-FFF2-40B4-BE49-F238E27FC236}">
                <a16:creationId xmlns:a16="http://schemas.microsoft.com/office/drawing/2014/main" id="{0F643665-8C71-A8D5-8B33-90323B8AFDBB}"/>
              </a:ext>
            </a:extLst>
          </p:cNvPr>
          <p:cNvPicPr>
            <a:picLocks noChangeAspect="1"/>
          </p:cNvPicPr>
          <p:nvPr/>
        </p:nvPicPr>
        <p:blipFill rotWithShape="1">
          <a:blip r:embed="rId2"/>
          <a:srcRect l="8156" r="10081" b="2"/>
          <a:stretch/>
        </p:blipFill>
        <p:spPr>
          <a:xfrm>
            <a:off x="6324599" y="10"/>
            <a:ext cx="5457817" cy="3337549"/>
          </a:xfrm>
          <a:prstGeom prst="rect">
            <a:avLst/>
          </a:prstGeom>
        </p:spPr>
      </p:pic>
      <p:pic>
        <p:nvPicPr>
          <p:cNvPr id="5" name="Sisällön paikkamerkki 4">
            <a:extLst>
              <a:ext uri="{FF2B5EF4-FFF2-40B4-BE49-F238E27FC236}">
                <a16:creationId xmlns:a16="http://schemas.microsoft.com/office/drawing/2014/main" id="{C1163E92-7C30-A7D9-D216-3EDCB809EE80}"/>
              </a:ext>
            </a:extLst>
          </p:cNvPr>
          <p:cNvPicPr>
            <a:picLocks noGrp="1" noChangeAspect="1"/>
          </p:cNvPicPr>
          <p:nvPr>
            <p:ph idx="1"/>
          </p:nvPr>
        </p:nvPicPr>
        <p:blipFill rotWithShape="1">
          <a:blip r:embed="rId3"/>
          <a:srcRect t="8386" r="3" b="3"/>
          <a:stretch/>
        </p:blipFill>
        <p:spPr>
          <a:xfrm>
            <a:off x="6324590" y="3520439"/>
            <a:ext cx="5457817" cy="3337561"/>
          </a:xfrm>
          <a:prstGeom prst="rect">
            <a:avLst/>
          </a:prstGeom>
        </p:spPr>
      </p:pic>
    </p:spTree>
    <p:extLst>
      <p:ext uri="{BB962C8B-B14F-4D97-AF65-F5344CB8AC3E}">
        <p14:creationId xmlns:p14="http://schemas.microsoft.com/office/powerpoint/2010/main" val="3780340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2DC6D2-B2AA-041C-4208-30275A006E43}"/>
              </a:ext>
            </a:extLst>
          </p:cNvPr>
          <p:cNvSpPr>
            <a:spLocks noGrp="1"/>
          </p:cNvSpPr>
          <p:nvPr>
            <p:ph type="title"/>
          </p:nvPr>
        </p:nvSpPr>
        <p:spPr>
          <a:xfrm>
            <a:off x="762001" y="1141711"/>
            <a:ext cx="3234466" cy="3474364"/>
          </a:xfrm>
        </p:spPr>
        <p:txBody>
          <a:bodyPr vert="horz" lIns="91440" tIns="45720" rIns="91440" bIns="45720" rtlCol="0" anchor="t">
            <a:normAutofit/>
          </a:bodyPr>
          <a:lstStyle/>
          <a:p>
            <a:r>
              <a:rPr lang="en-US" sz="3600" dirty="0" err="1"/>
              <a:t>Rokokoo</a:t>
            </a:r>
            <a:br>
              <a:rPr lang="en-US" sz="3600" dirty="0"/>
            </a:br>
            <a:r>
              <a:rPr lang="en-US" sz="3600" dirty="0"/>
              <a:t>(</a:t>
            </a:r>
            <a:r>
              <a:rPr lang="en-US" sz="2400" dirty="0"/>
              <a:t>1650 AD TO 1790 AD)</a:t>
            </a:r>
          </a:p>
        </p:txBody>
      </p:sp>
      <p:cxnSp>
        <p:nvCxnSpPr>
          <p:cNvPr id="10" name="Straight Connector 9">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Sisällön paikkamerkki 4" descr="Kuva, joka sisältää kohteen piha-, taivas, Palatsi, kartano&#10;&#10;Kuvaus luotu automaattisesti">
            <a:extLst>
              <a:ext uri="{FF2B5EF4-FFF2-40B4-BE49-F238E27FC236}">
                <a16:creationId xmlns:a16="http://schemas.microsoft.com/office/drawing/2014/main" id="{D0161135-4A4D-8498-BF94-F9B23038F246}"/>
              </a:ext>
            </a:extLst>
          </p:cNvPr>
          <p:cNvPicPr>
            <a:picLocks noGrp="1" noChangeAspect="1"/>
          </p:cNvPicPr>
          <p:nvPr>
            <p:ph idx="1"/>
          </p:nvPr>
        </p:nvPicPr>
        <p:blipFill rotWithShape="1">
          <a:blip r:embed="rId2"/>
          <a:srcRect l="14399" r="12134"/>
          <a:stretch/>
        </p:blipFill>
        <p:spPr>
          <a:xfrm>
            <a:off x="4615543" y="10"/>
            <a:ext cx="7576458" cy="6857990"/>
          </a:xfrm>
          <a:prstGeom prst="rect">
            <a:avLst/>
          </a:prstGeom>
        </p:spPr>
      </p:pic>
      <p:sp>
        <p:nvSpPr>
          <p:cNvPr id="4" name="Tekstin paikkamerkki 3">
            <a:extLst>
              <a:ext uri="{FF2B5EF4-FFF2-40B4-BE49-F238E27FC236}">
                <a16:creationId xmlns:a16="http://schemas.microsoft.com/office/drawing/2014/main" id="{1917C411-2942-1487-F506-67DF9369A0EB}"/>
              </a:ext>
            </a:extLst>
          </p:cNvPr>
          <p:cNvSpPr>
            <a:spLocks noGrp="1"/>
          </p:cNvSpPr>
          <p:nvPr>
            <p:ph type="body" sz="half" idx="2"/>
          </p:nvPr>
        </p:nvSpPr>
        <p:spPr>
          <a:xfrm>
            <a:off x="346230" y="2352583"/>
            <a:ext cx="4269313" cy="3959439"/>
          </a:xfrm>
        </p:spPr>
        <p:txBody>
          <a:bodyPr/>
          <a:lstStyle/>
          <a:p>
            <a:r>
              <a:rPr lang="fi-FI" dirty="0"/>
              <a:t>Rokokoon arkkitehtuuri vaikutti voimakkaimmin sisäarkkitehtuurissa. Ulkoarkkitehtuurissa se ilmeni lähinnä muotojen osittaisena kevenemisenä sekä puutarhojen kiinalaisvaikutteisten huvimajojen ja paviljonkien rakentamisena. </a:t>
            </a:r>
          </a:p>
          <a:p>
            <a:r>
              <a:rPr lang="fi-FI" dirty="0"/>
              <a:t>Sisäarkkitehtuurissa suosittiin ovaalimuotoa, peilejä, maalattuja tapetteja ja seinien stukko-ornamentteja, jotka väritettiin pääsääntöisesti kullalla ja vaalein värein. </a:t>
            </a:r>
          </a:p>
          <a:p>
            <a:r>
              <a:rPr lang="fi-FI" dirty="0"/>
              <a:t>Myös kattomaalaukset kevenivät ja vaalenivat. Lisäksi huoneiden kulmat usein pyöristettiin. Huonekalujen puolella suosittuja olivat kaarevajalkaiset ja istuinosaltaan pehmustetut rokokootuolit ja -sohvat. </a:t>
            </a:r>
          </a:p>
        </p:txBody>
      </p:sp>
    </p:spTree>
    <p:extLst>
      <p:ext uri="{BB962C8B-B14F-4D97-AF65-F5344CB8AC3E}">
        <p14:creationId xmlns:p14="http://schemas.microsoft.com/office/powerpoint/2010/main" val="3740954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E4C77F1-D08D-53FA-D3E2-414E685DFD76}"/>
              </a:ext>
            </a:extLst>
          </p:cNvPr>
          <p:cNvSpPr>
            <a:spLocks noGrp="1"/>
          </p:cNvSpPr>
          <p:nvPr>
            <p:ph type="title"/>
          </p:nvPr>
        </p:nvSpPr>
        <p:spPr>
          <a:xfrm>
            <a:off x="876693" y="741391"/>
            <a:ext cx="3455821" cy="1616203"/>
          </a:xfrm>
        </p:spPr>
        <p:txBody>
          <a:bodyPr vert="horz" lIns="91440" tIns="45720" rIns="91440" bIns="45720" rtlCol="0" anchor="b">
            <a:normAutofit/>
          </a:bodyPr>
          <a:lstStyle/>
          <a:p>
            <a:r>
              <a:rPr lang="en-US" sz="2700" kern="1200">
                <a:solidFill>
                  <a:schemeClr val="tx1"/>
                </a:solidFill>
                <a:latin typeface="+mj-lt"/>
                <a:ea typeface="+mj-ea"/>
                <a:cs typeface="+mj-cs"/>
              </a:rPr>
              <a:t>Amerikka kolonialismi</a:t>
            </a:r>
            <a:br>
              <a:rPr lang="en-US" sz="2700" kern="1200">
                <a:solidFill>
                  <a:schemeClr val="tx1"/>
                </a:solidFill>
                <a:latin typeface="+mj-lt"/>
                <a:ea typeface="+mj-ea"/>
                <a:cs typeface="+mj-cs"/>
              </a:rPr>
            </a:br>
            <a:r>
              <a:rPr lang="en-US" sz="2700" kern="1200">
                <a:solidFill>
                  <a:schemeClr val="tx1"/>
                </a:solidFill>
                <a:latin typeface="+mj-lt"/>
                <a:ea typeface="+mj-ea"/>
                <a:cs typeface="+mj-cs"/>
              </a:rPr>
              <a:t>(1600 AD TO 1780 AD)</a:t>
            </a:r>
          </a:p>
        </p:txBody>
      </p:sp>
      <p:sp>
        <p:nvSpPr>
          <p:cNvPr id="4" name="Tekstin paikkamerkki 3">
            <a:extLst>
              <a:ext uri="{FF2B5EF4-FFF2-40B4-BE49-F238E27FC236}">
                <a16:creationId xmlns:a16="http://schemas.microsoft.com/office/drawing/2014/main" id="{6A75E6E4-BEBF-48D4-A2B8-D921E028C711}"/>
              </a:ext>
            </a:extLst>
          </p:cNvPr>
          <p:cNvSpPr>
            <a:spLocks noGrp="1"/>
          </p:cNvSpPr>
          <p:nvPr>
            <p:ph type="body" sz="half" idx="2"/>
          </p:nvPr>
        </p:nvSpPr>
        <p:spPr>
          <a:xfrm>
            <a:off x="876693" y="2533476"/>
            <a:ext cx="3455821" cy="3447832"/>
          </a:xfrm>
        </p:spPr>
        <p:txBody>
          <a:bodyPr vert="horz" lIns="91440" tIns="45720" rIns="91440" bIns="45720" rtlCol="0" anchor="t">
            <a:normAutofit/>
          </a:bodyPr>
          <a:lstStyle/>
          <a:p>
            <a:pPr indent="-228600">
              <a:buFont typeface="Arial" panose="020B0604020202020204" pitchFamily="34" charset="0"/>
              <a:buChar char="•"/>
            </a:pPr>
            <a:endParaRPr lang="en-US" sz="2000"/>
          </a:p>
        </p:txBody>
      </p:sp>
      <p:pic>
        <p:nvPicPr>
          <p:cNvPr id="6" name="Sisällön paikkamerkki 5" descr="Kuva, joka sisältää kohteen rakennus, koti, ikkuna, piha-&#10;&#10;Kuvaus luotu automaattisesti">
            <a:extLst>
              <a:ext uri="{FF2B5EF4-FFF2-40B4-BE49-F238E27FC236}">
                <a16:creationId xmlns:a16="http://schemas.microsoft.com/office/drawing/2014/main" id="{4B2AFAA2-CA97-F362-DB0D-7D1CDB1423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7672" y="1476918"/>
            <a:ext cx="6389346" cy="3913474"/>
          </a:xfrm>
          <a:prstGeom prst="rect">
            <a:avLst/>
          </a:prstGeom>
        </p:spPr>
      </p:pic>
      <p:grpSp>
        <p:nvGrpSpPr>
          <p:cNvPr id="11" name="Group 10">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2" name="Rectangle 11">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165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1DAD96-0920-E7E4-461B-575D77DC42D7}"/>
              </a:ext>
            </a:extLst>
          </p:cNvPr>
          <p:cNvSpPr>
            <a:spLocks noGrp="1"/>
          </p:cNvSpPr>
          <p:nvPr>
            <p:ph type="title"/>
          </p:nvPr>
        </p:nvSpPr>
        <p:spPr>
          <a:xfrm>
            <a:off x="839788" y="457200"/>
            <a:ext cx="3932237" cy="1220680"/>
          </a:xfrm>
        </p:spPr>
        <p:txBody>
          <a:bodyPr/>
          <a:lstStyle/>
          <a:p>
            <a:r>
              <a:rPr lang="fi-FI" dirty="0"/>
              <a:t>Uusklassismi</a:t>
            </a:r>
          </a:p>
        </p:txBody>
      </p:sp>
      <p:pic>
        <p:nvPicPr>
          <p:cNvPr id="7" name="Sisällön paikkamerkki 6">
            <a:extLst>
              <a:ext uri="{FF2B5EF4-FFF2-40B4-BE49-F238E27FC236}">
                <a16:creationId xmlns:a16="http://schemas.microsoft.com/office/drawing/2014/main" id="{88948102-9BDC-151C-56C9-15305EC31BC8}"/>
              </a:ext>
            </a:extLst>
          </p:cNvPr>
          <p:cNvPicPr>
            <a:picLocks noGrp="1" noChangeAspect="1"/>
          </p:cNvPicPr>
          <p:nvPr>
            <p:ph idx="1"/>
          </p:nvPr>
        </p:nvPicPr>
        <p:blipFill>
          <a:blip r:embed="rId2"/>
          <a:stretch>
            <a:fillRect/>
          </a:stretch>
        </p:blipFill>
        <p:spPr>
          <a:xfrm>
            <a:off x="6027737" y="122379"/>
            <a:ext cx="6164263" cy="4158519"/>
          </a:xfrm>
          <a:prstGeom prst="rect">
            <a:avLst/>
          </a:prstGeom>
        </p:spPr>
      </p:pic>
      <p:sp>
        <p:nvSpPr>
          <p:cNvPr id="4" name="Tekstin paikkamerkki 3">
            <a:extLst>
              <a:ext uri="{FF2B5EF4-FFF2-40B4-BE49-F238E27FC236}">
                <a16:creationId xmlns:a16="http://schemas.microsoft.com/office/drawing/2014/main" id="{4E27A0E1-BFD1-FE80-840F-65F3752A3A21}"/>
              </a:ext>
            </a:extLst>
          </p:cNvPr>
          <p:cNvSpPr>
            <a:spLocks noGrp="1"/>
          </p:cNvSpPr>
          <p:nvPr>
            <p:ph type="body" sz="half" idx="2"/>
          </p:nvPr>
        </p:nvSpPr>
        <p:spPr>
          <a:xfrm>
            <a:off x="106532" y="1677881"/>
            <a:ext cx="4953740" cy="5397622"/>
          </a:xfrm>
        </p:spPr>
        <p:txBody>
          <a:bodyPr>
            <a:normAutofit/>
          </a:bodyPr>
          <a:lstStyle/>
          <a:p>
            <a:r>
              <a:rPr lang="fi-FI" dirty="0"/>
              <a:t>Uusklassismin arkkitehtuurille oli tyypillistä tektonisuus eli rakenteellisuuden korostaminen, jossa kantavat ja kannatettavat rakenteet osoitettiin pylväillä ja pilastereilla sekä voimakkailla palkistoilla. Lisäksi sille ominaista olivat katkeamattomat ja selkeät linjaukset, suorakulmaisuus sekä staattisuus. Arkkitehtuurin tehokeinona käytettiin muotojen äärimmäistä yksinkertaistamista ja rakennusosien voimakasta kontrastointia. Tämä näkyi esim. jyhkeiden doorilaisten pylväiden ja pelkistettyjen geometristen perusmuotojen kuten kolmioiden, kuutioiden, pallojen, lieriöiden ja kartioiden suosimisena.</a:t>
            </a:r>
          </a:p>
          <a:p>
            <a:r>
              <a:rPr lang="fi-FI" dirty="0"/>
              <a:t> Uusklassismin piirissä ympyrän täydellistä muotoa arvostettiin absoluuttisen ja pysyvän selkeyden ilmentäjänä. Ympyrän ohella myös muut keskeisornamentit, kuten esimerkiksi </a:t>
            </a:r>
            <a:r>
              <a:rPr lang="fi-FI" dirty="0" err="1"/>
              <a:t>kahdeksankulmio</a:t>
            </a:r>
            <a:r>
              <a:rPr lang="fi-FI" dirty="0"/>
              <a:t> ja tasavartinen risti toteuttivat suuntauksen arvostamaa geometrista symmetriaa. Tämän johdosta suosittuja rakennusmuotoja olivat keskeiskirkot ja pyörötemppelit. Keskeispohjakaavan ohella varhaiskristillinen basilika nousi suosituksi uusklassisessa arkkitehtuurissa.</a:t>
            </a:r>
          </a:p>
        </p:txBody>
      </p:sp>
      <p:sp>
        <p:nvSpPr>
          <p:cNvPr id="6" name="Tekstiruutu 5">
            <a:extLst>
              <a:ext uri="{FF2B5EF4-FFF2-40B4-BE49-F238E27FC236}">
                <a16:creationId xmlns:a16="http://schemas.microsoft.com/office/drawing/2014/main" id="{7F8B63D3-9581-CD2C-FEB2-DF88C70F5952}"/>
              </a:ext>
            </a:extLst>
          </p:cNvPr>
          <p:cNvSpPr txBox="1"/>
          <p:nvPr/>
        </p:nvSpPr>
        <p:spPr>
          <a:xfrm>
            <a:off x="285010" y="242786"/>
            <a:ext cx="5449040" cy="646331"/>
          </a:xfrm>
          <a:prstGeom prst="rect">
            <a:avLst/>
          </a:prstGeom>
          <a:noFill/>
        </p:spPr>
        <p:txBody>
          <a:bodyPr wrap="square">
            <a:spAutoFit/>
          </a:bodyPr>
          <a:lstStyle/>
          <a:p>
            <a:r>
              <a:rPr lang="fi-FI" dirty="0"/>
              <a:t>Jacques-</a:t>
            </a:r>
            <a:r>
              <a:rPr lang="fi-FI" dirty="0" err="1"/>
              <a:t>German</a:t>
            </a:r>
            <a:r>
              <a:rPr lang="fi-FI" dirty="0"/>
              <a:t> </a:t>
            </a:r>
            <a:r>
              <a:rPr lang="fi-FI" dirty="0" err="1"/>
              <a:t>Soufflot</a:t>
            </a:r>
            <a:r>
              <a:rPr lang="fi-FI" dirty="0"/>
              <a:t>: Pariisin </a:t>
            </a:r>
            <a:r>
              <a:rPr lang="fi-FI" dirty="0" err="1"/>
              <a:t>Panthéon</a:t>
            </a:r>
            <a:r>
              <a:rPr lang="fi-FI" dirty="0"/>
              <a:t> (1756-90, pääosin valm.1789).</a:t>
            </a:r>
          </a:p>
        </p:txBody>
      </p:sp>
      <p:pic>
        <p:nvPicPr>
          <p:cNvPr id="8" name="Kuva 7">
            <a:extLst>
              <a:ext uri="{FF2B5EF4-FFF2-40B4-BE49-F238E27FC236}">
                <a16:creationId xmlns:a16="http://schemas.microsoft.com/office/drawing/2014/main" id="{2E4B8F23-AE66-3E86-1080-3EFD60003A30}"/>
              </a:ext>
            </a:extLst>
          </p:cNvPr>
          <p:cNvPicPr>
            <a:picLocks noChangeAspect="1"/>
          </p:cNvPicPr>
          <p:nvPr/>
        </p:nvPicPr>
        <p:blipFill>
          <a:blip r:embed="rId3"/>
          <a:stretch>
            <a:fillRect/>
          </a:stretch>
        </p:blipFill>
        <p:spPr>
          <a:xfrm>
            <a:off x="5601810" y="3693110"/>
            <a:ext cx="3807558" cy="2982587"/>
          </a:xfrm>
          <a:prstGeom prst="rect">
            <a:avLst/>
          </a:prstGeom>
        </p:spPr>
      </p:pic>
    </p:spTree>
    <p:extLst>
      <p:ext uri="{BB962C8B-B14F-4D97-AF65-F5344CB8AC3E}">
        <p14:creationId xmlns:p14="http://schemas.microsoft.com/office/powerpoint/2010/main" val="2953756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6E0249-34A1-2F53-81FA-F91B996D7F0A}"/>
              </a:ext>
            </a:extLst>
          </p:cNvPr>
          <p:cNvSpPr>
            <a:spLocks noGrp="1"/>
          </p:cNvSpPr>
          <p:nvPr>
            <p:ph type="title"/>
          </p:nvPr>
        </p:nvSpPr>
        <p:spPr>
          <a:xfrm>
            <a:off x="839788" y="457200"/>
            <a:ext cx="3932237" cy="998738"/>
          </a:xfrm>
        </p:spPr>
        <p:txBody>
          <a:bodyPr/>
          <a:lstStyle/>
          <a:p>
            <a:r>
              <a:rPr lang="fi-FI" dirty="0"/>
              <a:t>Kertaustyylit</a:t>
            </a:r>
          </a:p>
        </p:txBody>
      </p:sp>
      <p:pic>
        <p:nvPicPr>
          <p:cNvPr id="7" name="Sisällön paikkamerkki 6">
            <a:extLst>
              <a:ext uri="{FF2B5EF4-FFF2-40B4-BE49-F238E27FC236}">
                <a16:creationId xmlns:a16="http://schemas.microsoft.com/office/drawing/2014/main" id="{53826BBB-92F4-E701-1047-E50E1CC3EEA3}"/>
              </a:ext>
            </a:extLst>
          </p:cNvPr>
          <p:cNvPicPr>
            <a:picLocks noGrp="1" noChangeAspect="1"/>
          </p:cNvPicPr>
          <p:nvPr>
            <p:ph idx="1"/>
          </p:nvPr>
        </p:nvPicPr>
        <p:blipFill>
          <a:blip r:embed="rId2"/>
          <a:stretch>
            <a:fillRect/>
          </a:stretch>
        </p:blipFill>
        <p:spPr>
          <a:xfrm>
            <a:off x="5221288" y="1881187"/>
            <a:ext cx="6096000" cy="3086100"/>
          </a:xfrm>
          <a:prstGeom prst="rect">
            <a:avLst/>
          </a:prstGeom>
        </p:spPr>
      </p:pic>
      <p:sp>
        <p:nvSpPr>
          <p:cNvPr id="4" name="Tekstin paikkamerkki 3">
            <a:extLst>
              <a:ext uri="{FF2B5EF4-FFF2-40B4-BE49-F238E27FC236}">
                <a16:creationId xmlns:a16="http://schemas.microsoft.com/office/drawing/2014/main" id="{C3A0DA5A-673B-5BFA-86CF-BA8BB0EE2009}"/>
              </a:ext>
            </a:extLst>
          </p:cNvPr>
          <p:cNvSpPr>
            <a:spLocks noGrp="1"/>
          </p:cNvSpPr>
          <p:nvPr>
            <p:ph type="body" sz="half" idx="2"/>
          </p:nvPr>
        </p:nvSpPr>
        <p:spPr>
          <a:xfrm>
            <a:off x="685800" y="1695450"/>
            <a:ext cx="3581399" cy="4933949"/>
          </a:xfrm>
        </p:spPr>
        <p:txBody>
          <a:bodyPr>
            <a:normAutofit lnSpcReduction="10000"/>
          </a:bodyPr>
          <a:lstStyle/>
          <a:p>
            <a:r>
              <a:rPr lang="fi-FI" dirty="0"/>
              <a:t>Suosittuja kertaustyylejä olivat uusgotiikka, uusrenessanssi, uusbarokki ja uusrokokoo. </a:t>
            </a:r>
          </a:p>
          <a:p>
            <a:r>
              <a:rPr lang="fi-FI" dirty="0"/>
              <a:t>Mistään näistä ei kuitenkaan muodostunut aikakauden valtatyyliä, vaan ne esiintyivät usein rinnakkain. Kulloinkin käytetty tyyli valittiin usein rakennustyypin, rakennuksen tehtävän tai rakennuttajan toiveiden perusteella. </a:t>
            </a:r>
          </a:p>
          <a:p>
            <a:r>
              <a:rPr lang="fi-FI" dirty="0"/>
              <a:t>Englannissa suosittiin uusgotiikkaa, josta tuli lähes kansallinen tyyli vuosien 1845-1875 välisenä aikana. Muualla Euroopassa tyylejä käytettiin laajemmin. </a:t>
            </a:r>
          </a:p>
          <a:p>
            <a:r>
              <a:rPr lang="fi-FI" dirty="0"/>
              <a:t>Yleisimpänä rakennusmateriaalina kertaustyyleissä toimivat kivi ja tiili. </a:t>
            </a:r>
          </a:p>
          <a:p>
            <a:r>
              <a:rPr lang="fi-FI" dirty="0"/>
              <a:t>Romantiikan arkkitehtuurin myötä Englannissa siirryttiin aikaisemmista tiukan muodon omaavista ranskalaisista ja italialaisista puistoista vapaasti rönsyileviin maisemapuistoihin. </a:t>
            </a:r>
          </a:p>
        </p:txBody>
      </p:sp>
      <p:sp>
        <p:nvSpPr>
          <p:cNvPr id="6" name="Tekstiruutu 5">
            <a:extLst>
              <a:ext uri="{FF2B5EF4-FFF2-40B4-BE49-F238E27FC236}">
                <a16:creationId xmlns:a16="http://schemas.microsoft.com/office/drawing/2014/main" id="{A98A92F6-8842-5234-EAED-B2481A25DF4B}"/>
              </a:ext>
            </a:extLst>
          </p:cNvPr>
          <p:cNvSpPr txBox="1"/>
          <p:nvPr/>
        </p:nvSpPr>
        <p:spPr>
          <a:xfrm>
            <a:off x="4267199" y="6211669"/>
            <a:ext cx="5038726" cy="646331"/>
          </a:xfrm>
          <a:prstGeom prst="rect">
            <a:avLst/>
          </a:prstGeom>
          <a:noFill/>
        </p:spPr>
        <p:txBody>
          <a:bodyPr wrap="square">
            <a:spAutoFit/>
          </a:bodyPr>
          <a:lstStyle/>
          <a:p>
            <a:r>
              <a:rPr lang="fi-FI" dirty="0"/>
              <a:t>Englanti: Sir Charles Barry ja A.W.N. Pugin: Parlamenttitalo, Lontoo (1839-1852)</a:t>
            </a:r>
          </a:p>
        </p:txBody>
      </p:sp>
      <p:pic>
        <p:nvPicPr>
          <p:cNvPr id="8" name="Kuva 7">
            <a:extLst>
              <a:ext uri="{FF2B5EF4-FFF2-40B4-BE49-F238E27FC236}">
                <a16:creationId xmlns:a16="http://schemas.microsoft.com/office/drawing/2014/main" id="{841FD6F4-E4DD-52E4-97EF-0705C77561BE}"/>
              </a:ext>
            </a:extLst>
          </p:cNvPr>
          <p:cNvPicPr>
            <a:picLocks noChangeAspect="1"/>
          </p:cNvPicPr>
          <p:nvPr/>
        </p:nvPicPr>
        <p:blipFill>
          <a:blip r:embed="rId3"/>
          <a:stretch>
            <a:fillRect/>
          </a:stretch>
        </p:blipFill>
        <p:spPr>
          <a:xfrm>
            <a:off x="4582313" y="352425"/>
            <a:ext cx="7609687" cy="5707265"/>
          </a:xfrm>
          <a:prstGeom prst="rect">
            <a:avLst/>
          </a:prstGeom>
        </p:spPr>
      </p:pic>
    </p:spTree>
    <p:extLst>
      <p:ext uri="{BB962C8B-B14F-4D97-AF65-F5344CB8AC3E}">
        <p14:creationId xmlns:p14="http://schemas.microsoft.com/office/powerpoint/2010/main" val="2236818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14A2CE-4E45-9923-35BF-3760B04A099B}"/>
              </a:ext>
            </a:extLst>
          </p:cNvPr>
          <p:cNvSpPr>
            <a:spLocks noGrp="1"/>
          </p:cNvSpPr>
          <p:nvPr>
            <p:ph type="title"/>
          </p:nvPr>
        </p:nvSpPr>
        <p:spPr/>
        <p:txBody>
          <a:bodyPr/>
          <a:lstStyle/>
          <a:p>
            <a:r>
              <a:rPr lang="en-US" dirty="0"/>
              <a:t>Art </a:t>
            </a:r>
            <a:r>
              <a:rPr lang="en-US" dirty="0" err="1"/>
              <a:t>Noveau</a:t>
            </a:r>
            <a:r>
              <a:rPr lang="en-US" dirty="0"/>
              <a:t> ja </a:t>
            </a:r>
            <a:r>
              <a:rPr lang="en-US" dirty="0" err="1"/>
              <a:t>Jugend</a:t>
            </a:r>
            <a:br>
              <a:rPr lang="en-US" dirty="0"/>
            </a:br>
            <a:r>
              <a:rPr lang="en-US" dirty="0"/>
              <a:t>(1890 AD TO 1940 AD)</a:t>
            </a:r>
            <a:endParaRPr lang="fi-FI" dirty="0"/>
          </a:p>
        </p:txBody>
      </p:sp>
      <p:sp>
        <p:nvSpPr>
          <p:cNvPr id="4" name="Tekstin paikkamerkki 3">
            <a:extLst>
              <a:ext uri="{FF2B5EF4-FFF2-40B4-BE49-F238E27FC236}">
                <a16:creationId xmlns:a16="http://schemas.microsoft.com/office/drawing/2014/main" id="{6DC6C114-6943-92E2-1508-F49E628D05C1}"/>
              </a:ext>
            </a:extLst>
          </p:cNvPr>
          <p:cNvSpPr>
            <a:spLocks noGrp="1"/>
          </p:cNvSpPr>
          <p:nvPr>
            <p:ph type="body" sz="half" idx="2"/>
          </p:nvPr>
        </p:nvSpPr>
        <p:spPr>
          <a:xfrm>
            <a:off x="839788" y="2057399"/>
            <a:ext cx="4343400" cy="4538709"/>
          </a:xfrm>
        </p:spPr>
        <p:txBody>
          <a:bodyPr>
            <a:normAutofit/>
          </a:bodyPr>
          <a:lstStyle/>
          <a:p>
            <a:r>
              <a:rPr lang="fi-FI" dirty="0"/>
              <a:t>Yleisesti ottaen </a:t>
            </a:r>
            <a:r>
              <a:rPr lang="fi-FI" dirty="0" err="1"/>
              <a:t>art</a:t>
            </a:r>
            <a:r>
              <a:rPr lang="fi-FI" dirty="0"/>
              <a:t> </a:t>
            </a:r>
            <a:r>
              <a:rPr lang="fi-FI" dirty="0" err="1"/>
              <a:t>nouveaun</a:t>
            </a:r>
            <a:r>
              <a:rPr lang="fi-FI" dirty="0"/>
              <a:t> arkkitehtuuri on johdettavissa sen em. yleisiin pyrkimyksiin ja tyylillisiin ominaispiirteisiin, mutta sen piirissä esiintyi myös toisenlaista hillitympää tyyliä. Tälle, lähinnä Skotlannissa, Itävallassa ja myöhemmin myös Saksassa esiintyneelle arkkitehtuurille oli ominaista yksinkertaisempi, suoralinjainen, geometrisoiva ote, jossa </a:t>
            </a:r>
            <a:r>
              <a:rPr lang="fi-FI" dirty="0" err="1"/>
              <a:t>art</a:t>
            </a:r>
            <a:r>
              <a:rPr lang="fi-FI" dirty="0"/>
              <a:t> </a:t>
            </a:r>
            <a:r>
              <a:rPr lang="fi-FI" dirty="0" err="1"/>
              <a:t>nouveaulle</a:t>
            </a:r>
            <a:r>
              <a:rPr lang="fi-FI" dirty="0"/>
              <a:t> tyypillisiä koristeaiheita esiintyi vain pintaornamenteissa. Tämä tyyli pyrki tarkoituksenmukaisiin ratkaisuihin ja oli kiinnostunut uuden teknologian mahdollisuuksista, kuten esim. teräsrakentamisesta. Vähitellen tämä </a:t>
            </a:r>
            <a:r>
              <a:rPr lang="fi-FI" dirty="0" err="1"/>
              <a:t>art</a:t>
            </a:r>
            <a:r>
              <a:rPr lang="fi-FI" dirty="0"/>
              <a:t> </a:t>
            </a:r>
            <a:r>
              <a:rPr lang="fi-FI" dirty="0" err="1"/>
              <a:t>nouveaun</a:t>
            </a:r>
            <a:r>
              <a:rPr lang="fi-FI" dirty="0"/>
              <a:t> rinnalle noussut suuntaus siirtyi yhä </a:t>
            </a:r>
            <a:r>
              <a:rPr lang="fi-FI" dirty="0" err="1"/>
              <a:t>rationalisempaan</a:t>
            </a:r>
            <a:r>
              <a:rPr lang="fi-FI" dirty="0"/>
              <a:t> suuntaan, ja sen tärkeimpiin edustajiin kuului hollantilainen </a:t>
            </a:r>
            <a:r>
              <a:rPr lang="fi-FI" dirty="0" err="1"/>
              <a:t>Hendrick</a:t>
            </a:r>
            <a:r>
              <a:rPr lang="fi-FI" dirty="0"/>
              <a:t> Petrus </a:t>
            </a:r>
            <a:r>
              <a:rPr lang="fi-FI" dirty="0" err="1"/>
              <a:t>Berlage</a:t>
            </a:r>
            <a:r>
              <a:rPr lang="fi-FI" dirty="0"/>
              <a:t> (1856-1934). Rationalistisen arkkitehtuurin myötä uusiksi keskeisiksi rakennuskohteiksi nousivat suuret asuinkerrostalot ja tavaratalot.</a:t>
            </a:r>
          </a:p>
        </p:txBody>
      </p:sp>
      <p:pic>
        <p:nvPicPr>
          <p:cNvPr id="11" name="Sisällön paikkamerkki 10">
            <a:extLst>
              <a:ext uri="{FF2B5EF4-FFF2-40B4-BE49-F238E27FC236}">
                <a16:creationId xmlns:a16="http://schemas.microsoft.com/office/drawing/2014/main" id="{258CF7EB-9414-4AFE-7B3E-987C459154F3}"/>
              </a:ext>
            </a:extLst>
          </p:cNvPr>
          <p:cNvPicPr>
            <a:picLocks noGrp="1" noChangeAspect="1"/>
          </p:cNvPicPr>
          <p:nvPr>
            <p:ph idx="1"/>
          </p:nvPr>
        </p:nvPicPr>
        <p:blipFill>
          <a:blip r:embed="rId2"/>
          <a:stretch>
            <a:fillRect/>
          </a:stretch>
        </p:blipFill>
        <p:spPr>
          <a:xfrm>
            <a:off x="5777093" y="987425"/>
            <a:ext cx="4984389" cy="4873625"/>
          </a:xfrm>
          <a:prstGeom prst="rect">
            <a:avLst/>
          </a:prstGeom>
        </p:spPr>
      </p:pic>
      <p:sp>
        <p:nvSpPr>
          <p:cNvPr id="10" name="Tekstiruutu 9">
            <a:extLst>
              <a:ext uri="{FF2B5EF4-FFF2-40B4-BE49-F238E27FC236}">
                <a16:creationId xmlns:a16="http://schemas.microsoft.com/office/drawing/2014/main" id="{0AC77975-9767-CDC8-33E0-2EBA36FFE09D}"/>
              </a:ext>
            </a:extLst>
          </p:cNvPr>
          <p:cNvSpPr txBox="1"/>
          <p:nvPr/>
        </p:nvSpPr>
        <p:spPr>
          <a:xfrm>
            <a:off x="5071369" y="6042111"/>
            <a:ext cx="6094520" cy="369332"/>
          </a:xfrm>
          <a:prstGeom prst="rect">
            <a:avLst/>
          </a:prstGeom>
          <a:noFill/>
        </p:spPr>
        <p:txBody>
          <a:bodyPr wrap="square">
            <a:spAutoFit/>
          </a:bodyPr>
          <a:lstStyle/>
          <a:p>
            <a:r>
              <a:rPr lang="fi-FI" dirty="0"/>
              <a:t>Antonio </a:t>
            </a:r>
            <a:r>
              <a:rPr lang="fi-FI" dirty="0" err="1"/>
              <a:t>Gaudi</a:t>
            </a:r>
            <a:r>
              <a:rPr lang="fi-FI" dirty="0"/>
              <a:t>: </a:t>
            </a:r>
            <a:r>
              <a:rPr lang="fi-FI" dirty="0" err="1"/>
              <a:t>Sagrada</a:t>
            </a:r>
            <a:r>
              <a:rPr lang="fi-FI" dirty="0"/>
              <a:t> </a:t>
            </a:r>
            <a:r>
              <a:rPr lang="fi-FI" dirty="0" err="1"/>
              <a:t>Familia</a:t>
            </a:r>
            <a:r>
              <a:rPr lang="fi-FI" dirty="0"/>
              <a:t>, Barcelona (1883-) </a:t>
            </a:r>
          </a:p>
        </p:txBody>
      </p:sp>
    </p:spTree>
    <p:extLst>
      <p:ext uri="{BB962C8B-B14F-4D97-AF65-F5344CB8AC3E}">
        <p14:creationId xmlns:p14="http://schemas.microsoft.com/office/powerpoint/2010/main" val="2887095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3F3C8B9F-F809-BAB6-EC06-132AAE2F6EC0}"/>
              </a:ext>
            </a:extLst>
          </p:cNvPr>
          <p:cNvPicPr>
            <a:picLocks noChangeAspect="1"/>
          </p:cNvPicPr>
          <p:nvPr/>
        </p:nvPicPr>
        <p:blipFill>
          <a:blip r:embed="rId2"/>
          <a:stretch>
            <a:fillRect/>
          </a:stretch>
        </p:blipFill>
        <p:spPr>
          <a:xfrm>
            <a:off x="4370479" y="206145"/>
            <a:ext cx="7143750" cy="4781550"/>
          </a:xfrm>
          <a:prstGeom prst="rect">
            <a:avLst/>
          </a:prstGeom>
        </p:spPr>
      </p:pic>
      <p:sp>
        <p:nvSpPr>
          <p:cNvPr id="3" name="Tekstin paikkamerkki 2">
            <a:extLst>
              <a:ext uri="{FF2B5EF4-FFF2-40B4-BE49-F238E27FC236}">
                <a16:creationId xmlns:a16="http://schemas.microsoft.com/office/drawing/2014/main" id="{D34A9B0F-62B5-6A97-B55F-2497BFBF02B9}"/>
              </a:ext>
            </a:extLst>
          </p:cNvPr>
          <p:cNvSpPr>
            <a:spLocks noGrp="1"/>
          </p:cNvSpPr>
          <p:nvPr>
            <p:ph type="body" idx="1"/>
          </p:nvPr>
        </p:nvSpPr>
        <p:spPr/>
        <p:txBody>
          <a:bodyPr/>
          <a:lstStyle/>
          <a:p>
            <a:r>
              <a:rPr lang="fi-FI" dirty="0"/>
              <a:t>Jugend Saksa ja Ranska</a:t>
            </a:r>
          </a:p>
        </p:txBody>
      </p:sp>
      <p:pic>
        <p:nvPicPr>
          <p:cNvPr id="7" name="Sisällön paikkamerkki 6">
            <a:extLst>
              <a:ext uri="{FF2B5EF4-FFF2-40B4-BE49-F238E27FC236}">
                <a16:creationId xmlns:a16="http://schemas.microsoft.com/office/drawing/2014/main" id="{639BD001-3FFE-6045-40AE-C954A10A9F2F}"/>
              </a:ext>
            </a:extLst>
          </p:cNvPr>
          <p:cNvPicPr>
            <a:picLocks noGrp="1" noChangeAspect="1"/>
          </p:cNvPicPr>
          <p:nvPr>
            <p:ph sz="half" idx="2"/>
          </p:nvPr>
        </p:nvPicPr>
        <p:blipFill>
          <a:blip r:embed="rId3"/>
          <a:stretch>
            <a:fillRect/>
          </a:stretch>
        </p:blipFill>
        <p:spPr>
          <a:xfrm>
            <a:off x="147330" y="3254939"/>
            <a:ext cx="5157787" cy="3436375"/>
          </a:xfrm>
          <a:prstGeom prst="rect">
            <a:avLst/>
          </a:prstGeom>
        </p:spPr>
      </p:pic>
      <p:sp>
        <p:nvSpPr>
          <p:cNvPr id="5" name="Tekstin paikkamerkki 4">
            <a:extLst>
              <a:ext uri="{FF2B5EF4-FFF2-40B4-BE49-F238E27FC236}">
                <a16:creationId xmlns:a16="http://schemas.microsoft.com/office/drawing/2014/main" id="{8D6967FF-17AE-A888-403A-00E1ACF76F88}"/>
              </a:ext>
            </a:extLst>
          </p:cNvPr>
          <p:cNvSpPr>
            <a:spLocks noGrp="1"/>
          </p:cNvSpPr>
          <p:nvPr>
            <p:ph type="body" sz="quarter" idx="3"/>
          </p:nvPr>
        </p:nvSpPr>
        <p:spPr/>
        <p:txBody>
          <a:bodyPr/>
          <a:lstStyle/>
          <a:p>
            <a:endParaRPr lang="fi-FI"/>
          </a:p>
        </p:txBody>
      </p:sp>
      <p:pic>
        <p:nvPicPr>
          <p:cNvPr id="8" name="Sisällön paikkamerkki 7">
            <a:extLst>
              <a:ext uri="{FF2B5EF4-FFF2-40B4-BE49-F238E27FC236}">
                <a16:creationId xmlns:a16="http://schemas.microsoft.com/office/drawing/2014/main" id="{0FEA8D27-390D-6F4F-550E-CDD85C3BDA91}"/>
              </a:ext>
            </a:extLst>
          </p:cNvPr>
          <p:cNvPicPr>
            <a:picLocks noGrp="1" noChangeAspect="1"/>
          </p:cNvPicPr>
          <p:nvPr>
            <p:ph sz="quarter" idx="4"/>
          </p:nvPr>
        </p:nvPicPr>
        <p:blipFill>
          <a:blip r:embed="rId4"/>
          <a:stretch>
            <a:fillRect/>
          </a:stretch>
        </p:blipFill>
        <p:spPr>
          <a:xfrm>
            <a:off x="9283436" y="3006726"/>
            <a:ext cx="2456392" cy="3684588"/>
          </a:xfrm>
          <a:prstGeom prst="rect">
            <a:avLst/>
          </a:prstGeom>
        </p:spPr>
      </p:pic>
    </p:spTree>
    <p:extLst>
      <p:ext uri="{BB962C8B-B14F-4D97-AF65-F5344CB8AC3E}">
        <p14:creationId xmlns:p14="http://schemas.microsoft.com/office/powerpoint/2010/main" val="541539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68F79A3-FD55-745D-4057-9012795E4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3" cy="2743200"/>
          </a:xfrm>
          <a:prstGeom prst="rect">
            <a:avLst/>
          </a:prstGeom>
          <a:ln>
            <a:noFill/>
          </a:ln>
          <a:effectLst>
            <a:outerShdw blurRad="228600" dist="114300" dir="7140000" sx="95000" sy="95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256CA3C7-D524-8867-A781-4ABECB00394A}"/>
              </a:ext>
            </a:extLst>
          </p:cNvPr>
          <p:cNvSpPr>
            <a:spLocks noGrp="1"/>
          </p:cNvSpPr>
          <p:nvPr>
            <p:ph type="title"/>
          </p:nvPr>
        </p:nvSpPr>
        <p:spPr>
          <a:xfrm>
            <a:off x="761801" y="425997"/>
            <a:ext cx="5334199" cy="1883391"/>
          </a:xfrm>
        </p:spPr>
        <p:txBody>
          <a:bodyPr vert="horz" lIns="91440" tIns="45720" rIns="91440" bIns="45720" rtlCol="0" anchor="ctr">
            <a:normAutofit fontScale="90000"/>
          </a:bodyPr>
          <a:lstStyle/>
          <a:p>
            <a:r>
              <a:rPr lang="en-US" sz="4000" kern="1200" dirty="0" err="1">
                <a:solidFill>
                  <a:schemeClr val="tx1"/>
                </a:solidFill>
                <a:latin typeface="+mj-lt"/>
                <a:ea typeface="+mj-ea"/>
                <a:cs typeface="+mj-cs"/>
              </a:rPr>
              <a:t>Neoliittinen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kausi</a:t>
            </a:r>
            <a:br>
              <a:rPr lang="en-US" sz="4000" kern="1200" dirty="0">
                <a:solidFill>
                  <a:schemeClr val="tx1"/>
                </a:solidFill>
                <a:latin typeface="+mj-lt"/>
                <a:ea typeface="+mj-ea"/>
                <a:cs typeface="+mj-cs"/>
              </a:rPr>
            </a:br>
            <a:r>
              <a:rPr lang="fi-FI" sz="4000" kern="1200" dirty="0" err="1">
                <a:solidFill>
                  <a:schemeClr val="tx1"/>
                </a:solidFill>
                <a:latin typeface="+mj-lt"/>
                <a:ea typeface="+mj-ea"/>
                <a:cs typeface="+mj-cs"/>
              </a:rPr>
              <a:t>Stonehenge</a:t>
            </a:r>
            <a:r>
              <a:rPr lang="fi-FI" sz="4000" kern="1200" dirty="0">
                <a:solidFill>
                  <a:schemeClr val="tx1"/>
                </a:solidFill>
                <a:latin typeface="+mj-lt"/>
                <a:ea typeface="+mj-ea"/>
                <a:cs typeface="+mj-cs"/>
              </a:rPr>
              <a:t>, </a:t>
            </a:r>
            <a:r>
              <a:rPr lang="fi-FI" sz="4000" kern="1200" dirty="0" err="1">
                <a:solidFill>
                  <a:schemeClr val="tx1"/>
                </a:solidFill>
                <a:latin typeface="+mj-lt"/>
                <a:ea typeface="+mj-ea"/>
                <a:cs typeface="+mj-cs"/>
              </a:rPr>
              <a:t>Salisbury</a:t>
            </a:r>
            <a:r>
              <a:rPr lang="fi-FI" sz="4000" kern="1200" dirty="0">
                <a:solidFill>
                  <a:schemeClr val="tx1"/>
                </a:solidFill>
                <a:latin typeface="+mj-lt"/>
                <a:ea typeface="+mj-ea"/>
                <a:cs typeface="+mj-cs"/>
              </a:rPr>
              <a:t> </a:t>
            </a:r>
            <a:r>
              <a:rPr lang="fi-FI" sz="4000" kern="1200" dirty="0" err="1">
                <a:solidFill>
                  <a:schemeClr val="tx1"/>
                </a:solidFill>
                <a:latin typeface="+mj-lt"/>
                <a:ea typeface="+mj-ea"/>
                <a:cs typeface="+mj-cs"/>
              </a:rPr>
              <a:t>Plain</a:t>
            </a:r>
            <a:r>
              <a:rPr lang="fi-FI" sz="4000" kern="1200" dirty="0">
                <a:solidFill>
                  <a:schemeClr val="tx1"/>
                </a:solidFill>
                <a:latin typeface="+mj-lt"/>
                <a:ea typeface="+mj-ea"/>
                <a:cs typeface="+mj-cs"/>
              </a:rPr>
              <a:t>, Englanti </a:t>
            </a:r>
            <a:br>
              <a:rPr lang="fi-FI" sz="4000" kern="1200" dirty="0">
                <a:solidFill>
                  <a:schemeClr val="tx1"/>
                </a:solidFill>
                <a:latin typeface="+mj-lt"/>
                <a:ea typeface="+mj-ea"/>
                <a:cs typeface="+mj-cs"/>
              </a:rPr>
            </a:br>
            <a:r>
              <a:rPr lang="fi-FI" sz="2200" kern="1200" dirty="0">
                <a:solidFill>
                  <a:schemeClr val="tx1"/>
                </a:solidFill>
                <a:latin typeface="+mj-lt"/>
                <a:ea typeface="+mj-ea"/>
                <a:cs typeface="+mj-cs"/>
              </a:rPr>
              <a:t>(n. 2100-2000 eaa.).</a:t>
            </a:r>
            <a:endParaRPr lang="en-US" sz="2200" kern="1200" dirty="0">
              <a:solidFill>
                <a:schemeClr val="tx1"/>
              </a:solidFill>
              <a:latin typeface="+mj-lt"/>
              <a:ea typeface="+mj-ea"/>
              <a:cs typeface="+mj-cs"/>
            </a:endParaRPr>
          </a:p>
        </p:txBody>
      </p:sp>
      <p:sp>
        <p:nvSpPr>
          <p:cNvPr id="4" name="Tekstin paikkamerkki 3">
            <a:extLst>
              <a:ext uri="{FF2B5EF4-FFF2-40B4-BE49-F238E27FC236}">
                <a16:creationId xmlns:a16="http://schemas.microsoft.com/office/drawing/2014/main" id="{75275B7D-2CB5-3F76-DE15-55A976F29306}"/>
              </a:ext>
            </a:extLst>
          </p:cNvPr>
          <p:cNvSpPr>
            <a:spLocks noGrp="1"/>
          </p:cNvSpPr>
          <p:nvPr>
            <p:ph type="body" sz="half" idx="2"/>
          </p:nvPr>
        </p:nvSpPr>
        <p:spPr>
          <a:xfrm>
            <a:off x="761801" y="2645546"/>
            <a:ext cx="5334199" cy="3641273"/>
          </a:xfrm>
        </p:spPr>
        <p:txBody>
          <a:bodyPr vert="horz" lIns="91440" tIns="45720" rIns="91440" bIns="45720" rtlCol="0" anchor="ctr">
            <a:normAutofit/>
          </a:bodyPr>
          <a:lstStyle/>
          <a:p>
            <a:pPr indent="-228600">
              <a:buFont typeface="Arial" panose="020B0604020202020204" pitchFamily="34" charset="0"/>
              <a:buChar char="•"/>
            </a:pPr>
            <a:r>
              <a:rPr lang="en-US" dirty="0" err="1"/>
              <a:t>Olosuhteiden</a:t>
            </a:r>
            <a:r>
              <a:rPr lang="en-US" dirty="0"/>
              <a:t> </a:t>
            </a:r>
            <a:r>
              <a:rPr lang="en-US" dirty="0" err="1"/>
              <a:t>vakiintuminen</a:t>
            </a:r>
            <a:r>
              <a:rPr lang="en-US" dirty="0"/>
              <a:t> </a:t>
            </a:r>
            <a:r>
              <a:rPr lang="en-US" dirty="0" err="1"/>
              <a:t>vaikutti</a:t>
            </a:r>
            <a:r>
              <a:rPr lang="en-US" dirty="0"/>
              <a:t> </a:t>
            </a:r>
            <a:r>
              <a:rPr lang="en-US" dirty="0" err="1"/>
              <a:t>arkkitehtuurin</a:t>
            </a:r>
            <a:r>
              <a:rPr lang="en-US" dirty="0"/>
              <a:t> </a:t>
            </a:r>
            <a:r>
              <a:rPr lang="en-US" dirty="0" err="1"/>
              <a:t>kehittymiseen</a:t>
            </a:r>
            <a:r>
              <a:rPr lang="en-US" dirty="0"/>
              <a:t>. </a:t>
            </a:r>
            <a:r>
              <a:rPr lang="en-US" dirty="0" err="1"/>
              <a:t>Neoliittisellä</a:t>
            </a:r>
            <a:r>
              <a:rPr lang="en-US" dirty="0"/>
              <a:t> </a:t>
            </a:r>
            <a:r>
              <a:rPr lang="en-US" dirty="0" err="1"/>
              <a:t>kaudella</a:t>
            </a:r>
            <a:r>
              <a:rPr lang="en-US" dirty="0"/>
              <a:t> </a:t>
            </a:r>
            <a:r>
              <a:rPr lang="en-US" dirty="0" err="1"/>
              <a:t>syntyi</a:t>
            </a:r>
            <a:r>
              <a:rPr lang="en-US" dirty="0"/>
              <a:t> </a:t>
            </a:r>
            <a:r>
              <a:rPr lang="en-US" dirty="0" err="1"/>
              <a:t>megaliittikulttuuri</a:t>
            </a:r>
            <a:r>
              <a:rPr lang="en-US" dirty="0"/>
              <a:t>, </a:t>
            </a:r>
            <a:r>
              <a:rPr lang="en-US" dirty="0" err="1"/>
              <a:t>jolla</a:t>
            </a:r>
            <a:r>
              <a:rPr lang="en-US" dirty="0"/>
              <a:t> </a:t>
            </a:r>
            <a:r>
              <a:rPr lang="en-US" dirty="0" err="1"/>
              <a:t>tarkoitetaan</a:t>
            </a:r>
            <a:r>
              <a:rPr lang="en-US" dirty="0"/>
              <a:t> </a:t>
            </a:r>
            <a:r>
              <a:rPr lang="en-US" dirty="0" err="1"/>
              <a:t>kookkaista</a:t>
            </a:r>
            <a:r>
              <a:rPr lang="en-US" dirty="0"/>
              <a:t> </a:t>
            </a:r>
            <a:r>
              <a:rPr lang="en-US" dirty="0" err="1"/>
              <a:t>kivistä</a:t>
            </a:r>
            <a:r>
              <a:rPr lang="en-US" dirty="0"/>
              <a:t> </a:t>
            </a:r>
            <a:r>
              <a:rPr lang="en-US" dirty="0" err="1"/>
              <a:t>koottuja</a:t>
            </a:r>
            <a:r>
              <a:rPr lang="en-US" dirty="0"/>
              <a:t> </a:t>
            </a:r>
            <a:r>
              <a:rPr lang="en-US" dirty="0" err="1"/>
              <a:t>rakennelmia</a:t>
            </a:r>
            <a:r>
              <a:rPr lang="en-US" dirty="0"/>
              <a:t>. </a:t>
            </a:r>
            <a:r>
              <a:rPr lang="en-US" dirty="0" err="1"/>
              <a:t>Keskeisin</a:t>
            </a:r>
            <a:r>
              <a:rPr lang="en-US" dirty="0"/>
              <a:t> </a:t>
            </a:r>
            <a:r>
              <a:rPr lang="en-US" dirty="0" err="1"/>
              <a:t>esimerkki</a:t>
            </a:r>
            <a:r>
              <a:rPr lang="en-US" dirty="0"/>
              <a:t> </a:t>
            </a:r>
            <a:r>
              <a:rPr lang="en-US" dirty="0" err="1"/>
              <a:t>tästä</a:t>
            </a:r>
            <a:r>
              <a:rPr lang="en-US" dirty="0"/>
              <a:t> on </a:t>
            </a:r>
            <a:r>
              <a:rPr lang="en-US" dirty="0" err="1"/>
              <a:t>Etelä-Englantiin</a:t>
            </a:r>
            <a:r>
              <a:rPr lang="en-US" dirty="0"/>
              <a:t> </a:t>
            </a:r>
            <a:r>
              <a:rPr lang="en-US" dirty="0" err="1"/>
              <a:t>rakennettu</a:t>
            </a:r>
            <a:r>
              <a:rPr lang="en-US" dirty="0"/>
              <a:t> Stonehenge. </a:t>
            </a:r>
          </a:p>
          <a:p>
            <a:pPr indent="-228600">
              <a:buFont typeface="Arial" panose="020B0604020202020204" pitchFamily="34" charset="0"/>
              <a:buChar char="•"/>
            </a:pPr>
            <a:r>
              <a:rPr lang="en-US" dirty="0" err="1"/>
              <a:t>Monumentissa</a:t>
            </a:r>
            <a:r>
              <a:rPr lang="en-US" dirty="0"/>
              <a:t> </a:t>
            </a:r>
            <a:r>
              <a:rPr lang="en-US" dirty="0" err="1"/>
              <a:t>käytettiin</a:t>
            </a:r>
            <a:r>
              <a:rPr lang="en-US" dirty="0"/>
              <a:t> </a:t>
            </a:r>
            <a:r>
              <a:rPr lang="en-US" dirty="0" err="1"/>
              <a:t>yksinkertaista</a:t>
            </a:r>
            <a:r>
              <a:rPr lang="en-US" dirty="0"/>
              <a:t> </a:t>
            </a:r>
            <a:r>
              <a:rPr lang="en-US" dirty="0" err="1"/>
              <a:t>pilari</a:t>
            </a:r>
            <a:r>
              <a:rPr lang="en-US" dirty="0"/>
              <a:t>- ja </a:t>
            </a:r>
            <a:r>
              <a:rPr lang="en-US" dirty="0" err="1"/>
              <a:t>palkkirakentamista</a:t>
            </a:r>
            <a:r>
              <a:rPr lang="en-US" dirty="0"/>
              <a:t>, </a:t>
            </a:r>
            <a:r>
              <a:rPr lang="en-US" dirty="0" err="1"/>
              <a:t>jossa</a:t>
            </a:r>
            <a:r>
              <a:rPr lang="en-US" dirty="0"/>
              <a:t> </a:t>
            </a:r>
            <a:r>
              <a:rPr lang="en-US" dirty="0" err="1"/>
              <a:t>suuri</a:t>
            </a:r>
            <a:r>
              <a:rPr lang="en-US" dirty="0"/>
              <a:t> </a:t>
            </a:r>
            <a:r>
              <a:rPr lang="en-US" dirty="0" err="1"/>
              <a:t>poikittainen</a:t>
            </a:r>
            <a:r>
              <a:rPr lang="en-US" dirty="0"/>
              <a:t> </a:t>
            </a:r>
            <a:r>
              <a:rPr lang="en-US" dirty="0" err="1"/>
              <a:t>kivipaasi</a:t>
            </a:r>
            <a:r>
              <a:rPr lang="en-US" dirty="0"/>
              <a:t> </a:t>
            </a:r>
            <a:r>
              <a:rPr lang="en-US" dirty="0" err="1"/>
              <a:t>asetettiin</a:t>
            </a:r>
            <a:r>
              <a:rPr lang="en-US" dirty="0"/>
              <a:t> </a:t>
            </a:r>
            <a:r>
              <a:rPr lang="en-US" dirty="0" err="1"/>
              <a:t>kahden</a:t>
            </a:r>
            <a:r>
              <a:rPr lang="en-US" dirty="0"/>
              <a:t> </a:t>
            </a:r>
            <a:r>
              <a:rPr lang="en-US" dirty="0" err="1"/>
              <a:t>pystysuoran</a:t>
            </a:r>
            <a:r>
              <a:rPr lang="en-US" dirty="0"/>
              <a:t> </a:t>
            </a:r>
            <a:r>
              <a:rPr lang="en-US" dirty="0" err="1"/>
              <a:t>paaden</a:t>
            </a:r>
            <a:r>
              <a:rPr lang="en-US" dirty="0"/>
              <a:t> </a:t>
            </a:r>
            <a:r>
              <a:rPr lang="en-US" dirty="0" err="1"/>
              <a:t>varaan</a:t>
            </a:r>
            <a:r>
              <a:rPr lang="en-US" dirty="0"/>
              <a:t>. </a:t>
            </a:r>
          </a:p>
          <a:p>
            <a:pPr indent="-228600">
              <a:buFont typeface="Arial" panose="020B0604020202020204" pitchFamily="34" charset="0"/>
              <a:buChar char="•"/>
            </a:pPr>
            <a:r>
              <a:rPr lang="en-US" dirty="0" err="1"/>
              <a:t>Samantapaista</a:t>
            </a:r>
            <a:r>
              <a:rPr lang="en-US" dirty="0"/>
              <a:t> </a:t>
            </a:r>
            <a:r>
              <a:rPr lang="en-US" dirty="0" err="1"/>
              <a:t>pilari-palkkijärjestelmää</a:t>
            </a:r>
            <a:r>
              <a:rPr lang="en-US" dirty="0"/>
              <a:t> </a:t>
            </a:r>
            <a:r>
              <a:rPr lang="en-US" dirty="0" err="1"/>
              <a:t>käytettiin</a:t>
            </a:r>
            <a:r>
              <a:rPr lang="en-US" dirty="0"/>
              <a:t> mm. </a:t>
            </a:r>
            <a:r>
              <a:rPr lang="en-US" dirty="0" err="1"/>
              <a:t>Länsi</a:t>
            </a:r>
            <a:r>
              <a:rPr lang="en-US" dirty="0"/>
              <a:t>- ja </a:t>
            </a:r>
            <a:r>
              <a:rPr lang="en-US" dirty="0" err="1"/>
              <a:t>Pohjois-Euroopan</a:t>
            </a:r>
            <a:r>
              <a:rPr lang="en-US" dirty="0"/>
              <a:t> </a:t>
            </a:r>
            <a:r>
              <a:rPr lang="en-US" dirty="0" err="1"/>
              <a:t>megaliittihautojen</a:t>
            </a:r>
            <a:r>
              <a:rPr lang="en-US" dirty="0"/>
              <a:t> </a:t>
            </a:r>
            <a:r>
              <a:rPr lang="en-US" dirty="0" err="1"/>
              <a:t>sekä</a:t>
            </a:r>
            <a:r>
              <a:rPr lang="en-US" dirty="0"/>
              <a:t> </a:t>
            </a:r>
            <a:r>
              <a:rPr lang="en-US" dirty="0" err="1"/>
              <a:t>Maltalla</a:t>
            </a:r>
            <a:r>
              <a:rPr lang="en-US" dirty="0"/>
              <a:t> </a:t>
            </a:r>
            <a:r>
              <a:rPr lang="en-US" dirty="0" err="1"/>
              <a:t>temppelirakennusten</a:t>
            </a:r>
            <a:r>
              <a:rPr lang="en-US" dirty="0"/>
              <a:t> </a:t>
            </a:r>
            <a:r>
              <a:rPr lang="en-US" dirty="0" err="1"/>
              <a:t>oviaukoissa</a:t>
            </a:r>
            <a:r>
              <a:rPr lang="en-US" dirty="0"/>
              <a:t>. </a:t>
            </a:r>
            <a:r>
              <a:rPr lang="en-US" dirty="0" err="1"/>
              <a:t>Stonehengen</a:t>
            </a:r>
            <a:r>
              <a:rPr lang="en-US" dirty="0"/>
              <a:t> </a:t>
            </a:r>
            <a:r>
              <a:rPr lang="en-US" dirty="0" err="1"/>
              <a:t>tarkoituksesta</a:t>
            </a:r>
            <a:r>
              <a:rPr lang="en-US" dirty="0"/>
              <a:t> </a:t>
            </a:r>
            <a:r>
              <a:rPr lang="en-US" dirty="0" err="1"/>
              <a:t>ei</a:t>
            </a:r>
            <a:r>
              <a:rPr lang="en-US" dirty="0"/>
              <a:t> ole </a:t>
            </a:r>
            <a:r>
              <a:rPr lang="en-US" dirty="0" err="1"/>
              <a:t>olemassa</a:t>
            </a:r>
            <a:r>
              <a:rPr lang="en-US" dirty="0"/>
              <a:t> </a:t>
            </a:r>
            <a:r>
              <a:rPr lang="en-US" dirty="0" err="1"/>
              <a:t>täysin</a:t>
            </a:r>
            <a:r>
              <a:rPr lang="en-US" dirty="0"/>
              <a:t> </a:t>
            </a:r>
            <a:r>
              <a:rPr lang="en-US" dirty="0" err="1"/>
              <a:t>varmaa</a:t>
            </a:r>
            <a:r>
              <a:rPr lang="en-US" dirty="0"/>
              <a:t> </a:t>
            </a:r>
            <a:r>
              <a:rPr lang="en-US" dirty="0" err="1"/>
              <a:t>tietoa</a:t>
            </a:r>
            <a:r>
              <a:rPr lang="en-US" dirty="0"/>
              <a:t>. </a:t>
            </a:r>
            <a:r>
              <a:rPr lang="en-US" dirty="0" err="1"/>
              <a:t>Todennäköisesti</a:t>
            </a:r>
            <a:r>
              <a:rPr lang="en-US" dirty="0"/>
              <a:t> se on </a:t>
            </a:r>
            <a:r>
              <a:rPr lang="en-US" dirty="0" err="1"/>
              <a:t>toiminut</a:t>
            </a:r>
            <a:r>
              <a:rPr lang="en-US" dirty="0"/>
              <a:t> </a:t>
            </a:r>
            <a:r>
              <a:rPr lang="en-US" dirty="0" err="1"/>
              <a:t>temppelinä</a:t>
            </a:r>
            <a:r>
              <a:rPr lang="en-US" dirty="0"/>
              <a:t> tai </a:t>
            </a:r>
            <a:r>
              <a:rPr lang="en-US" dirty="0" err="1"/>
              <a:t>eräänlaisena</a:t>
            </a:r>
            <a:r>
              <a:rPr lang="en-US" dirty="0"/>
              <a:t> </a:t>
            </a:r>
            <a:r>
              <a:rPr lang="en-US" dirty="0" err="1"/>
              <a:t>kalenterina</a:t>
            </a:r>
            <a:r>
              <a:rPr lang="en-US" dirty="0"/>
              <a:t>, </a:t>
            </a:r>
            <a:r>
              <a:rPr lang="en-US" dirty="0" err="1"/>
              <a:t>sillä</a:t>
            </a:r>
            <a:r>
              <a:rPr lang="en-US" dirty="0"/>
              <a:t> </a:t>
            </a:r>
            <a:r>
              <a:rPr lang="en-US" dirty="0" err="1"/>
              <a:t>samalla</a:t>
            </a:r>
            <a:r>
              <a:rPr lang="en-US" dirty="0"/>
              <a:t> </a:t>
            </a:r>
            <a:r>
              <a:rPr lang="en-US" dirty="0" err="1"/>
              <a:t>paikalla</a:t>
            </a:r>
            <a:r>
              <a:rPr lang="en-US" dirty="0"/>
              <a:t> </a:t>
            </a:r>
            <a:r>
              <a:rPr lang="en-US" dirty="0" err="1"/>
              <a:t>sijaitsi</a:t>
            </a:r>
            <a:r>
              <a:rPr lang="en-US" dirty="0"/>
              <a:t> </a:t>
            </a:r>
            <a:r>
              <a:rPr lang="en-US" dirty="0" err="1"/>
              <a:t>aikaisemmin</a:t>
            </a:r>
            <a:r>
              <a:rPr lang="en-US" dirty="0"/>
              <a:t> </a:t>
            </a:r>
            <a:r>
              <a:rPr lang="en-US" dirty="0" err="1"/>
              <a:t>tärkeä</a:t>
            </a:r>
            <a:r>
              <a:rPr lang="en-US" dirty="0"/>
              <a:t> </a:t>
            </a:r>
            <a:r>
              <a:rPr lang="en-US" dirty="0" err="1"/>
              <a:t>kulttipaikka</a:t>
            </a:r>
            <a:r>
              <a:rPr lang="en-US" dirty="0"/>
              <a:t>. </a:t>
            </a:r>
          </a:p>
        </p:txBody>
      </p:sp>
      <p:pic>
        <p:nvPicPr>
          <p:cNvPr id="5" name="Sisällön paikkamerkki 4">
            <a:extLst>
              <a:ext uri="{FF2B5EF4-FFF2-40B4-BE49-F238E27FC236}">
                <a16:creationId xmlns:a16="http://schemas.microsoft.com/office/drawing/2014/main" id="{BFD1357C-0957-2C47-98CC-677BE76B2982}"/>
              </a:ext>
            </a:extLst>
          </p:cNvPr>
          <p:cNvPicPr>
            <a:picLocks noGrp="1" noChangeAspect="1"/>
          </p:cNvPicPr>
          <p:nvPr>
            <p:ph idx="1"/>
          </p:nvPr>
        </p:nvPicPr>
        <p:blipFill rotWithShape="1">
          <a:blip r:embed="rId2"/>
          <a:srcRect l="8849" r="3879" b="1"/>
          <a:stretch/>
        </p:blipFill>
        <p:spPr>
          <a:xfrm>
            <a:off x="6781801" y="2727729"/>
            <a:ext cx="5410192" cy="4137927"/>
          </a:xfrm>
          <a:prstGeom prst="rect">
            <a:avLst/>
          </a:prstGeom>
        </p:spPr>
      </p:pic>
      <p:pic>
        <p:nvPicPr>
          <p:cNvPr id="6" name="Kuva 5">
            <a:extLst>
              <a:ext uri="{FF2B5EF4-FFF2-40B4-BE49-F238E27FC236}">
                <a16:creationId xmlns:a16="http://schemas.microsoft.com/office/drawing/2014/main" id="{5B778282-CC74-0519-66D2-09F287581AE8}"/>
              </a:ext>
            </a:extLst>
          </p:cNvPr>
          <p:cNvPicPr>
            <a:picLocks noChangeAspect="1"/>
          </p:cNvPicPr>
          <p:nvPr/>
        </p:nvPicPr>
        <p:blipFill rotWithShape="1">
          <a:blip r:embed="rId3"/>
          <a:srcRect t="7457" r="-4" b="25127"/>
          <a:stretch/>
        </p:blipFill>
        <p:spPr>
          <a:xfrm>
            <a:off x="6781801" y="10"/>
            <a:ext cx="5410192" cy="2735375"/>
          </a:xfrm>
          <a:prstGeom prst="rect">
            <a:avLst/>
          </a:prstGeom>
          <a:effectLst>
            <a:outerShdw blurRad="254000" dist="190500" dir="5580000" sx="90000" sy="90000" algn="ctr" rotWithShape="0">
              <a:srgbClr val="000000">
                <a:alpha val="25000"/>
              </a:srgbClr>
            </a:outerShdw>
          </a:effectLst>
        </p:spPr>
      </p:pic>
    </p:spTree>
    <p:extLst>
      <p:ext uri="{BB962C8B-B14F-4D97-AF65-F5344CB8AC3E}">
        <p14:creationId xmlns:p14="http://schemas.microsoft.com/office/powerpoint/2010/main" val="3671986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Kuva 6">
            <a:extLst>
              <a:ext uri="{FF2B5EF4-FFF2-40B4-BE49-F238E27FC236}">
                <a16:creationId xmlns:a16="http://schemas.microsoft.com/office/drawing/2014/main" id="{52FBE272-63B1-8B53-5CB6-F89F8A23D5D9}"/>
              </a:ext>
            </a:extLst>
          </p:cNvPr>
          <p:cNvPicPr>
            <a:picLocks noChangeAspect="1"/>
          </p:cNvPicPr>
          <p:nvPr/>
        </p:nvPicPr>
        <p:blipFill rotWithShape="1">
          <a:blip r:embed="rId2"/>
          <a:srcRect t="9283" r="-2"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Kuvan paikkamerkki 4" descr="Kuva, joka sisältää kohteen taivas, rakennus, piha-, hiekka&#10;&#10;Kuvaus luotu automaattisesti">
            <a:extLst>
              <a:ext uri="{FF2B5EF4-FFF2-40B4-BE49-F238E27FC236}">
                <a16:creationId xmlns:a16="http://schemas.microsoft.com/office/drawing/2014/main" id="{BFBB2E4F-6156-0EE9-0649-24ACE3B6B692}"/>
              </a:ext>
            </a:extLst>
          </p:cNvPr>
          <p:cNvPicPr>
            <a:picLocks noGrp="1" noChangeAspect="1"/>
          </p:cNvPicPr>
          <p:nvPr>
            <p:ph type="pic" idx="1"/>
          </p:nvPr>
        </p:nvPicPr>
        <p:blipFill rotWithShape="1">
          <a:blip r:embed="rId3"/>
          <a:srcRect t="16449" r="-2" b="1702"/>
          <a:stretch/>
        </p:blipFill>
        <p:spPr>
          <a:xfrm>
            <a:off x="4987800"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6" name="Freeform: Shape 25">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Otsikko 1">
            <a:extLst>
              <a:ext uri="{FF2B5EF4-FFF2-40B4-BE49-F238E27FC236}">
                <a16:creationId xmlns:a16="http://schemas.microsoft.com/office/drawing/2014/main" id="{DB6BD0EA-F1D7-2134-9FB1-39ED95E7618C}"/>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dirty="0" err="1">
                <a:solidFill>
                  <a:schemeClr val="tx1"/>
                </a:solidFill>
                <a:latin typeface="+mj-lt"/>
                <a:ea typeface="+mj-ea"/>
                <a:cs typeface="+mj-cs"/>
              </a:rPr>
              <a:t>Sakkarapyramidi</a:t>
            </a:r>
            <a:endParaRPr lang="en-US" sz="3400" kern="1200" dirty="0">
              <a:solidFill>
                <a:schemeClr val="tx1"/>
              </a:solidFill>
              <a:latin typeface="+mj-lt"/>
              <a:ea typeface="+mj-ea"/>
              <a:cs typeface="+mj-cs"/>
            </a:endParaRPr>
          </a:p>
        </p:txBody>
      </p:sp>
      <p:sp>
        <p:nvSpPr>
          <p:cNvPr id="30" name="Rectangle 2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2" name="Rectangle 3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kstin paikkamerkki 3">
            <a:extLst>
              <a:ext uri="{FF2B5EF4-FFF2-40B4-BE49-F238E27FC236}">
                <a16:creationId xmlns:a16="http://schemas.microsoft.com/office/drawing/2014/main" id="{E7DF13FC-8127-EACF-03F5-19E0437AA985}"/>
              </a:ext>
            </a:extLst>
          </p:cNvPr>
          <p:cNvSpPr>
            <a:spLocks noGrp="1"/>
          </p:cNvSpPr>
          <p:nvPr>
            <p:ph type="body" sz="half" idx="2"/>
          </p:nvPr>
        </p:nvSpPr>
        <p:spPr>
          <a:xfrm>
            <a:off x="448056" y="2512611"/>
            <a:ext cx="4832803" cy="3664351"/>
          </a:xfrm>
        </p:spPr>
        <p:txBody>
          <a:bodyPr vert="horz" lIns="91440" tIns="45720" rIns="91440" bIns="45720" rtlCol="0">
            <a:normAutofit/>
          </a:bodyPr>
          <a:lstStyle/>
          <a:p>
            <a:pPr indent="-228600">
              <a:buFont typeface="Arial" panose="020B0604020202020204" pitchFamily="34" charset="0"/>
              <a:buChar char="•"/>
            </a:pPr>
            <a:r>
              <a:rPr lang="en-US" sz="1900" dirty="0" err="1"/>
              <a:t>Vanhan</a:t>
            </a:r>
            <a:r>
              <a:rPr lang="en-US" sz="1900" dirty="0"/>
              <a:t> </a:t>
            </a:r>
            <a:r>
              <a:rPr lang="en-US" sz="1900" dirty="0" err="1"/>
              <a:t>valtakunnan</a:t>
            </a:r>
            <a:r>
              <a:rPr lang="en-US" sz="1900" dirty="0"/>
              <a:t> </a:t>
            </a:r>
            <a:r>
              <a:rPr lang="en-US" sz="1900" dirty="0" err="1"/>
              <a:t>aikana</a:t>
            </a:r>
            <a:r>
              <a:rPr lang="en-US" sz="1900" dirty="0"/>
              <a:t> </a:t>
            </a:r>
            <a:r>
              <a:rPr lang="en-US" sz="1900" dirty="0" err="1"/>
              <a:t>kiviarkkitehtuuri</a:t>
            </a:r>
            <a:r>
              <a:rPr lang="en-US" sz="1900" dirty="0"/>
              <a:t> </a:t>
            </a:r>
            <a:r>
              <a:rPr lang="en-US" sz="1900" dirty="0" err="1"/>
              <a:t>kehittyi</a:t>
            </a:r>
            <a:r>
              <a:rPr lang="en-US" sz="1900" dirty="0"/>
              <a:t>. </a:t>
            </a:r>
            <a:r>
              <a:rPr lang="en-US" sz="1900" dirty="0" err="1"/>
              <a:t>Esimerkiksi</a:t>
            </a:r>
            <a:r>
              <a:rPr lang="en-US" sz="1900" dirty="0"/>
              <a:t> </a:t>
            </a:r>
            <a:r>
              <a:rPr lang="en-US" sz="1900" dirty="0" err="1"/>
              <a:t>tästä</a:t>
            </a:r>
            <a:r>
              <a:rPr lang="en-US" sz="1900" dirty="0"/>
              <a:t> </a:t>
            </a:r>
            <a:r>
              <a:rPr lang="en-US" sz="1900" dirty="0" err="1"/>
              <a:t>voidaan</a:t>
            </a:r>
            <a:r>
              <a:rPr lang="en-US" sz="1900" dirty="0"/>
              <a:t> </a:t>
            </a:r>
            <a:r>
              <a:rPr lang="en-US" sz="1900" dirty="0" err="1"/>
              <a:t>nostaa</a:t>
            </a:r>
            <a:r>
              <a:rPr lang="en-US" sz="1900" dirty="0"/>
              <a:t> </a:t>
            </a:r>
            <a:r>
              <a:rPr lang="en-US" sz="1900" dirty="0" err="1"/>
              <a:t>porraspyramidit</a:t>
            </a:r>
            <a:r>
              <a:rPr lang="en-US" sz="1900" dirty="0"/>
              <a:t>, </a:t>
            </a:r>
            <a:r>
              <a:rPr lang="en-US" sz="1900" dirty="0" err="1"/>
              <a:t>jotka</a:t>
            </a:r>
            <a:r>
              <a:rPr lang="en-US" sz="1900" dirty="0"/>
              <a:t> </a:t>
            </a:r>
            <a:r>
              <a:rPr lang="en-US" sz="1900" dirty="0" err="1"/>
              <a:t>valmistettiin</a:t>
            </a:r>
            <a:r>
              <a:rPr lang="en-US" sz="1900" dirty="0"/>
              <a:t> </a:t>
            </a:r>
            <a:r>
              <a:rPr lang="en-US" sz="1900" dirty="0" err="1"/>
              <a:t>kuninkaallisten</a:t>
            </a:r>
            <a:r>
              <a:rPr lang="en-US" sz="1900" dirty="0"/>
              <a:t> </a:t>
            </a:r>
            <a:r>
              <a:rPr lang="en-US" sz="1900" dirty="0" err="1"/>
              <a:t>haudoiksi</a:t>
            </a:r>
            <a:r>
              <a:rPr lang="en-US" sz="1900" dirty="0"/>
              <a:t> ja </a:t>
            </a:r>
            <a:r>
              <a:rPr lang="en-US" sz="1900" dirty="0" err="1"/>
              <a:t>faaraoiden</a:t>
            </a:r>
            <a:r>
              <a:rPr lang="en-US" sz="1900" dirty="0"/>
              <a:t> </a:t>
            </a:r>
            <a:r>
              <a:rPr lang="en-US" sz="1900" dirty="0" err="1"/>
              <a:t>palvonnan</a:t>
            </a:r>
            <a:r>
              <a:rPr lang="en-US" sz="1900" dirty="0"/>
              <a:t> </a:t>
            </a:r>
            <a:r>
              <a:rPr lang="en-US" sz="1900" dirty="0" err="1"/>
              <a:t>kohteiksi</a:t>
            </a:r>
            <a:r>
              <a:rPr lang="en-US" sz="1900" dirty="0"/>
              <a:t>. Ne </a:t>
            </a:r>
            <a:r>
              <a:rPr lang="en-US" sz="1900" dirty="0" err="1"/>
              <a:t>olivat</a:t>
            </a:r>
            <a:r>
              <a:rPr lang="en-US" sz="1900" dirty="0"/>
              <a:t> </a:t>
            </a:r>
            <a:r>
              <a:rPr lang="en-US" sz="1900" dirty="0" err="1"/>
              <a:t>zikkurratien</a:t>
            </a:r>
            <a:r>
              <a:rPr lang="en-US" sz="1900" dirty="0"/>
              <a:t> </a:t>
            </a:r>
            <a:r>
              <a:rPr lang="en-US" sz="1900" dirty="0" err="1"/>
              <a:t>tyylisiä</a:t>
            </a:r>
            <a:r>
              <a:rPr lang="en-US" sz="1900" dirty="0"/>
              <a:t> </a:t>
            </a:r>
            <a:r>
              <a:rPr lang="en-US" sz="1900" dirty="0" err="1"/>
              <a:t>rakennuksia</a:t>
            </a:r>
            <a:r>
              <a:rPr lang="en-US" sz="1900" dirty="0"/>
              <a:t> </a:t>
            </a:r>
            <a:r>
              <a:rPr lang="en-US" sz="1900" dirty="0" err="1"/>
              <a:t>mutta</a:t>
            </a:r>
            <a:r>
              <a:rPr lang="en-US" sz="1900" dirty="0"/>
              <a:t> </a:t>
            </a:r>
            <a:r>
              <a:rPr lang="en-US" sz="1900" dirty="0" err="1"/>
              <a:t>sillä</a:t>
            </a:r>
            <a:r>
              <a:rPr lang="en-US" sz="1900" dirty="0"/>
              <a:t> </a:t>
            </a:r>
            <a:r>
              <a:rPr lang="en-US" sz="1900" dirty="0" err="1"/>
              <a:t>erotuksella</a:t>
            </a:r>
            <a:r>
              <a:rPr lang="en-US" sz="1900" dirty="0"/>
              <a:t>, </a:t>
            </a:r>
            <a:r>
              <a:rPr lang="en-US" sz="1900" dirty="0" err="1"/>
              <a:t>että</a:t>
            </a:r>
            <a:r>
              <a:rPr lang="en-US" sz="1900" dirty="0"/>
              <a:t> </a:t>
            </a:r>
            <a:r>
              <a:rPr lang="en-US" sz="1900" dirty="0" err="1"/>
              <a:t>niiden</a:t>
            </a:r>
            <a:r>
              <a:rPr lang="en-US" sz="1900" dirty="0"/>
              <a:t> </a:t>
            </a:r>
            <a:r>
              <a:rPr lang="en-US" sz="1900" dirty="0" err="1"/>
              <a:t>huipulla</a:t>
            </a:r>
            <a:r>
              <a:rPr lang="en-US" sz="1900" dirty="0"/>
              <a:t> </a:t>
            </a:r>
            <a:r>
              <a:rPr lang="en-US" sz="1900" dirty="0" err="1"/>
              <a:t>ei</a:t>
            </a:r>
            <a:r>
              <a:rPr lang="en-US" sz="1900" dirty="0"/>
              <a:t> </a:t>
            </a:r>
            <a:r>
              <a:rPr lang="en-US" sz="1900" dirty="0" err="1"/>
              <a:t>ollut</a:t>
            </a:r>
            <a:r>
              <a:rPr lang="en-US" sz="1900" dirty="0"/>
              <a:t> </a:t>
            </a:r>
            <a:r>
              <a:rPr lang="en-US" sz="1900" dirty="0" err="1"/>
              <a:t>temppeliä</a:t>
            </a:r>
            <a:r>
              <a:rPr lang="en-US" sz="1900" dirty="0"/>
              <a:t>. </a:t>
            </a:r>
          </a:p>
          <a:p>
            <a:pPr indent="-228600">
              <a:buFont typeface="Arial" panose="020B0604020202020204" pitchFamily="34" charset="0"/>
              <a:buChar char="•"/>
            </a:pPr>
            <a:r>
              <a:rPr lang="en-US" sz="1900" dirty="0" err="1"/>
              <a:t>Porraspyramideille</a:t>
            </a:r>
            <a:r>
              <a:rPr lang="en-US" sz="1900" dirty="0"/>
              <a:t> </a:t>
            </a:r>
            <a:r>
              <a:rPr lang="en-US" sz="1900" dirty="0" err="1"/>
              <a:t>ominaista</a:t>
            </a:r>
            <a:r>
              <a:rPr lang="en-US" sz="1900" dirty="0"/>
              <a:t> </a:t>
            </a:r>
            <a:r>
              <a:rPr lang="en-US" sz="1900" dirty="0" err="1"/>
              <a:t>olivat</a:t>
            </a:r>
            <a:r>
              <a:rPr lang="en-US" sz="1900" dirty="0"/>
              <a:t> </a:t>
            </a:r>
            <a:r>
              <a:rPr lang="en-US" sz="1900" dirty="0" err="1"/>
              <a:t>kivestä</a:t>
            </a:r>
            <a:r>
              <a:rPr lang="en-US" sz="1900" dirty="0"/>
              <a:t> </a:t>
            </a:r>
            <a:r>
              <a:rPr lang="en-US" sz="1900" dirty="0" err="1"/>
              <a:t>veistetyt</a:t>
            </a:r>
            <a:r>
              <a:rPr lang="en-US" sz="1900" dirty="0"/>
              <a:t> </a:t>
            </a:r>
            <a:r>
              <a:rPr lang="en-US" sz="1900" dirty="0" err="1"/>
              <a:t>pystytuet</a:t>
            </a:r>
            <a:r>
              <a:rPr lang="en-US" sz="1900" dirty="0"/>
              <a:t> ja </a:t>
            </a:r>
            <a:r>
              <a:rPr lang="en-US" sz="1900" dirty="0" err="1"/>
              <a:t>kattoparrut</a:t>
            </a:r>
            <a:r>
              <a:rPr lang="en-US" sz="1900" dirty="0"/>
              <a:t>, </a:t>
            </a:r>
            <a:r>
              <a:rPr lang="en-US" sz="1900" dirty="0" err="1"/>
              <a:t>joiden</a:t>
            </a:r>
            <a:r>
              <a:rPr lang="en-US" sz="1900" dirty="0"/>
              <a:t> </a:t>
            </a:r>
            <a:r>
              <a:rPr lang="en-US" sz="1900" dirty="0" err="1"/>
              <a:t>ulkoasussa</a:t>
            </a:r>
            <a:r>
              <a:rPr lang="en-US" sz="1900" dirty="0"/>
              <a:t> </a:t>
            </a:r>
            <a:r>
              <a:rPr lang="en-US" sz="1900" dirty="0" err="1"/>
              <a:t>jäljiteltiin</a:t>
            </a:r>
            <a:r>
              <a:rPr lang="en-US" sz="1900" dirty="0"/>
              <a:t> </a:t>
            </a:r>
            <a:r>
              <a:rPr lang="en-US" sz="1900" dirty="0" err="1"/>
              <a:t>puuta</a:t>
            </a:r>
            <a:r>
              <a:rPr lang="en-US" sz="1900" dirty="0"/>
              <a:t>. </a:t>
            </a:r>
            <a:r>
              <a:rPr lang="en-US" sz="1900" dirty="0" err="1"/>
              <a:t>Lisäksi</a:t>
            </a:r>
            <a:r>
              <a:rPr lang="en-US" sz="1900" dirty="0"/>
              <a:t> </a:t>
            </a:r>
            <a:r>
              <a:rPr lang="en-US" sz="1900" dirty="0" err="1"/>
              <a:t>niissä</a:t>
            </a:r>
            <a:r>
              <a:rPr lang="en-US" sz="1900" dirty="0"/>
              <a:t> </a:t>
            </a:r>
            <a:r>
              <a:rPr lang="en-US" sz="1900" dirty="0" err="1"/>
              <a:t>esiintyneet</a:t>
            </a:r>
            <a:r>
              <a:rPr lang="en-US" sz="1900" dirty="0"/>
              <a:t> </a:t>
            </a:r>
            <a:r>
              <a:rPr lang="en-US" sz="1900" dirty="0" err="1"/>
              <a:t>valeovet</a:t>
            </a:r>
            <a:r>
              <a:rPr lang="en-US" sz="1900" dirty="0"/>
              <a:t> </a:t>
            </a:r>
            <a:r>
              <a:rPr lang="en-US" sz="1900" dirty="0" err="1"/>
              <a:t>sekä</a:t>
            </a:r>
            <a:r>
              <a:rPr lang="en-US" sz="1900" dirty="0"/>
              <a:t> </a:t>
            </a:r>
            <a:r>
              <a:rPr lang="en-US" sz="1900" dirty="0" err="1"/>
              <a:t>kiviset</a:t>
            </a:r>
            <a:r>
              <a:rPr lang="en-US" sz="1900" dirty="0"/>
              <a:t> </a:t>
            </a:r>
            <a:r>
              <a:rPr lang="en-US" sz="1900" dirty="0" err="1"/>
              <a:t>lootus</a:t>
            </a:r>
            <a:r>
              <a:rPr lang="en-US" sz="1900" dirty="0"/>
              <a:t>-, </a:t>
            </a:r>
            <a:r>
              <a:rPr lang="en-US" sz="1900" dirty="0" err="1"/>
              <a:t>palmu</a:t>
            </a:r>
            <a:r>
              <a:rPr lang="en-US" sz="1900" dirty="0"/>
              <a:t>- ja </a:t>
            </a:r>
            <a:r>
              <a:rPr lang="en-US" sz="1900" dirty="0" err="1"/>
              <a:t>papyruspylväät</a:t>
            </a:r>
            <a:r>
              <a:rPr lang="en-US" sz="1900" dirty="0"/>
              <a:t> </a:t>
            </a:r>
            <a:r>
              <a:rPr lang="en-US" sz="1900" dirty="0" err="1"/>
              <a:t>toistuivat</a:t>
            </a:r>
            <a:r>
              <a:rPr lang="en-US" sz="1900" dirty="0"/>
              <a:t> </a:t>
            </a:r>
            <a:r>
              <a:rPr lang="en-US" sz="1900" dirty="0" err="1"/>
              <a:t>myöhemmässä</a:t>
            </a:r>
            <a:r>
              <a:rPr lang="en-US" sz="1900" dirty="0"/>
              <a:t> </a:t>
            </a:r>
            <a:r>
              <a:rPr lang="en-US" sz="1900" dirty="0" err="1"/>
              <a:t>Egyptin</a:t>
            </a:r>
            <a:r>
              <a:rPr lang="en-US" sz="1900" dirty="0"/>
              <a:t> </a:t>
            </a:r>
            <a:r>
              <a:rPr lang="en-US" sz="1900" dirty="0" err="1"/>
              <a:t>arkkitehtuurissa</a:t>
            </a:r>
            <a:r>
              <a:rPr lang="en-US" sz="1900" dirty="0"/>
              <a:t>.</a:t>
            </a:r>
          </a:p>
        </p:txBody>
      </p:sp>
    </p:spTree>
    <p:extLst>
      <p:ext uri="{BB962C8B-B14F-4D97-AF65-F5344CB8AC3E}">
        <p14:creationId xmlns:p14="http://schemas.microsoft.com/office/powerpoint/2010/main" val="323589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974B3B-1B97-5089-B97D-FB27A31223D6}"/>
              </a:ext>
            </a:extLst>
          </p:cNvPr>
          <p:cNvSpPr>
            <a:spLocks noGrp="1"/>
          </p:cNvSpPr>
          <p:nvPr>
            <p:ph type="title"/>
          </p:nvPr>
        </p:nvSpPr>
        <p:spPr/>
        <p:txBody>
          <a:bodyPr>
            <a:normAutofit fontScale="90000"/>
          </a:bodyPr>
          <a:lstStyle/>
          <a:p>
            <a:r>
              <a:rPr lang="en-US" dirty="0" err="1"/>
              <a:t>Egyptin</a:t>
            </a:r>
            <a:r>
              <a:rPr lang="en-US" dirty="0"/>
              <a:t> </a:t>
            </a:r>
            <a:r>
              <a:rPr lang="en-US" dirty="0" err="1"/>
              <a:t>korkeakulttuuri</a:t>
            </a:r>
            <a:r>
              <a:rPr lang="en-US" dirty="0"/>
              <a:t> </a:t>
            </a:r>
            <a:r>
              <a:rPr lang="en-US" dirty="0" err="1"/>
              <a:t>pyramidit</a:t>
            </a:r>
            <a:br>
              <a:rPr lang="en-US" dirty="0"/>
            </a:br>
            <a:r>
              <a:rPr lang="en-US" dirty="0"/>
              <a:t>(3500 BCE to 900 AD )</a:t>
            </a:r>
            <a:endParaRPr lang="fi-FI" dirty="0"/>
          </a:p>
        </p:txBody>
      </p:sp>
      <p:pic>
        <p:nvPicPr>
          <p:cNvPr id="5" name="Sisällön paikkamerkki 4">
            <a:extLst>
              <a:ext uri="{FF2B5EF4-FFF2-40B4-BE49-F238E27FC236}">
                <a16:creationId xmlns:a16="http://schemas.microsoft.com/office/drawing/2014/main" id="{C2A530D5-7664-AC97-81DA-FBB34C8B6244}"/>
              </a:ext>
            </a:extLst>
          </p:cNvPr>
          <p:cNvPicPr>
            <a:picLocks noGrp="1" noChangeAspect="1"/>
          </p:cNvPicPr>
          <p:nvPr>
            <p:ph idx="1"/>
          </p:nvPr>
        </p:nvPicPr>
        <p:blipFill>
          <a:blip r:embed="rId2"/>
          <a:stretch>
            <a:fillRect/>
          </a:stretch>
        </p:blipFill>
        <p:spPr>
          <a:prstGeom prst="rect">
            <a:avLst/>
          </a:prstGeom>
        </p:spPr>
      </p:pic>
      <p:sp>
        <p:nvSpPr>
          <p:cNvPr id="4" name="Tekstin paikkamerkki 3">
            <a:extLst>
              <a:ext uri="{FF2B5EF4-FFF2-40B4-BE49-F238E27FC236}">
                <a16:creationId xmlns:a16="http://schemas.microsoft.com/office/drawing/2014/main" id="{242EE130-D30E-3D45-42E0-744F84551EA8}"/>
              </a:ext>
            </a:extLst>
          </p:cNvPr>
          <p:cNvSpPr>
            <a:spLocks noGrp="1"/>
          </p:cNvSpPr>
          <p:nvPr>
            <p:ph type="body" sz="half" idx="2"/>
          </p:nvPr>
        </p:nvSpPr>
        <p:spPr>
          <a:xfrm>
            <a:off x="839788" y="2057400"/>
            <a:ext cx="4255995" cy="4725140"/>
          </a:xfrm>
        </p:spPr>
        <p:txBody>
          <a:bodyPr>
            <a:normAutofit/>
          </a:bodyPr>
          <a:lstStyle/>
          <a:p>
            <a:r>
              <a:rPr lang="fi-FI" dirty="0"/>
              <a:t>Egyptin tunnetuimpien pyramidit </a:t>
            </a:r>
            <a:r>
              <a:rPr lang="fi-FI" dirty="0" err="1"/>
              <a:t>Kheopsin</a:t>
            </a:r>
            <a:r>
              <a:rPr lang="fi-FI" dirty="0"/>
              <a:t>, </a:t>
            </a:r>
            <a:r>
              <a:rPr lang="fi-FI" dirty="0" err="1"/>
              <a:t>Khefren</a:t>
            </a:r>
            <a:r>
              <a:rPr lang="fi-FI" dirty="0"/>
              <a:t> ja </a:t>
            </a:r>
            <a:r>
              <a:rPr lang="fi-FI" dirty="0" err="1"/>
              <a:t>Mykerinoksen</a:t>
            </a:r>
            <a:r>
              <a:rPr lang="fi-FI" dirty="0"/>
              <a:t>. Niiden pohjakaava tehtiin nelikulmaiseksi ja sivut tasasivuisiksi kolmioiksi. </a:t>
            </a:r>
          </a:p>
          <a:p>
            <a:r>
              <a:rPr lang="fi-FI" dirty="0"/>
              <a:t>Pyramidien sivut sijoitettiin pääilmansuuntien mukaisesti.</a:t>
            </a:r>
          </a:p>
          <a:p>
            <a:r>
              <a:rPr lang="fi-FI" dirty="0"/>
              <a:t> Maalauskoristeluin varustellut hautakammiot sijaitsivat rakennusten keskellä. </a:t>
            </a:r>
          </a:p>
        </p:txBody>
      </p:sp>
    </p:spTree>
    <p:extLst>
      <p:ext uri="{BB962C8B-B14F-4D97-AF65-F5344CB8AC3E}">
        <p14:creationId xmlns:p14="http://schemas.microsoft.com/office/powerpoint/2010/main" val="189127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in paikkamerkki 3">
            <a:extLst>
              <a:ext uri="{FF2B5EF4-FFF2-40B4-BE49-F238E27FC236}">
                <a16:creationId xmlns:a16="http://schemas.microsoft.com/office/drawing/2014/main" id="{6E398C3E-53FC-972E-5D63-1E7C6D202E17}"/>
              </a:ext>
            </a:extLst>
          </p:cNvPr>
          <p:cNvSpPr>
            <a:spLocks noGrp="1"/>
          </p:cNvSpPr>
          <p:nvPr>
            <p:ph type="body" sz="half" idx="2"/>
          </p:nvPr>
        </p:nvSpPr>
        <p:spPr>
          <a:xfrm>
            <a:off x="1137034" y="2207977"/>
            <a:ext cx="3968365" cy="4046401"/>
          </a:xfrm>
        </p:spPr>
        <p:txBody>
          <a:bodyPr vert="horz" lIns="91440" tIns="45720" rIns="91440" bIns="45720" rtlCol="0">
            <a:normAutofit/>
          </a:bodyPr>
          <a:lstStyle/>
          <a:p>
            <a:pPr indent="-228600">
              <a:buFont typeface="Arial" panose="020B0604020202020204" pitchFamily="34" charset="0"/>
              <a:buChar char="•"/>
            </a:pPr>
            <a:r>
              <a:rPr lang="en-US" sz="2000">
                <a:solidFill>
                  <a:schemeClr val="tx1">
                    <a:lumMod val="85000"/>
                    <a:lumOff val="15000"/>
                  </a:schemeClr>
                </a:solidFill>
              </a:rPr>
              <a:t>Merkittäviä arkkitehtonisia monumentteja olivat myös hallitsijoiden hautojen ja palatsien läheisyyteen sijoitetut massiiviset veistokset, sfinksit. </a:t>
            </a:r>
          </a:p>
          <a:p>
            <a:pPr indent="-228600">
              <a:buFont typeface="Arial" panose="020B0604020202020204" pitchFamily="34" charset="0"/>
              <a:buChar char="•"/>
            </a:pPr>
            <a:r>
              <a:rPr lang="en-US" sz="2000">
                <a:solidFill>
                  <a:schemeClr val="tx1">
                    <a:lumMod val="85000"/>
                    <a:lumOff val="15000"/>
                  </a:schemeClr>
                </a:solidFill>
              </a:rPr>
              <a:t>Näille vallan merkkeinä toimineille patsaille ominaista oli hahmo, joka koostui leijonan vartalosta ja ihmisen, usein faaraon päästä. Tosin myös haukkapäinen sfinksi tunnetaan.</a:t>
            </a:r>
          </a:p>
          <a:p>
            <a:pPr indent="-228600">
              <a:buFont typeface="Arial" panose="020B0604020202020204" pitchFamily="34" charset="0"/>
              <a:buChar char="•"/>
            </a:pPr>
            <a:endParaRPr lang="en-US" sz="2000">
              <a:solidFill>
                <a:schemeClr val="tx1">
                  <a:lumMod val="85000"/>
                  <a:lumOff val="15000"/>
                </a:schemeClr>
              </a:solidFill>
            </a:endParaRPr>
          </a:p>
        </p:txBody>
      </p:sp>
      <p:pic>
        <p:nvPicPr>
          <p:cNvPr id="5" name="Sisällön paikkamerkki 4" descr="Kuva, joka sisältää kohteen rakennus, taivas, Muinaishistoria, Historiallinen paikka&#10;&#10;Kuvaus luotu automaattisesti">
            <a:extLst>
              <a:ext uri="{FF2B5EF4-FFF2-40B4-BE49-F238E27FC236}">
                <a16:creationId xmlns:a16="http://schemas.microsoft.com/office/drawing/2014/main" id="{1120DC47-DC35-C594-C96A-840CE02E6940}"/>
              </a:ext>
            </a:extLst>
          </p:cNvPr>
          <p:cNvPicPr>
            <a:picLocks noGrp="1" noChangeAspect="1"/>
          </p:cNvPicPr>
          <p:nvPr>
            <p:ph idx="1"/>
          </p:nvPr>
        </p:nvPicPr>
        <p:blipFill rotWithShape="1">
          <a:blip r:embed="rId2"/>
          <a:srcRect t="11298" r="3" b="8951"/>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8" name="Kuva 7" descr="Kuva, joka sisältää kohteen taivas, rakennus, pyramidi, piha-&#10;&#10;Kuvaus luotu automaattisesti">
            <a:extLst>
              <a:ext uri="{FF2B5EF4-FFF2-40B4-BE49-F238E27FC236}">
                <a16:creationId xmlns:a16="http://schemas.microsoft.com/office/drawing/2014/main" id="{9F52724F-C7C0-AC73-2150-C435CC4CC120}"/>
              </a:ext>
            </a:extLst>
          </p:cNvPr>
          <p:cNvPicPr>
            <a:picLocks noChangeAspect="1"/>
          </p:cNvPicPr>
          <p:nvPr/>
        </p:nvPicPr>
        <p:blipFill rotWithShape="1">
          <a:blip r:embed="rId3"/>
          <a:srcRect t="14216" r="-3" b="16662"/>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1114772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F5D9E20F-E183-6BD9-CDCA-3DCA87EE2509}"/>
              </a:ext>
            </a:extLst>
          </p:cNvPr>
          <p:cNvSpPr>
            <a:spLocks noGrp="1"/>
          </p:cNvSpPr>
          <p:nvPr>
            <p:ph type="body" idx="1"/>
          </p:nvPr>
        </p:nvSpPr>
        <p:spPr>
          <a:xfrm>
            <a:off x="268571" y="587800"/>
            <a:ext cx="5157787" cy="823912"/>
          </a:xfrm>
        </p:spPr>
        <p:txBody>
          <a:bodyPr>
            <a:normAutofit fontScale="70000" lnSpcReduction="20000"/>
          </a:bodyPr>
          <a:lstStyle/>
          <a:p>
            <a:r>
              <a:rPr lang="fi-FI" dirty="0" err="1"/>
              <a:t>Khefrenin</a:t>
            </a:r>
            <a:r>
              <a:rPr lang="fi-FI" dirty="0"/>
              <a:t> pyramidi</a:t>
            </a:r>
          </a:p>
          <a:p>
            <a:r>
              <a:rPr lang="fi-FI" dirty="0"/>
              <a:t>Poikkileikkaus, jossa näkyvät käytävät ja hautakammio.</a:t>
            </a:r>
          </a:p>
        </p:txBody>
      </p:sp>
      <p:pic>
        <p:nvPicPr>
          <p:cNvPr id="7" name="Sisällön paikkamerkki 6">
            <a:extLst>
              <a:ext uri="{FF2B5EF4-FFF2-40B4-BE49-F238E27FC236}">
                <a16:creationId xmlns:a16="http://schemas.microsoft.com/office/drawing/2014/main" id="{F6D4CE57-F057-DF54-7657-905C4D95FEC2}"/>
              </a:ext>
            </a:extLst>
          </p:cNvPr>
          <p:cNvPicPr>
            <a:picLocks noGrp="1" noChangeAspect="1"/>
          </p:cNvPicPr>
          <p:nvPr>
            <p:ph sz="half" idx="2"/>
          </p:nvPr>
        </p:nvPicPr>
        <p:blipFill>
          <a:blip r:embed="rId2"/>
          <a:stretch>
            <a:fillRect/>
          </a:stretch>
        </p:blipFill>
        <p:spPr>
          <a:xfrm>
            <a:off x="0" y="1603437"/>
            <a:ext cx="5753932" cy="4573927"/>
          </a:xfrm>
          <a:prstGeom prst="rect">
            <a:avLst/>
          </a:prstGeom>
        </p:spPr>
      </p:pic>
      <p:sp>
        <p:nvSpPr>
          <p:cNvPr id="5" name="Tekstin paikkamerkki 4">
            <a:extLst>
              <a:ext uri="{FF2B5EF4-FFF2-40B4-BE49-F238E27FC236}">
                <a16:creationId xmlns:a16="http://schemas.microsoft.com/office/drawing/2014/main" id="{C2B6EB0C-7945-3CFD-113A-3FB8F071DBA0}"/>
              </a:ext>
            </a:extLst>
          </p:cNvPr>
          <p:cNvSpPr>
            <a:spLocks noGrp="1"/>
          </p:cNvSpPr>
          <p:nvPr>
            <p:ph type="body" sz="quarter" idx="3"/>
          </p:nvPr>
        </p:nvSpPr>
        <p:spPr>
          <a:xfrm>
            <a:off x="6096000" y="891651"/>
            <a:ext cx="5244715" cy="711786"/>
          </a:xfrm>
        </p:spPr>
        <p:txBody>
          <a:bodyPr>
            <a:normAutofit fontScale="70000" lnSpcReduction="20000"/>
          </a:bodyPr>
          <a:lstStyle/>
          <a:p>
            <a:r>
              <a:rPr lang="fi-FI" dirty="0" err="1"/>
              <a:t>Kheopsin</a:t>
            </a:r>
            <a:r>
              <a:rPr lang="fi-FI" dirty="0"/>
              <a:t> pyramidin poikkileikkaus idästä päin.</a:t>
            </a:r>
          </a:p>
        </p:txBody>
      </p:sp>
      <p:pic>
        <p:nvPicPr>
          <p:cNvPr id="11" name="Sisällön paikkamerkki 10">
            <a:extLst>
              <a:ext uri="{FF2B5EF4-FFF2-40B4-BE49-F238E27FC236}">
                <a16:creationId xmlns:a16="http://schemas.microsoft.com/office/drawing/2014/main" id="{C165608F-B4A8-C5B1-4074-1550F6D14637}"/>
              </a:ext>
            </a:extLst>
          </p:cNvPr>
          <p:cNvPicPr>
            <a:picLocks noGrp="1" noChangeAspect="1"/>
          </p:cNvPicPr>
          <p:nvPr>
            <p:ph sz="quarter" idx="4"/>
          </p:nvPr>
        </p:nvPicPr>
        <p:blipFill>
          <a:blip r:embed="rId3"/>
          <a:stretch>
            <a:fillRect/>
          </a:stretch>
        </p:blipFill>
        <p:spPr>
          <a:xfrm>
            <a:off x="5426358" y="1986888"/>
            <a:ext cx="6526451" cy="4218820"/>
          </a:xfrm>
          <a:prstGeom prst="rect">
            <a:avLst/>
          </a:prstGeom>
        </p:spPr>
      </p:pic>
    </p:spTree>
    <p:extLst>
      <p:ext uri="{BB962C8B-B14F-4D97-AF65-F5344CB8AC3E}">
        <p14:creationId xmlns:p14="http://schemas.microsoft.com/office/powerpoint/2010/main" val="2564448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2">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F6ECF09-8320-10D9-3C41-C93F364C1BB3}"/>
              </a:ext>
            </a:extLst>
          </p:cNvPr>
          <p:cNvSpPr>
            <a:spLocks noGrp="1"/>
          </p:cNvSpPr>
          <p:nvPr>
            <p:ph type="title"/>
          </p:nvPr>
        </p:nvSpPr>
        <p:spPr>
          <a:xfrm>
            <a:off x="838198" y="978408"/>
            <a:ext cx="4607052" cy="1106424"/>
          </a:xfrm>
        </p:spPr>
        <p:txBody>
          <a:bodyPr vert="horz" lIns="91440" tIns="45720" rIns="91440" bIns="45720" rtlCol="0" anchor="ctr">
            <a:normAutofit fontScale="90000"/>
          </a:bodyPr>
          <a:lstStyle/>
          <a:p>
            <a:r>
              <a:rPr lang="en-US" sz="2900" kern="1200" dirty="0" err="1">
                <a:solidFill>
                  <a:schemeClr val="tx1"/>
                </a:solidFill>
                <a:latin typeface="+mj-lt"/>
                <a:ea typeface="+mj-ea"/>
                <a:cs typeface="+mj-cs"/>
              </a:rPr>
              <a:t>Kreetan</a:t>
            </a:r>
            <a:r>
              <a:rPr lang="en-US" sz="2900" kern="1200" dirty="0">
                <a:solidFill>
                  <a:schemeClr val="tx1"/>
                </a:solidFill>
                <a:latin typeface="+mj-lt"/>
                <a:ea typeface="+mj-ea"/>
                <a:cs typeface="+mj-cs"/>
              </a:rPr>
              <a:t> </a:t>
            </a:r>
            <a:r>
              <a:rPr lang="en-US" sz="2900" kern="1200" dirty="0" err="1">
                <a:solidFill>
                  <a:schemeClr val="tx1"/>
                </a:solidFill>
                <a:latin typeface="+mj-lt"/>
                <a:ea typeface="+mj-ea"/>
                <a:cs typeface="+mj-cs"/>
              </a:rPr>
              <a:t>minolainen</a:t>
            </a:r>
            <a:r>
              <a:rPr lang="en-US" sz="2900" kern="1200" dirty="0">
                <a:solidFill>
                  <a:schemeClr val="tx1"/>
                </a:solidFill>
                <a:latin typeface="+mj-lt"/>
                <a:ea typeface="+mj-ea"/>
                <a:cs typeface="+mj-cs"/>
              </a:rPr>
              <a:t> </a:t>
            </a:r>
            <a:r>
              <a:rPr lang="en-US" sz="2900" kern="1200" dirty="0" err="1">
                <a:solidFill>
                  <a:schemeClr val="tx1"/>
                </a:solidFill>
                <a:latin typeface="+mj-lt"/>
                <a:ea typeface="+mj-ea"/>
                <a:cs typeface="+mj-cs"/>
              </a:rPr>
              <a:t>arkkitehtuuri</a:t>
            </a:r>
            <a:br>
              <a:rPr lang="en-US" sz="2900" kern="1200" dirty="0">
                <a:solidFill>
                  <a:schemeClr val="tx1"/>
                </a:solidFill>
                <a:latin typeface="+mj-lt"/>
                <a:ea typeface="+mj-ea"/>
                <a:cs typeface="+mj-cs"/>
              </a:rPr>
            </a:br>
            <a:r>
              <a:rPr lang="fi-FI" sz="2900" kern="1200" dirty="0">
                <a:solidFill>
                  <a:schemeClr val="tx1"/>
                </a:solidFill>
                <a:latin typeface="+mj-lt"/>
                <a:ea typeface="+mj-ea"/>
                <a:cs typeface="+mj-cs"/>
              </a:rPr>
              <a:t>Knossoksen palatsi, Kreeta (n.1600-1400 eaa.).</a:t>
            </a:r>
            <a:endParaRPr lang="en-US" sz="2900" kern="1200" dirty="0">
              <a:solidFill>
                <a:schemeClr val="tx1"/>
              </a:solidFill>
              <a:latin typeface="+mj-lt"/>
              <a:ea typeface="+mj-ea"/>
              <a:cs typeface="+mj-cs"/>
            </a:endParaRPr>
          </a:p>
        </p:txBody>
      </p:sp>
      <p:sp>
        <p:nvSpPr>
          <p:cNvPr id="21" name="Rectangle 14">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16">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kstin paikkamerkki 3">
            <a:extLst>
              <a:ext uri="{FF2B5EF4-FFF2-40B4-BE49-F238E27FC236}">
                <a16:creationId xmlns:a16="http://schemas.microsoft.com/office/drawing/2014/main" id="{F72C86B5-D089-AF2F-3CBC-E60ED772666F}"/>
              </a:ext>
            </a:extLst>
          </p:cNvPr>
          <p:cNvSpPr>
            <a:spLocks noGrp="1"/>
          </p:cNvSpPr>
          <p:nvPr>
            <p:ph type="body" sz="half" idx="2"/>
          </p:nvPr>
        </p:nvSpPr>
        <p:spPr>
          <a:xfrm>
            <a:off x="841246" y="2368296"/>
            <a:ext cx="4607052" cy="3502152"/>
          </a:xfrm>
        </p:spPr>
        <p:txBody>
          <a:bodyPr vert="horz" lIns="91440" tIns="45720" rIns="91440" bIns="45720" rtlCol="0">
            <a:normAutofit fontScale="92500" lnSpcReduction="10000"/>
          </a:bodyPr>
          <a:lstStyle/>
          <a:p>
            <a:pPr indent="-228600">
              <a:buFont typeface="Arial" panose="020B0604020202020204" pitchFamily="34" charset="0"/>
              <a:buChar char="•"/>
            </a:pPr>
            <a:r>
              <a:rPr lang="en-US" sz="1700" dirty="0" err="1"/>
              <a:t>Kreetan</a:t>
            </a:r>
            <a:r>
              <a:rPr lang="en-US" sz="1700" dirty="0"/>
              <a:t> </a:t>
            </a:r>
            <a:r>
              <a:rPr lang="en-US" sz="1700" dirty="0" err="1"/>
              <a:t>minolainen</a:t>
            </a:r>
            <a:r>
              <a:rPr lang="en-US" sz="1700" dirty="0"/>
              <a:t> </a:t>
            </a:r>
            <a:r>
              <a:rPr lang="en-US" sz="1700" dirty="0" err="1"/>
              <a:t>arkkitehtuuri</a:t>
            </a:r>
            <a:r>
              <a:rPr lang="en-US" sz="1700" dirty="0"/>
              <a:t> </a:t>
            </a:r>
            <a:r>
              <a:rPr lang="en-US" sz="1700" dirty="0" err="1"/>
              <a:t>keskittyi</a:t>
            </a:r>
            <a:r>
              <a:rPr lang="en-US" sz="1700" dirty="0"/>
              <a:t> </a:t>
            </a:r>
            <a:r>
              <a:rPr lang="en-US" sz="1700" dirty="0" err="1"/>
              <a:t>palatseihin</a:t>
            </a:r>
            <a:r>
              <a:rPr lang="en-US" sz="1700" dirty="0"/>
              <a:t>, </a:t>
            </a:r>
            <a:r>
              <a:rPr lang="en-US" sz="1700" dirty="0" err="1"/>
              <a:t>eikä</a:t>
            </a:r>
            <a:r>
              <a:rPr lang="en-US" sz="1700" dirty="0"/>
              <a:t> </a:t>
            </a:r>
            <a:r>
              <a:rPr lang="en-US" sz="1700" dirty="0" err="1"/>
              <a:t>temppeleihin</a:t>
            </a:r>
            <a:r>
              <a:rPr lang="en-US" sz="1700" dirty="0"/>
              <a:t>, </a:t>
            </a:r>
            <a:r>
              <a:rPr lang="en-US" sz="1700" dirty="0" err="1"/>
              <a:t>kaupunkeihin</a:t>
            </a:r>
            <a:r>
              <a:rPr lang="en-US" sz="1700" dirty="0"/>
              <a:t> tai </a:t>
            </a:r>
            <a:r>
              <a:rPr lang="en-US" sz="1700" dirty="0" err="1"/>
              <a:t>hautoihin</a:t>
            </a:r>
            <a:r>
              <a:rPr lang="en-US" sz="1700" dirty="0"/>
              <a:t> </a:t>
            </a:r>
            <a:r>
              <a:rPr lang="en-US" sz="1700" dirty="0" err="1"/>
              <a:t>kuten</a:t>
            </a:r>
            <a:r>
              <a:rPr lang="en-US" sz="1700" dirty="0"/>
              <a:t> </a:t>
            </a:r>
            <a:r>
              <a:rPr lang="en-US" sz="1700" dirty="0" err="1"/>
              <a:t>esimerkiksi</a:t>
            </a:r>
            <a:r>
              <a:rPr lang="en-US" sz="1700" dirty="0"/>
              <a:t> </a:t>
            </a:r>
            <a:r>
              <a:rPr lang="en-US" sz="1700" dirty="0" err="1"/>
              <a:t>Egyptissä</a:t>
            </a:r>
            <a:r>
              <a:rPr lang="en-US" sz="1700" dirty="0"/>
              <a:t> ja </a:t>
            </a:r>
            <a:r>
              <a:rPr lang="en-US" sz="1700" dirty="0" err="1"/>
              <a:t>Mesopotamiassa</a:t>
            </a:r>
            <a:r>
              <a:rPr lang="en-US" sz="1700" dirty="0"/>
              <a:t>. </a:t>
            </a:r>
          </a:p>
          <a:p>
            <a:pPr indent="-228600">
              <a:buFont typeface="Arial" panose="020B0604020202020204" pitchFamily="34" charset="0"/>
              <a:buChar char="•"/>
            </a:pPr>
            <a:r>
              <a:rPr lang="en-US" sz="1700" dirty="0"/>
              <a:t>On </a:t>
            </a:r>
            <a:r>
              <a:rPr lang="en-US" sz="1700" dirty="0" err="1"/>
              <a:t>oleellista</a:t>
            </a:r>
            <a:r>
              <a:rPr lang="en-US" sz="1700" dirty="0"/>
              <a:t> </a:t>
            </a:r>
            <a:r>
              <a:rPr lang="en-US" sz="1700" dirty="0" err="1"/>
              <a:t>huomioida</a:t>
            </a:r>
            <a:r>
              <a:rPr lang="en-US" sz="1700" dirty="0"/>
              <a:t> </a:t>
            </a:r>
            <a:r>
              <a:rPr lang="en-US" sz="1700" dirty="0" err="1"/>
              <a:t>myös</a:t>
            </a:r>
            <a:r>
              <a:rPr lang="en-US" sz="1700" dirty="0"/>
              <a:t> se, </a:t>
            </a:r>
            <a:r>
              <a:rPr lang="en-US" sz="1700" dirty="0" err="1"/>
              <a:t>että</a:t>
            </a:r>
            <a:r>
              <a:rPr lang="en-US" sz="1700" dirty="0"/>
              <a:t> </a:t>
            </a:r>
            <a:r>
              <a:rPr lang="en-US" sz="1700" dirty="0" err="1"/>
              <a:t>saaren</a:t>
            </a:r>
            <a:r>
              <a:rPr lang="en-US" sz="1700" dirty="0"/>
              <a:t> </a:t>
            </a:r>
            <a:r>
              <a:rPr lang="en-US" sz="1700" dirty="0" err="1"/>
              <a:t>palatsit</a:t>
            </a:r>
            <a:r>
              <a:rPr lang="en-US" sz="1700" dirty="0"/>
              <a:t> ja </a:t>
            </a:r>
            <a:r>
              <a:rPr lang="en-US" sz="1700" dirty="0" err="1"/>
              <a:t>huvilatyyppiset</a:t>
            </a:r>
            <a:r>
              <a:rPr lang="en-US" sz="1700" dirty="0"/>
              <a:t> </a:t>
            </a:r>
            <a:r>
              <a:rPr lang="en-US" sz="1700" dirty="0" err="1"/>
              <a:t>rakennukset</a:t>
            </a:r>
            <a:r>
              <a:rPr lang="en-US" sz="1700" dirty="0"/>
              <a:t> </a:t>
            </a:r>
            <a:r>
              <a:rPr lang="en-US" sz="1700" dirty="0" err="1"/>
              <a:t>eivät</a:t>
            </a:r>
            <a:r>
              <a:rPr lang="en-US" sz="1700" dirty="0"/>
              <a:t> </a:t>
            </a:r>
            <a:r>
              <a:rPr lang="en-US" sz="1700" dirty="0" err="1"/>
              <a:t>olleet</a:t>
            </a:r>
            <a:r>
              <a:rPr lang="en-US" sz="1700" dirty="0"/>
              <a:t> </a:t>
            </a:r>
            <a:r>
              <a:rPr lang="en-US" sz="1700" dirty="0" err="1"/>
              <a:t>puolustustarkoituksessa</a:t>
            </a:r>
            <a:r>
              <a:rPr lang="en-US" sz="1700" dirty="0"/>
              <a:t> </a:t>
            </a:r>
            <a:r>
              <a:rPr lang="en-US" sz="1700" dirty="0" err="1"/>
              <a:t>rakennettuja</a:t>
            </a:r>
            <a:r>
              <a:rPr lang="en-US" sz="1700" dirty="0"/>
              <a:t>. </a:t>
            </a:r>
          </a:p>
          <a:p>
            <a:pPr indent="-228600">
              <a:buFont typeface="Arial" panose="020B0604020202020204" pitchFamily="34" charset="0"/>
              <a:buChar char="•"/>
            </a:pPr>
            <a:r>
              <a:rPr lang="en-US" sz="1700" dirty="0" err="1"/>
              <a:t>Kreetalaisille</a:t>
            </a:r>
            <a:r>
              <a:rPr lang="en-US" sz="1700" dirty="0"/>
              <a:t> </a:t>
            </a:r>
            <a:r>
              <a:rPr lang="en-US" sz="1700" dirty="0" err="1"/>
              <a:t>asumismukavuus</a:t>
            </a:r>
            <a:r>
              <a:rPr lang="en-US" sz="1700" dirty="0"/>
              <a:t> </a:t>
            </a:r>
            <a:r>
              <a:rPr lang="en-US" sz="1700" dirty="0" err="1"/>
              <a:t>oli</a:t>
            </a:r>
            <a:r>
              <a:rPr lang="en-US" sz="1700" dirty="0"/>
              <a:t> </a:t>
            </a:r>
            <a:r>
              <a:rPr lang="en-US" sz="1700" dirty="0" err="1"/>
              <a:t>tärkeää</a:t>
            </a:r>
            <a:r>
              <a:rPr lang="en-US" sz="1700" dirty="0"/>
              <a:t>, </a:t>
            </a:r>
            <a:r>
              <a:rPr lang="en-US" sz="1700" dirty="0" err="1"/>
              <a:t>joka</a:t>
            </a:r>
            <a:r>
              <a:rPr lang="en-US" sz="1700" dirty="0"/>
              <a:t> </a:t>
            </a:r>
            <a:r>
              <a:rPr lang="en-US" sz="1700" dirty="0" err="1"/>
              <a:t>näkyi</a:t>
            </a:r>
            <a:r>
              <a:rPr lang="en-US" sz="1700" dirty="0"/>
              <a:t> mm. </a:t>
            </a:r>
            <a:r>
              <a:rPr lang="en-US" sz="1700" dirty="0" err="1"/>
              <a:t>mataliin</a:t>
            </a:r>
            <a:r>
              <a:rPr lang="en-US" sz="1700" dirty="0"/>
              <a:t> </a:t>
            </a:r>
            <a:r>
              <a:rPr lang="en-US" sz="1700" dirty="0" err="1"/>
              <a:t>palatseihin</a:t>
            </a:r>
            <a:r>
              <a:rPr lang="en-US" sz="1700" dirty="0"/>
              <a:t> </a:t>
            </a:r>
            <a:r>
              <a:rPr lang="en-US" sz="1700" dirty="0" err="1"/>
              <a:t>rakennetuista</a:t>
            </a:r>
            <a:r>
              <a:rPr lang="en-US" sz="1700" dirty="0"/>
              <a:t> </a:t>
            </a:r>
            <a:r>
              <a:rPr lang="en-US" sz="1700" dirty="0" err="1"/>
              <a:t>kylpyhuoneista</a:t>
            </a:r>
            <a:r>
              <a:rPr lang="en-US" sz="1700" dirty="0"/>
              <a:t> ja </a:t>
            </a:r>
            <a:r>
              <a:rPr lang="en-US" sz="1700" dirty="0" err="1"/>
              <a:t>viemärijärjestelmistä</a:t>
            </a:r>
            <a:r>
              <a:rPr lang="en-US" sz="1700" dirty="0"/>
              <a:t>. </a:t>
            </a:r>
          </a:p>
          <a:p>
            <a:pPr indent="-228600">
              <a:buFont typeface="Arial" panose="020B0604020202020204" pitchFamily="34" charset="0"/>
              <a:buChar char="•"/>
            </a:pPr>
            <a:r>
              <a:rPr lang="en-US" sz="1700" dirty="0"/>
              <a:t> </a:t>
            </a:r>
            <a:r>
              <a:rPr lang="en-US" sz="1700" dirty="0" err="1"/>
              <a:t>Palatsien</a:t>
            </a:r>
            <a:r>
              <a:rPr lang="en-US" sz="1700" dirty="0"/>
              <a:t> </a:t>
            </a:r>
            <a:r>
              <a:rPr lang="en-US" sz="1700" dirty="0" err="1"/>
              <a:t>pohjakaavat</a:t>
            </a:r>
            <a:r>
              <a:rPr lang="en-US" sz="1700" dirty="0"/>
              <a:t> </a:t>
            </a:r>
            <a:r>
              <a:rPr lang="en-US" sz="1700" dirty="0" err="1"/>
              <a:t>olivat</a:t>
            </a:r>
            <a:r>
              <a:rPr lang="en-US" sz="1700" dirty="0"/>
              <a:t> </a:t>
            </a:r>
            <a:r>
              <a:rPr lang="en-US" sz="1700" dirty="0" err="1"/>
              <a:t>epäsäännöllisiä</a:t>
            </a:r>
            <a:r>
              <a:rPr lang="en-US" sz="1700" dirty="0"/>
              <a:t> ja </a:t>
            </a:r>
            <a:r>
              <a:rPr lang="en-US" sz="1700" dirty="0" err="1"/>
              <a:t>rakennukset</a:t>
            </a:r>
            <a:r>
              <a:rPr lang="en-US" sz="1700" dirty="0"/>
              <a:t> </a:t>
            </a:r>
            <a:r>
              <a:rPr lang="en-US" sz="1700" dirty="0" err="1"/>
              <a:t>koristeltiin</a:t>
            </a:r>
            <a:r>
              <a:rPr lang="en-US" sz="1700" dirty="0"/>
              <a:t> </a:t>
            </a:r>
            <a:r>
              <a:rPr lang="en-US" sz="1700" dirty="0" err="1"/>
              <a:t>maalauksin</a:t>
            </a:r>
            <a:r>
              <a:rPr lang="en-US" sz="1700" dirty="0"/>
              <a:t>. </a:t>
            </a:r>
            <a:r>
              <a:rPr lang="en-US" sz="1700" dirty="0" err="1"/>
              <a:t>Erityisesti</a:t>
            </a:r>
            <a:r>
              <a:rPr lang="en-US" sz="1700" dirty="0"/>
              <a:t> </a:t>
            </a:r>
            <a:r>
              <a:rPr lang="en-US" sz="1700" dirty="0" err="1"/>
              <a:t>fasadit</a:t>
            </a:r>
            <a:r>
              <a:rPr lang="en-US" sz="1700" dirty="0"/>
              <a:t> </a:t>
            </a:r>
            <a:r>
              <a:rPr lang="en-US" sz="1700" dirty="0" err="1"/>
              <a:t>maalattiin</a:t>
            </a:r>
            <a:r>
              <a:rPr lang="en-US" sz="1700" dirty="0"/>
              <a:t> </a:t>
            </a:r>
            <a:r>
              <a:rPr lang="en-US" sz="1700" dirty="0" err="1"/>
              <a:t>kirkkain</a:t>
            </a:r>
            <a:r>
              <a:rPr lang="en-US" sz="1700" dirty="0"/>
              <a:t> </a:t>
            </a:r>
            <a:r>
              <a:rPr lang="en-US" sz="1700" dirty="0" err="1"/>
              <a:t>värein</a:t>
            </a:r>
            <a:r>
              <a:rPr lang="en-US" sz="1700" dirty="0"/>
              <a:t>. </a:t>
            </a:r>
            <a:r>
              <a:rPr lang="en-US" sz="1700" dirty="0" err="1"/>
              <a:t>Tärkeimmissä</a:t>
            </a:r>
            <a:r>
              <a:rPr lang="en-US" sz="1700" dirty="0"/>
              <a:t> </a:t>
            </a:r>
            <a:r>
              <a:rPr lang="en-US" sz="1700" dirty="0" err="1"/>
              <a:t>sisätiloissa</a:t>
            </a:r>
            <a:r>
              <a:rPr lang="en-US" sz="1700" dirty="0"/>
              <a:t> </a:t>
            </a:r>
            <a:r>
              <a:rPr lang="en-US" sz="1700" dirty="0" err="1"/>
              <a:t>oli</a:t>
            </a:r>
            <a:r>
              <a:rPr lang="en-US" sz="1700" dirty="0"/>
              <a:t> </a:t>
            </a:r>
            <a:r>
              <a:rPr lang="en-US" sz="1700" dirty="0" err="1"/>
              <a:t>myös</a:t>
            </a:r>
            <a:r>
              <a:rPr lang="en-US" sz="1700" dirty="0"/>
              <a:t> </a:t>
            </a:r>
            <a:r>
              <a:rPr lang="en-US" sz="1700" dirty="0" err="1"/>
              <a:t>figuratiivisia</a:t>
            </a:r>
            <a:r>
              <a:rPr lang="en-US" sz="1700" dirty="0"/>
              <a:t> </a:t>
            </a:r>
            <a:r>
              <a:rPr lang="en-US" sz="1700" dirty="0" err="1"/>
              <a:t>seinämaalauksia</a:t>
            </a:r>
            <a:r>
              <a:rPr lang="en-US" sz="1700" dirty="0"/>
              <a:t> </a:t>
            </a:r>
            <a:r>
              <a:rPr lang="en-US" sz="1700" dirty="0" err="1"/>
              <a:t>sekä</a:t>
            </a:r>
            <a:r>
              <a:rPr lang="en-US" sz="1700" dirty="0"/>
              <a:t> </a:t>
            </a:r>
            <a:r>
              <a:rPr lang="en-US" sz="1700" dirty="0" err="1"/>
              <a:t>stukkoreliefejä</a:t>
            </a:r>
            <a:endParaRPr lang="en-US" sz="1700" dirty="0"/>
          </a:p>
        </p:txBody>
      </p:sp>
      <p:pic>
        <p:nvPicPr>
          <p:cNvPr id="5" name="Sisällön paikkamerkki 4">
            <a:extLst>
              <a:ext uri="{FF2B5EF4-FFF2-40B4-BE49-F238E27FC236}">
                <a16:creationId xmlns:a16="http://schemas.microsoft.com/office/drawing/2014/main" id="{39FEAE67-6EC0-CAE5-9469-87D177AB2415}"/>
              </a:ext>
            </a:extLst>
          </p:cNvPr>
          <p:cNvPicPr>
            <a:picLocks noGrp="1" noChangeAspect="1"/>
          </p:cNvPicPr>
          <p:nvPr>
            <p:ph idx="1"/>
          </p:nvPr>
        </p:nvPicPr>
        <p:blipFill rotWithShape="1">
          <a:blip r:embed="rId2"/>
          <a:srcRect t="26255" r="3" b="12595"/>
          <a:stretch/>
        </p:blipFill>
        <p:spPr>
          <a:xfrm>
            <a:off x="6324599" y="10"/>
            <a:ext cx="5457817" cy="3337549"/>
          </a:xfrm>
          <a:prstGeom prst="rect">
            <a:avLst/>
          </a:prstGeom>
        </p:spPr>
      </p:pic>
      <p:pic>
        <p:nvPicPr>
          <p:cNvPr id="6" name="Kuva 5">
            <a:extLst>
              <a:ext uri="{FF2B5EF4-FFF2-40B4-BE49-F238E27FC236}">
                <a16:creationId xmlns:a16="http://schemas.microsoft.com/office/drawing/2014/main" id="{9A205971-F93D-D36C-2F54-13308D28F4C1}"/>
              </a:ext>
            </a:extLst>
          </p:cNvPr>
          <p:cNvPicPr>
            <a:picLocks noChangeAspect="1"/>
          </p:cNvPicPr>
          <p:nvPr/>
        </p:nvPicPr>
        <p:blipFill rotWithShape="1">
          <a:blip r:embed="rId3"/>
          <a:srcRect t="8386" r="3" b="3"/>
          <a:stretch/>
        </p:blipFill>
        <p:spPr>
          <a:xfrm>
            <a:off x="6324590" y="3520439"/>
            <a:ext cx="5457817" cy="3337561"/>
          </a:xfrm>
          <a:prstGeom prst="rect">
            <a:avLst/>
          </a:prstGeom>
        </p:spPr>
      </p:pic>
    </p:spTree>
    <p:extLst>
      <p:ext uri="{BB962C8B-B14F-4D97-AF65-F5344CB8AC3E}">
        <p14:creationId xmlns:p14="http://schemas.microsoft.com/office/powerpoint/2010/main" val="2001821830"/>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1871</Words>
  <Application>Microsoft Office PowerPoint</Application>
  <PresentationFormat>Laajakuva</PresentationFormat>
  <Paragraphs>105</Paragraphs>
  <Slides>39</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39</vt:i4>
      </vt:variant>
    </vt:vector>
  </HeadingPairs>
  <TitlesOfParts>
    <vt:vector size="43" baseType="lpstr">
      <vt:lpstr>Arial</vt:lpstr>
      <vt:lpstr>Calibri</vt:lpstr>
      <vt:lpstr>Calibri Light</vt:lpstr>
      <vt:lpstr>Office-teema</vt:lpstr>
      <vt:lpstr>Arkkitehtuurin historia</vt:lpstr>
      <vt:lpstr>PowerPoint-esitys</vt:lpstr>
      <vt:lpstr>Esihistoriallinen arkkitehtuuri</vt:lpstr>
      <vt:lpstr>Neoliittinen kausi Stonehenge, Salisbury Plain, Englanti  (n. 2100-2000 eaa.).</vt:lpstr>
      <vt:lpstr>Sakkarapyramidi</vt:lpstr>
      <vt:lpstr>Egyptin korkeakulttuuri pyramidit (3500 BCE to 900 AD )</vt:lpstr>
      <vt:lpstr>PowerPoint-esitys</vt:lpstr>
      <vt:lpstr>PowerPoint-esitys</vt:lpstr>
      <vt:lpstr>Kreetan minolainen arkkitehtuuri Knossoksen palatsi, Kreeta (n.1600-1400 eaa.).</vt:lpstr>
      <vt:lpstr>Knossoksen palatsi, Kreeta (n.1600-1400 eaa.).</vt:lpstr>
      <vt:lpstr>Mykeneläinen arkkitehtuuri</vt:lpstr>
      <vt:lpstr>Kreikan antiikki  (850 AD TO 476 AD )</vt:lpstr>
      <vt:lpstr>Kreikan klassinen kausi</vt:lpstr>
      <vt:lpstr>PowerPoint-esitys</vt:lpstr>
      <vt:lpstr>PowerPoint-esitys</vt:lpstr>
      <vt:lpstr>Kreikan antiikin hellenisimi</vt:lpstr>
      <vt:lpstr>Colosseum Rakennustyyppi  amfiteatteri Valmistumisvuosi  80 Rakennuttaja  Vespasianus,   Titus Julkisivumateriaali  travertiini Korkeus   50 m Kerrosluku   4</vt:lpstr>
      <vt:lpstr>PowerPoint-esitys</vt:lpstr>
      <vt:lpstr>(373 AD TO 500 AD)</vt:lpstr>
      <vt:lpstr>PowerPoint-esitys</vt:lpstr>
      <vt:lpstr>Romaaninen Arkkitehtuuri (500 AD TO 1200 AD)</vt:lpstr>
      <vt:lpstr>PowerPoint-esitys</vt:lpstr>
      <vt:lpstr>PowerPoint-esitys</vt:lpstr>
      <vt:lpstr> Bysantin arkkitehtuuri (A.D. 527 and 565)</vt:lpstr>
      <vt:lpstr>PowerPoint-esitys</vt:lpstr>
      <vt:lpstr>Goottilainen arkkitehtuuri (1100 AD TO 1450 AD)</vt:lpstr>
      <vt:lpstr>Tallinnan raatihuone on vanhin nykypäiviin saakka säilynyt goottilainen raatihuone ja se toimii nykyisin juhlavastaanottojen ja konserttien pitotilana.  </vt:lpstr>
      <vt:lpstr>Renessanssin arkkitehtuuri  (1400 AD TO 1600 AD)</vt:lpstr>
      <vt:lpstr>Varhaisrenessanssi</vt:lpstr>
      <vt:lpstr>PowerPoint-esitys</vt:lpstr>
      <vt:lpstr>Täysrenessanssi</vt:lpstr>
      <vt:lpstr> Barokki arkkitehtuuri (1600 AD TO 1830 AD)</vt:lpstr>
      <vt:lpstr>Barokkipuutarha</vt:lpstr>
      <vt:lpstr>Rokokoo (1650 AD TO 1790 AD)</vt:lpstr>
      <vt:lpstr>Amerikka kolonialismi (1600 AD TO 1780 AD)</vt:lpstr>
      <vt:lpstr>Uusklassismi</vt:lpstr>
      <vt:lpstr>Kertaustyylit</vt:lpstr>
      <vt:lpstr>Art Noveau ja Jugend (1890 AD TO 1940 AD)</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Maunumaa Pia-Meri</dc:creator>
  <cp:lastModifiedBy>Maunumaa Pia-Meri</cp:lastModifiedBy>
  <cp:revision>7</cp:revision>
  <dcterms:created xsi:type="dcterms:W3CDTF">2024-03-04T08:50:05Z</dcterms:created>
  <dcterms:modified xsi:type="dcterms:W3CDTF">2025-02-18T06:13:43Z</dcterms:modified>
</cp:coreProperties>
</file>