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57" r:id="rId3"/>
    <p:sldId id="290" r:id="rId4"/>
    <p:sldId id="291" r:id="rId5"/>
    <p:sldId id="295" r:id="rId6"/>
    <p:sldId id="264" r:id="rId7"/>
    <p:sldId id="283" r:id="rId8"/>
    <p:sldId id="282" r:id="rId9"/>
    <p:sldId id="281" r:id="rId10"/>
    <p:sldId id="280" r:id="rId11"/>
    <p:sldId id="286" r:id="rId12"/>
    <p:sldId id="285" r:id="rId13"/>
    <p:sldId id="284" r:id="rId14"/>
    <p:sldId id="258" r:id="rId15"/>
    <p:sldId id="270" r:id="rId16"/>
    <p:sldId id="271" r:id="rId17"/>
    <p:sldId id="265" r:id="rId18"/>
    <p:sldId id="294" r:id="rId19"/>
    <p:sldId id="289" r:id="rId20"/>
    <p:sldId id="292" r:id="rId21"/>
    <p:sldId id="293" r:id="rId22"/>
    <p:sldId id="266" r:id="rId23"/>
    <p:sldId id="267" r:id="rId24"/>
    <p:sldId id="268" r:id="rId25"/>
    <p:sldId id="259" r:id="rId26"/>
    <p:sldId id="275" r:id="rId27"/>
    <p:sldId id="277" r:id="rId28"/>
    <p:sldId id="278" r:id="rId29"/>
    <p:sldId id="276" r:id="rId30"/>
    <p:sldId id="279" r:id="rId31"/>
    <p:sldId id="269" r:id="rId32"/>
    <p:sldId id="260" r:id="rId33"/>
    <p:sldId id="261" r:id="rId34"/>
    <p:sldId id="272" r:id="rId35"/>
    <p:sldId id="262" r:id="rId36"/>
    <p:sldId id="263" r:id="rId37"/>
    <p:sldId id="273" r:id="rId38"/>
    <p:sldId id="274" r:id="rId39"/>
    <p:sldId id="287" r:id="rId40"/>
    <p:sldId id="288" r:id="rId41"/>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1D422F30-5F39-411D-8B33-94E5D5A777D9}" type="datetimeFigureOut">
              <a:rPr lang="fi-FI" smtClean="0"/>
              <a:t>24.3.2020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D1BA850-AB58-42C6-BB71-2644882F2CFA}" type="slidenum">
              <a:rPr lang="fi-FI" smtClean="0"/>
              <a:t>‹#›</a:t>
            </a:fld>
            <a:endParaRPr lang="fi-FI"/>
          </a:p>
        </p:txBody>
      </p:sp>
    </p:spTree>
    <p:extLst>
      <p:ext uri="{BB962C8B-B14F-4D97-AF65-F5344CB8AC3E}">
        <p14:creationId xmlns:p14="http://schemas.microsoft.com/office/powerpoint/2010/main" val="1041638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D422F30-5F39-411D-8B33-94E5D5A777D9}" type="datetimeFigureOut">
              <a:rPr lang="fi-FI" smtClean="0"/>
              <a:t>24.3.2020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D1BA850-AB58-42C6-BB71-2644882F2CFA}" type="slidenum">
              <a:rPr lang="fi-FI" smtClean="0"/>
              <a:t>‹#›</a:t>
            </a:fld>
            <a:endParaRPr lang="fi-FI"/>
          </a:p>
        </p:txBody>
      </p:sp>
    </p:spTree>
    <p:extLst>
      <p:ext uri="{BB962C8B-B14F-4D97-AF65-F5344CB8AC3E}">
        <p14:creationId xmlns:p14="http://schemas.microsoft.com/office/powerpoint/2010/main" val="745403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D422F30-5F39-411D-8B33-94E5D5A777D9}" type="datetimeFigureOut">
              <a:rPr lang="fi-FI" smtClean="0"/>
              <a:t>24.3.2020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D1BA850-AB58-42C6-BB71-2644882F2CFA}" type="slidenum">
              <a:rPr lang="fi-FI" smtClean="0"/>
              <a:t>‹#›</a:t>
            </a:fld>
            <a:endParaRPr lang="fi-FI"/>
          </a:p>
        </p:txBody>
      </p:sp>
    </p:spTree>
    <p:extLst>
      <p:ext uri="{BB962C8B-B14F-4D97-AF65-F5344CB8AC3E}">
        <p14:creationId xmlns:p14="http://schemas.microsoft.com/office/powerpoint/2010/main" val="227618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1D422F30-5F39-411D-8B33-94E5D5A777D9}" type="datetimeFigureOut">
              <a:rPr lang="fi-FI" smtClean="0"/>
              <a:t>24.3.2020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D1BA850-AB58-42C6-BB71-2644882F2CFA}" type="slidenum">
              <a:rPr lang="fi-FI" smtClean="0"/>
              <a:t>‹#›</a:t>
            </a:fld>
            <a:endParaRPr lang="fi-FI"/>
          </a:p>
        </p:txBody>
      </p:sp>
    </p:spTree>
    <p:extLst>
      <p:ext uri="{BB962C8B-B14F-4D97-AF65-F5344CB8AC3E}">
        <p14:creationId xmlns:p14="http://schemas.microsoft.com/office/powerpoint/2010/main" val="2604306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1D422F30-5F39-411D-8B33-94E5D5A777D9}" type="datetimeFigureOut">
              <a:rPr lang="fi-FI" smtClean="0"/>
              <a:t>24.3.2020</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D1BA850-AB58-42C6-BB71-2644882F2CFA}" type="slidenum">
              <a:rPr lang="fi-FI" smtClean="0"/>
              <a:t>‹#›</a:t>
            </a:fld>
            <a:endParaRPr lang="fi-FI"/>
          </a:p>
        </p:txBody>
      </p:sp>
    </p:spTree>
    <p:extLst>
      <p:ext uri="{BB962C8B-B14F-4D97-AF65-F5344CB8AC3E}">
        <p14:creationId xmlns:p14="http://schemas.microsoft.com/office/powerpoint/2010/main" val="2687368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1D422F30-5F39-411D-8B33-94E5D5A777D9}" type="datetimeFigureOut">
              <a:rPr lang="fi-FI" smtClean="0"/>
              <a:t>24.3.2020</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D1BA850-AB58-42C6-BB71-2644882F2CFA}" type="slidenum">
              <a:rPr lang="fi-FI" smtClean="0"/>
              <a:t>‹#›</a:t>
            </a:fld>
            <a:endParaRPr lang="fi-FI"/>
          </a:p>
        </p:txBody>
      </p:sp>
    </p:spTree>
    <p:extLst>
      <p:ext uri="{BB962C8B-B14F-4D97-AF65-F5344CB8AC3E}">
        <p14:creationId xmlns:p14="http://schemas.microsoft.com/office/powerpoint/2010/main" val="115491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1D422F30-5F39-411D-8B33-94E5D5A777D9}" type="datetimeFigureOut">
              <a:rPr lang="fi-FI" smtClean="0"/>
              <a:t>24.3.2020</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AD1BA850-AB58-42C6-BB71-2644882F2CFA}" type="slidenum">
              <a:rPr lang="fi-FI" smtClean="0"/>
              <a:t>‹#›</a:t>
            </a:fld>
            <a:endParaRPr lang="fi-FI"/>
          </a:p>
        </p:txBody>
      </p:sp>
    </p:spTree>
    <p:extLst>
      <p:ext uri="{BB962C8B-B14F-4D97-AF65-F5344CB8AC3E}">
        <p14:creationId xmlns:p14="http://schemas.microsoft.com/office/powerpoint/2010/main" val="2562295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1D422F30-5F39-411D-8B33-94E5D5A777D9}" type="datetimeFigureOut">
              <a:rPr lang="fi-FI" smtClean="0"/>
              <a:t>24.3.2020</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AD1BA850-AB58-42C6-BB71-2644882F2CFA}" type="slidenum">
              <a:rPr lang="fi-FI" smtClean="0"/>
              <a:t>‹#›</a:t>
            </a:fld>
            <a:endParaRPr lang="fi-FI"/>
          </a:p>
        </p:txBody>
      </p:sp>
    </p:spTree>
    <p:extLst>
      <p:ext uri="{BB962C8B-B14F-4D97-AF65-F5344CB8AC3E}">
        <p14:creationId xmlns:p14="http://schemas.microsoft.com/office/powerpoint/2010/main" val="3853221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1D422F30-5F39-411D-8B33-94E5D5A777D9}" type="datetimeFigureOut">
              <a:rPr lang="fi-FI" smtClean="0"/>
              <a:t>24.3.2020</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AD1BA850-AB58-42C6-BB71-2644882F2CFA}" type="slidenum">
              <a:rPr lang="fi-FI" smtClean="0"/>
              <a:t>‹#›</a:t>
            </a:fld>
            <a:endParaRPr lang="fi-FI"/>
          </a:p>
        </p:txBody>
      </p:sp>
    </p:spTree>
    <p:extLst>
      <p:ext uri="{BB962C8B-B14F-4D97-AF65-F5344CB8AC3E}">
        <p14:creationId xmlns:p14="http://schemas.microsoft.com/office/powerpoint/2010/main" val="4192519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1D422F30-5F39-411D-8B33-94E5D5A777D9}" type="datetimeFigureOut">
              <a:rPr lang="fi-FI" smtClean="0"/>
              <a:t>24.3.2020</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D1BA850-AB58-42C6-BB71-2644882F2CFA}" type="slidenum">
              <a:rPr lang="fi-FI" smtClean="0"/>
              <a:t>‹#›</a:t>
            </a:fld>
            <a:endParaRPr lang="fi-FI"/>
          </a:p>
        </p:txBody>
      </p:sp>
    </p:spTree>
    <p:extLst>
      <p:ext uri="{BB962C8B-B14F-4D97-AF65-F5344CB8AC3E}">
        <p14:creationId xmlns:p14="http://schemas.microsoft.com/office/powerpoint/2010/main" val="182675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1D422F30-5F39-411D-8B33-94E5D5A777D9}" type="datetimeFigureOut">
              <a:rPr lang="fi-FI" smtClean="0"/>
              <a:t>24.3.2020</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D1BA850-AB58-42C6-BB71-2644882F2CFA}" type="slidenum">
              <a:rPr lang="fi-FI" smtClean="0"/>
              <a:t>‹#›</a:t>
            </a:fld>
            <a:endParaRPr lang="fi-FI"/>
          </a:p>
        </p:txBody>
      </p:sp>
    </p:spTree>
    <p:extLst>
      <p:ext uri="{BB962C8B-B14F-4D97-AF65-F5344CB8AC3E}">
        <p14:creationId xmlns:p14="http://schemas.microsoft.com/office/powerpoint/2010/main" val="2775330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22F30-5F39-411D-8B33-94E5D5A777D9}" type="datetimeFigureOut">
              <a:rPr lang="fi-FI" smtClean="0"/>
              <a:t>24.3.2020</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1BA850-AB58-42C6-BB71-2644882F2CFA}" type="slidenum">
              <a:rPr lang="fi-FI" smtClean="0"/>
              <a:t>‹#›</a:t>
            </a:fld>
            <a:endParaRPr lang="fi-FI"/>
          </a:p>
        </p:txBody>
      </p:sp>
    </p:spTree>
    <p:extLst>
      <p:ext uri="{BB962C8B-B14F-4D97-AF65-F5344CB8AC3E}">
        <p14:creationId xmlns:p14="http://schemas.microsoft.com/office/powerpoint/2010/main" val="356151026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smtClean="0"/>
              <a:t>Akvarelli-maalaus</a:t>
            </a:r>
            <a:endParaRPr lang="fi-FI" dirty="0"/>
          </a:p>
        </p:txBody>
      </p:sp>
    </p:spTree>
    <p:extLst>
      <p:ext uri="{BB962C8B-B14F-4D97-AF65-F5344CB8AC3E}">
        <p14:creationId xmlns:p14="http://schemas.microsoft.com/office/powerpoint/2010/main" val="3668142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635896" y="274638"/>
            <a:ext cx="5050904" cy="1143000"/>
          </a:xfrm>
        </p:spPr>
        <p:txBody>
          <a:bodyPr>
            <a:normAutofit fontScale="90000"/>
          </a:bodyPr>
          <a:lstStyle/>
          <a:p>
            <a:r>
              <a:rPr lang="fi-FI" dirty="0" smtClean="0"/>
              <a:t>Hannamari Jalovaara: In </a:t>
            </a:r>
            <a:r>
              <a:rPr lang="fi-FI" dirty="0" err="1" smtClean="0"/>
              <a:t>waiting</a:t>
            </a:r>
            <a:r>
              <a:rPr lang="fi-FI" dirty="0" smtClean="0"/>
              <a:t> </a:t>
            </a:r>
            <a:r>
              <a:rPr lang="fi-FI" dirty="0" err="1" smtClean="0"/>
              <a:t>individual</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9912" y="1716832"/>
            <a:ext cx="5141168" cy="5141168"/>
          </a:xfrm>
        </p:spPr>
      </p:pic>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8" y="0"/>
            <a:ext cx="3901054" cy="3339302"/>
          </a:xfrm>
          <a:prstGeom prst="rect">
            <a:avLst/>
          </a:prstGeom>
        </p:spPr>
      </p:pic>
    </p:spTree>
    <p:extLst>
      <p:ext uri="{BB962C8B-B14F-4D97-AF65-F5344CB8AC3E}">
        <p14:creationId xmlns:p14="http://schemas.microsoft.com/office/powerpoint/2010/main" val="1925322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859024" y="274638"/>
            <a:ext cx="4827775" cy="1143000"/>
          </a:xfrm>
        </p:spPr>
        <p:txBody>
          <a:bodyPr>
            <a:normAutofit fontScale="90000"/>
          </a:bodyPr>
          <a:lstStyle/>
          <a:p>
            <a:r>
              <a:rPr lang="fi-FI" dirty="0" smtClean="0"/>
              <a:t>Hannamari Jalovaara: In </a:t>
            </a:r>
            <a:r>
              <a:rPr lang="fi-FI" dirty="0" err="1" smtClean="0"/>
              <a:t>waiting</a:t>
            </a:r>
            <a:r>
              <a:rPr lang="fi-FI" dirty="0" smtClean="0"/>
              <a:t> </a:t>
            </a:r>
            <a:r>
              <a:rPr lang="fi-FI" dirty="0" err="1" smtClean="0"/>
              <a:t>individual</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9025" y="1600944"/>
            <a:ext cx="5257800" cy="5257800"/>
          </a:xfrm>
        </p:spPr>
      </p:pic>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3"/>
            <a:ext cx="4047643" cy="3278591"/>
          </a:xfrm>
          <a:prstGeom prst="rect">
            <a:avLst/>
          </a:prstGeom>
        </p:spPr>
      </p:pic>
    </p:spTree>
    <p:extLst>
      <p:ext uri="{BB962C8B-B14F-4D97-AF65-F5344CB8AC3E}">
        <p14:creationId xmlns:p14="http://schemas.microsoft.com/office/powerpoint/2010/main" val="2256512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779912" y="548680"/>
            <a:ext cx="4896544" cy="648072"/>
          </a:xfrm>
        </p:spPr>
        <p:txBody>
          <a:bodyPr>
            <a:normAutofit fontScale="90000"/>
          </a:bodyPr>
          <a:lstStyle/>
          <a:p>
            <a:r>
              <a:rPr lang="fi-FI" sz="3600" dirty="0" smtClean="0"/>
              <a:t>Marjo Hyttinen</a:t>
            </a:r>
            <a:r>
              <a:rPr lang="en-US" sz="3600" dirty="0" err="1" smtClean="0"/>
              <a:t>Kuva-albumi</a:t>
            </a:r>
            <a:r>
              <a:rPr lang="en-US" sz="3600" dirty="0" smtClean="0"/>
              <a:t> Diary of Tattooed Mind </a:t>
            </a:r>
            <a:r>
              <a:rPr lang="en-US" dirty="0" smtClean="0"/>
              <a:t>/ </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4507" y="1465382"/>
            <a:ext cx="5699493" cy="5368923"/>
          </a:xfrm>
        </p:spPr>
      </p:pic>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927"/>
            <a:ext cx="3950433" cy="3263057"/>
          </a:xfrm>
          <a:prstGeom prst="rect">
            <a:avLst/>
          </a:prstGeom>
        </p:spPr>
      </p:pic>
    </p:spTree>
    <p:extLst>
      <p:ext uri="{BB962C8B-B14F-4D97-AF65-F5344CB8AC3E}">
        <p14:creationId xmlns:p14="http://schemas.microsoft.com/office/powerpoint/2010/main" val="2412938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138602" y="274638"/>
            <a:ext cx="4548197" cy="1143000"/>
          </a:xfrm>
        </p:spPr>
        <p:txBody>
          <a:bodyPr>
            <a:normAutofit fontScale="90000"/>
          </a:bodyPr>
          <a:lstStyle/>
          <a:p>
            <a:r>
              <a:rPr lang="en-US" sz="3200" dirty="0" err="1" smtClean="0"/>
              <a:t>Marjo</a:t>
            </a:r>
            <a:r>
              <a:rPr lang="en-US" sz="3200" dirty="0" smtClean="0"/>
              <a:t> </a:t>
            </a:r>
            <a:r>
              <a:rPr lang="en-US" sz="3200" dirty="0" err="1" smtClean="0"/>
              <a:t>Hyttinen</a:t>
            </a:r>
            <a:r>
              <a:rPr lang="en-US" sz="3200" dirty="0" smtClean="0"/>
              <a:t>: </a:t>
            </a:r>
            <a:r>
              <a:rPr lang="en-US" sz="3200" dirty="0" err="1" smtClean="0"/>
              <a:t>Kuva-albumi</a:t>
            </a:r>
            <a:r>
              <a:rPr lang="en-US" sz="3200" dirty="0" smtClean="0"/>
              <a:t> / Diary of Tattooed Mind </a:t>
            </a:r>
            <a:endParaRPr lang="fi-FI" sz="32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7516" y="1417638"/>
            <a:ext cx="5616624" cy="5436892"/>
          </a:xfrm>
        </p:spPr>
      </p:pic>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8" y="0"/>
            <a:ext cx="4115295" cy="3580307"/>
          </a:xfrm>
          <a:prstGeom prst="rect">
            <a:avLst/>
          </a:prstGeom>
        </p:spPr>
      </p:pic>
    </p:spTree>
    <p:extLst>
      <p:ext uri="{BB962C8B-B14F-4D97-AF65-F5344CB8AC3E}">
        <p14:creationId xmlns:p14="http://schemas.microsoft.com/office/powerpoint/2010/main" val="3522662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normAutofit fontScale="85000" lnSpcReduction="10000"/>
          </a:bodyPr>
          <a:lstStyle/>
          <a:p>
            <a:r>
              <a:rPr lang="fi-FI" dirty="0"/>
              <a:t>Akvarellivärien tyyppisiä vesiliukoisia värejä käytettiin jo esihistoriassa. Vesivärien kehitykseen ovat vaikuttaneet muiden muassa </a:t>
            </a:r>
            <a:r>
              <a:rPr lang="fi-FI" dirty="0" err="1"/>
              <a:t>Albrecht</a:t>
            </a:r>
            <a:r>
              <a:rPr lang="fi-FI" dirty="0"/>
              <a:t> </a:t>
            </a:r>
            <a:r>
              <a:rPr lang="fi-FI" dirty="0" err="1"/>
              <a:t>Dürer</a:t>
            </a:r>
            <a:r>
              <a:rPr lang="fi-FI" dirty="0"/>
              <a:t> ja William Turner. Kehityksen tuloksena nykyisinkin käytettävät kuultavat vesivärit eriytyivät peittävistä </a:t>
            </a:r>
            <a:r>
              <a:rPr lang="fi-FI" dirty="0" smtClean="0"/>
              <a:t>guassiväreistä.</a:t>
            </a:r>
          </a:p>
          <a:p>
            <a:r>
              <a:rPr lang="fi-FI" dirty="0" smtClean="0"/>
              <a:t>Varhaisin </a:t>
            </a:r>
            <a:r>
              <a:rPr lang="fi-FI" dirty="0"/>
              <a:t>tunnettu eurooppalainen akvarellisti on italialainen renessanssimaalari </a:t>
            </a:r>
            <a:r>
              <a:rPr lang="fi-FI" dirty="0" err="1"/>
              <a:t>Raffaello</a:t>
            </a:r>
            <a:r>
              <a:rPr lang="fi-FI" dirty="0"/>
              <a:t> </a:t>
            </a:r>
            <a:r>
              <a:rPr lang="fi-FI" dirty="0" err="1"/>
              <a:t>Santi</a:t>
            </a:r>
            <a:r>
              <a:rPr lang="fi-FI" dirty="0"/>
              <a:t> (1483–1520). </a:t>
            </a:r>
            <a:endParaRPr lang="fi-FI" dirty="0" smtClean="0"/>
          </a:p>
          <a:p>
            <a:r>
              <a:rPr lang="fi-FI" dirty="0" smtClean="0"/>
              <a:t>Ruotsalainen </a:t>
            </a:r>
            <a:r>
              <a:rPr lang="fi-FI" dirty="0"/>
              <a:t>Carl Larsson oli tunnettu 1800-luvun lopun akvarellisti, jonka töille on tunnusomaista herkkä lyijykynäviiva vesivärin alla.</a:t>
            </a:r>
          </a:p>
        </p:txBody>
      </p:sp>
    </p:spTree>
    <p:extLst>
      <p:ext uri="{BB962C8B-B14F-4D97-AF65-F5344CB8AC3E}">
        <p14:creationId xmlns:p14="http://schemas.microsoft.com/office/powerpoint/2010/main" val="98799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457200" y="0"/>
            <a:ext cx="8229600" cy="980728"/>
          </a:xfrm>
        </p:spPr>
        <p:txBody>
          <a:bodyPr>
            <a:normAutofit/>
          </a:bodyPr>
          <a:lstStyle/>
          <a:p>
            <a:r>
              <a:rPr lang="fi-FI" sz="2000" dirty="0" err="1" smtClean="0"/>
              <a:t>Albrecht</a:t>
            </a:r>
            <a:r>
              <a:rPr lang="fi-FI" sz="2000" dirty="0" smtClean="0"/>
              <a:t> </a:t>
            </a:r>
            <a:r>
              <a:rPr lang="fi-FI" sz="2000" dirty="0" err="1" smtClean="0"/>
              <a:t>Dürer</a:t>
            </a:r>
            <a:r>
              <a:rPr lang="fi-FI" sz="2000" dirty="0" smtClean="0"/>
              <a:t> Jänis</a:t>
            </a:r>
            <a:r>
              <a:rPr lang="fi-FI" sz="2000" dirty="0"/>
              <a:t>, vesiväri, 1502.</a:t>
            </a:r>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4598" y="774313"/>
            <a:ext cx="5483706" cy="6083688"/>
          </a:xfrm>
        </p:spPr>
      </p:pic>
    </p:spTree>
    <p:extLst>
      <p:ext uri="{BB962C8B-B14F-4D97-AF65-F5344CB8AC3E}">
        <p14:creationId xmlns:p14="http://schemas.microsoft.com/office/powerpoint/2010/main" val="10213889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err="1" smtClean="0"/>
              <a:t>Albrecht</a:t>
            </a:r>
            <a:r>
              <a:rPr lang="fi-FI" dirty="0" smtClean="0"/>
              <a:t> </a:t>
            </a:r>
            <a:r>
              <a:rPr lang="fi-FI" dirty="0" err="1" smtClean="0"/>
              <a:t>Dürer</a:t>
            </a:r>
            <a:r>
              <a:rPr lang="fi-FI" dirty="0" smtClean="0"/>
              <a:t> 1503Akvarelli, 41X31,5cm, Albertina, Wien.</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7784" y="1600200"/>
            <a:ext cx="4154402" cy="5257800"/>
          </a:xfrm>
        </p:spPr>
      </p:pic>
    </p:spTree>
    <p:extLst>
      <p:ext uri="{BB962C8B-B14F-4D97-AF65-F5344CB8AC3E}">
        <p14:creationId xmlns:p14="http://schemas.microsoft.com/office/powerpoint/2010/main" val="38257015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2000" dirty="0"/>
              <a:t>William Blake, kuvitusta Danten Jumalaiseen näytelmään, 1824 - 1827. Lyijykynä, tussi ja vesiväri</a:t>
            </a:r>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310412"/>
            <a:ext cx="7510451" cy="5547588"/>
          </a:xfrm>
        </p:spPr>
      </p:pic>
    </p:spTree>
    <p:extLst>
      <p:ext uri="{BB962C8B-B14F-4D97-AF65-F5344CB8AC3E}">
        <p14:creationId xmlns:p14="http://schemas.microsoft.com/office/powerpoint/2010/main" val="27124752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706090"/>
          </a:xfrm>
        </p:spPr>
        <p:txBody>
          <a:bodyPr>
            <a:normAutofit fontScale="90000"/>
          </a:bodyPr>
          <a:lstStyle/>
          <a:p>
            <a:r>
              <a:rPr lang="fr-FR" dirty="0"/>
              <a:t>Jour heureux,</a:t>
            </a:r>
            <a:br>
              <a:rPr lang="fr-FR" dirty="0"/>
            </a:br>
            <a:r>
              <a:rPr lang="fr-FR" dirty="0"/>
              <a:t>par William Blake</a:t>
            </a:r>
            <a:endParaRPr lang="fi-FI"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35517" y="1127972"/>
            <a:ext cx="4072966" cy="5730028"/>
          </a:xfrm>
        </p:spPr>
      </p:pic>
    </p:spTree>
    <p:extLst>
      <p:ext uri="{BB962C8B-B14F-4D97-AF65-F5344CB8AC3E}">
        <p14:creationId xmlns:p14="http://schemas.microsoft.com/office/powerpoint/2010/main" val="18167756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Dommage</a:t>
            </a:r>
            <a:r>
              <a:rPr lang="fi-FI" dirty="0" smtClean="0"/>
              <a:t> William Blake</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196752"/>
            <a:ext cx="7242830" cy="5684409"/>
          </a:xfrm>
        </p:spPr>
      </p:pic>
    </p:spTree>
    <p:extLst>
      <p:ext uri="{BB962C8B-B14F-4D97-AF65-F5344CB8AC3E}">
        <p14:creationId xmlns:p14="http://schemas.microsoft.com/office/powerpoint/2010/main" val="3383854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normAutofit fontScale="92500"/>
          </a:bodyPr>
          <a:lstStyle/>
          <a:p>
            <a:r>
              <a:rPr lang="fi-FI" dirty="0"/>
              <a:t>Akvarelli eli vesivärimaalaus on maalaustaiteen laji, jossa käytetään vesiohenteisia läpikuultavia värejä. Väripigmenttien sideaineena käytetään arabikumia, maalauspohjana on yleensä valkoinen tai vaaleasävyinen </a:t>
            </a:r>
            <a:r>
              <a:rPr lang="fi-FI" dirty="0" smtClean="0"/>
              <a:t>paperi</a:t>
            </a:r>
            <a:r>
              <a:rPr lang="fi-FI" dirty="0"/>
              <a:t>.</a:t>
            </a:r>
          </a:p>
          <a:p>
            <a:endParaRPr lang="fi-FI" dirty="0"/>
          </a:p>
          <a:p>
            <a:r>
              <a:rPr lang="fi-FI" dirty="0"/>
              <a:t>Akvarellista tuli itsenäinen taidelaji Englannissa 1700-luvulla, jolloin maisemamaalauksessa suosittiin akvarellia</a:t>
            </a:r>
            <a:r>
              <a:rPr lang="fi-FI" dirty="0" smtClean="0"/>
              <a:t>.</a:t>
            </a:r>
            <a:endParaRPr lang="fi-FI" dirty="0"/>
          </a:p>
          <a:p>
            <a:endParaRPr lang="fi-FI" dirty="0"/>
          </a:p>
        </p:txBody>
      </p:sp>
    </p:spTree>
    <p:extLst>
      <p:ext uri="{BB962C8B-B14F-4D97-AF65-F5344CB8AC3E}">
        <p14:creationId xmlns:p14="http://schemas.microsoft.com/office/powerpoint/2010/main" val="23049338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Hecate</a:t>
            </a:r>
            <a:r>
              <a:rPr lang="fi-FI" dirty="0" smtClean="0"/>
              <a:t>, William Blake</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452" y="1189066"/>
            <a:ext cx="7479939" cy="5668934"/>
          </a:xfrm>
        </p:spPr>
      </p:pic>
    </p:spTree>
    <p:extLst>
      <p:ext uri="{BB962C8B-B14F-4D97-AF65-F5344CB8AC3E}">
        <p14:creationId xmlns:p14="http://schemas.microsoft.com/office/powerpoint/2010/main" val="2698777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smtClean="0"/>
              <a:t>Jerusalem </a:t>
            </a:r>
            <a:r>
              <a:rPr lang="fi-FI" dirty="0" err="1" smtClean="0"/>
              <a:t>planche</a:t>
            </a:r>
            <a:r>
              <a:rPr lang="fi-FI" dirty="0" smtClean="0"/>
              <a:t/>
            </a:r>
            <a:br>
              <a:rPr lang="fi-FI" dirty="0" smtClean="0"/>
            </a:br>
            <a:r>
              <a:rPr lang="fi-FI" dirty="0" err="1" smtClean="0"/>
              <a:t>Willian</a:t>
            </a:r>
            <a:r>
              <a:rPr lang="fi-FI" dirty="0" smtClean="0"/>
              <a:t> Blake</a:t>
            </a:r>
            <a:endParaRPr lang="fi-FI"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199" y="1628800"/>
            <a:ext cx="8037473" cy="5212998"/>
          </a:xfrm>
        </p:spPr>
      </p:pic>
    </p:spTree>
    <p:extLst>
      <p:ext uri="{BB962C8B-B14F-4D97-AF65-F5344CB8AC3E}">
        <p14:creationId xmlns:p14="http://schemas.microsoft.com/office/powerpoint/2010/main" val="27533746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0"/>
            <a:ext cx="8229600" cy="620688"/>
          </a:xfrm>
        </p:spPr>
        <p:txBody>
          <a:bodyPr/>
          <a:lstStyle/>
          <a:p>
            <a:r>
              <a:rPr lang="fi-FI" sz="2000" dirty="0"/>
              <a:t>Carl Ludvig Engel, Turun tuomiokirkko, 1814.</a:t>
            </a:r>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27784" y="741918"/>
            <a:ext cx="4032448" cy="6027268"/>
          </a:xfrm>
        </p:spPr>
      </p:pic>
    </p:spTree>
    <p:extLst>
      <p:ext uri="{BB962C8B-B14F-4D97-AF65-F5344CB8AC3E}">
        <p14:creationId xmlns:p14="http://schemas.microsoft.com/office/powerpoint/2010/main" val="3752024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0"/>
            <a:ext cx="8229600" cy="548680"/>
          </a:xfrm>
        </p:spPr>
        <p:txBody>
          <a:bodyPr/>
          <a:lstStyle/>
          <a:p>
            <a:r>
              <a:rPr lang="fi-FI" sz="2000" dirty="0" err="1"/>
              <a:t>Winslow</a:t>
            </a:r>
            <a:r>
              <a:rPr lang="fi-FI" sz="2000" dirty="0"/>
              <a:t> Homer, Pilvien varjoja, 1890</a:t>
            </a:r>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658" y="483427"/>
            <a:ext cx="7476742" cy="6390379"/>
          </a:xfrm>
        </p:spPr>
      </p:pic>
    </p:spTree>
    <p:extLst>
      <p:ext uri="{BB962C8B-B14F-4D97-AF65-F5344CB8AC3E}">
        <p14:creationId xmlns:p14="http://schemas.microsoft.com/office/powerpoint/2010/main" val="3538714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0"/>
            <a:ext cx="8229600" cy="692696"/>
          </a:xfrm>
        </p:spPr>
        <p:txBody>
          <a:bodyPr/>
          <a:lstStyle/>
          <a:p>
            <a:r>
              <a:rPr lang="fi-FI" sz="2000" dirty="0"/>
              <a:t>Carl Larsson, Kesäaamu, 1908</a:t>
            </a:r>
          </a:p>
        </p:txBody>
      </p:sp>
      <p:pic>
        <p:nvPicPr>
          <p:cNvPr id="6" name="Sisällön paikkamerkki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4146" y="873178"/>
            <a:ext cx="7986286" cy="5580158"/>
          </a:xfrm>
        </p:spPr>
      </p:pic>
    </p:spTree>
    <p:extLst>
      <p:ext uri="{BB962C8B-B14F-4D97-AF65-F5344CB8AC3E}">
        <p14:creationId xmlns:p14="http://schemas.microsoft.com/office/powerpoint/2010/main" val="6446175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204864"/>
            <a:ext cx="2026568" cy="1461180"/>
          </a:xfrm>
        </p:spPr>
        <p:txBody>
          <a:bodyPr>
            <a:normAutofit/>
          </a:bodyPr>
          <a:lstStyle/>
          <a:p>
            <a:r>
              <a:rPr lang="fi-FI" dirty="0" smtClean="0"/>
              <a:t>Värit</a:t>
            </a:r>
            <a:endParaRPr lang="fi-FI" dirty="0"/>
          </a:p>
        </p:txBody>
      </p:sp>
      <p:sp>
        <p:nvSpPr>
          <p:cNvPr id="3" name="Sisällön paikkamerkki 2"/>
          <p:cNvSpPr>
            <a:spLocks noGrp="1"/>
          </p:cNvSpPr>
          <p:nvPr>
            <p:ph idx="1"/>
          </p:nvPr>
        </p:nvSpPr>
        <p:spPr>
          <a:xfrm>
            <a:off x="755576" y="2492896"/>
            <a:ext cx="7931224" cy="3633267"/>
          </a:xfrm>
        </p:spPr>
        <p:txBody>
          <a:bodyPr>
            <a:normAutofit fontScale="92500" lnSpcReduction="20000"/>
          </a:bodyPr>
          <a:lstStyle/>
          <a:p>
            <a:pPr marL="0" indent="0">
              <a:buNone/>
            </a:pPr>
            <a:endParaRPr lang="fi-FI" dirty="0"/>
          </a:p>
          <a:p>
            <a:pPr marL="0" indent="0">
              <a:buNone/>
            </a:pPr>
            <a:r>
              <a:rPr lang="fi-FI" dirty="0" smtClean="0"/>
              <a:t> </a:t>
            </a:r>
            <a:endParaRPr lang="fi-FI" dirty="0"/>
          </a:p>
          <a:p>
            <a:r>
              <a:rPr lang="fi-FI" dirty="0"/>
              <a:t>Vesivärejä valmistetaan sekä nappeina, että tuubiväreinä. Väripigmenttien sideaineena niissä käytettyjä liima-aineita ovat </a:t>
            </a:r>
            <a:r>
              <a:rPr lang="fi-FI" dirty="0" err="1"/>
              <a:t>tragantti</a:t>
            </a:r>
            <a:r>
              <a:rPr lang="fi-FI" dirty="0"/>
              <a:t>, dekstriini tai arabikumi. Värien liukenevuutta parannetaan lisäämällä niihin esimerkiksi glyseriiniä tai hunajaa, ja kiinnittyvyyttä häränsappiliuoksella</a:t>
            </a:r>
          </a:p>
          <a:p>
            <a:endParaRPr lang="fi-FI" dirty="0"/>
          </a:p>
        </p:txBody>
      </p:sp>
      <p:pic>
        <p:nvPicPr>
          <p:cNvPr id="5" name="Kuv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088" y="29879"/>
            <a:ext cx="2734635" cy="2604740"/>
          </a:xfrm>
          <a:prstGeom prst="rect">
            <a:avLst/>
          </a:prstGeom>
        </p:spPr>
      </p:pic>
      <p:pic>
        <p:nvPicPr>
          <p:cNvPr id="6" name="Kuv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1"/>
            <a:ext cx="3325088" cy="2493816"/>
          </a:xfrm>
          <a:prstGeom prst="rect">
            <a:avLst/>
          </a:prstGeom>
        </p:spPr>
      </p:pic>
      <p:pic>
        <p:nvPicPr>
          <p:cNvPr id="7" name="Kuva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499" y="-921"/>
            <a:ext cx="3088319" cy="2493818"/>
          </a:xfrm>
          <a:prstGeom prst="rect">
            <a:avLst/>
          </a:prstGeom>
        </p:spPr>
      </p:pic>
    </p:spTree>
    <p:extLst>
      <p:ext uri="{BB962C8B-B14F-4D97-AF65-F5344CB8AC3E}">
        <p14:creationId xmlns:p14="http://schemas.microsoft.com/office/powerpoint/2010/main" val="4358445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600" dirty="0" smtClean="0"/>
              <a:t>Marjatta Hanhijoki Leena Krohn </a:t>
            </a:r>
            <a:br>
              <a:rPr lang="fi-FI" sz="1600" dirty="0" smtClean="0"/>
            </a:br>
            <a:r>
              <a:rPr lang="fi-FI" sz="1600" dirty="0" smtClean="0"/>
              <a:t>akvarelli  2003 1998</a:t>
            </a:r>
            <a:br>
              <a:rPr lang="fi-FI" sz="1600" dirty="0" smtClean="0"/>
            </a:br>
            <a:r>
              <a:rPr lang="fi-FI" sz="1600" dirty="0" smtClean="0"/>
              <a:t> WSOY:n taidekokoelmat </a:t>
            </a:r>
            <a:endParaRPr lang="fi-FI" sz="16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03482" y="1494496"/>
            <a:ext cx="4056750" cy="5337828"/>
          </a:xfrm>
        </p:spPr>
      </p:pic>
    </p:spTree>
    <p:extLst>
      <p:ext uri="{BB962C8B-B14F-4D97-AF65-F5344CB8AC3E}">
        <p14:creationId xmlns:p14="http://schemas.microsoft.com/office/powerpoint/2010/main" val="15880508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sz="1800" dirty="0" smtClean="0"/>
              <a:t>Marjatta Hanhijoki</a:t>
            </a:r>
            <a:br>
              <a:rPr lang="fi-FI" sz="1800" dirty="0" smtClean="0"/>
            </a:br>
            <a:r>
              <a:rPr lang="fi-FI" sz="1800" dirty="0" smtClean="0"/>
              <a:t> Pääsiäinen Hanhijoessa</a:t>
            </a:r>
            <a:br>
              <a:rPr lang="fi-FI" sz="1800" dirty="0" smtClean="0"/>
            </a:br>
            <a:r>
              <a:rPr lang="fi-FI" sz="1800" dirty="0" smtClean="0"/>
              <a:t>akvarelli / </a:t>
            </a:r>
            <a:r>
              <a:rPr lang="fi-FI" sz="1800" dirty="0" err="1" smtClean="0"/>
              <a:t>akvarell</a:t>
            </a:r>
            <a:r>
              <a:rPr lang="fi-FI" sz="1800" dirty="0" smtClean="0"/>
              <a:t> / </a:t>
            </a:r>
            <a:r>
              <a:rPr lang="fi-FI" sz="1800" dirty="0" err="1" smtClean="0"/>
              <a:t>aquarell</a:t>
            </a:r>
            <a:r>
              <a:rPr lang="fi-FI" sz="1800" dirty="0" smtClean="0"/>
              <a:t> 2005</a:t>
            </a:r>
            <a:br>
              <a:rPr lang="fi-FI" sz="1800" dirty="0" smtClean="0"/>
            </a:br>
            <a:r>
              <a:rPr lang="fi-FI" sz="1800" dirty="0" smtClean="0"/>
              <a:t>yksityiskokoelma / </a:t>
            </a:r>
            <a:r>
              <a:rPr lang="fi-FI" sz="1800" dirty="0" err="1" smtClean="0"/>
              <a:t>privat</a:t>
            </a:r>
            <a:r>
              <a:rPr lang="fi-FI" sz="1800" dirty="0" smtClean="0"/>
              <a:t> </a:t>
            </a:r>
            <a:r>
              <a:rPr lang="fi-FI" sz="1800" dirty="0" err="1" smtClean="0"/>
              <a:t>kollektion</a:t>
            </a:r>
            <a:r>
              <a:rPr lang="fi-FI" sz="1800" dirty="0" smtClean="0"/>
              <a:t> /</a:t>
            </a:r>
            <a:br>
              <a:rPr lang="fi-FI" sz="1800" dirty="0" smtClean="0"/>
            </a:br>
            <a:r>
              <a:rPr lang="fi-FI" sz="1800" dirty="0" err="1" smtClean="0"/>
              <a:t>private</a:t>
            </a:r>
            <a:r>
              <a:rPr lang="fi-FI" sz="1800" dirty="0" smtClean="0"/>
              <a:t> </a:t>
            </a:r>
            <a:r>
              <a:rPr lang="fi-FI" sz="1800" dirty="0" err="1" smtClean="0"/>
              <a:t>collection</a:t>
            </a:r>
            <a:endParaRPr lang="fi-FI" sz="18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800" y="1600200"/>
            <a:ext cx="6520770" cy="5257800"/>
          </a:xfrm>
        </p:spPr>
      </p:pic>
    </p:spTree>
    <p:extLst>
      <p:ext uri="{BB962C8B-B14F-4D97-AF65-F5344CB8AC3E}">
        <p14:creationId xmlns:p14="http://schemas.microsoft.com/office/powerpoint/2010/main" val="38938064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600" dirty="0" smtClean="0"/>
              <a:t>Marjatta Hanhijoki</a:t>
            </a:r>
            <a:br>
              <a:rPr lang="fi-FI" sz="1600" dirty="0" smtClean="0"/>
            </a:br>
            <a:r>
              <a:rPr lang="fi-FI" sz="1600" dirty="0" smtClean="0"/>
              <a:t>Japanilainen kukkamaalaus </a:t>
            </a:r>
            <a:br>
              <a:rPr lang="fi-FI" sz="1600" dirty="0" smtClean="0"/>
            </a:br>
            <a:r>
              <a:rPr lang="fi-FI" sz="1600" dirty="0" smtClean="0"/>
              <a:t>akvarelli / </a:t>
            </a:r>
            <a:r>
              <a:rPr lang="fi-FI" sz="1600" dirty="0" err="1" smtClean="0"/>
              <a:t>akvarell</a:t>
            </a:r>
            <a:r>
              <a:rPr lang="fi-FI" sz="1600" dirty="0" smtClean="0"/>
              <a:t> / </a:t>
            </a:r>
            <a:r>
              <a:rPr lang="fi-FI" sz="1600" dirty="0" err="1" smtClean="0"/>
              <a:t>aquarell</a:t>
            </a:r>
            <a:r>
              <a:rPr lang="fi-FI" sz="1600" dirty="0" smtClean="0"/>
              <a:t>  2003</a:t>
            </a:r>
            <a:br>
              <a:rPr lang="fi-FI" sz="1600" dirty="0" smtClean="0"/>
            </a:br>
            <a:r>
              <a:rPr lang="fi-FI" sz="1600" dirty="0" smtClean="0"/>
              <a:t>hinta / </a:t>
            </a:r>
            <a:r>
              <a:rPr lang="fi-FI" sz="1600" dirty="0" err="1" smtClean="0"/>
              <a:t>pris</a:t>
            </a:r>
            <a:r>
              <a:rPr lang="fi-FI" sz="1600" dirty="0" smtClean="0"/>
              <a:t> / </a:t>
            </a:r>
            <a:r>
              <a:rPr lang="fi-FI" sz="1600" dirty="0" err="1" smtClean="0"/>
              <a:t>price</a:t>
            </a:r>
            <a:r>
              <a:rPr lang="fi-FI" sz="1600" dirty="0" smtClean="0"/>
              <a:t> 5000 e</a:t>
            </a:r>
            <a:endParaRPr lang="fi-FI" sz="16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3426" y="1391619"/>
            <a:ext cx="4140782" cy="5466381"/>
          </a:xfrm>
        </p:spPr>
      </p:pic>
    </p:spTree>
    <p:extLst>
      <p:ext uri="{BB962C8B-B14F-4D97-AF65-F5344CB8AC3E}">
        <p14:creationId xmlns:p14="http://schemas.microsoft.com/office/powerpoint/2010/main" val="16198102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400" dirty="0" smtClean="0"/>
              <a:t>Marjatta Hanhijoki</a:t>
            </a:r>
            <a:br>
              <a:rPr lang="fi-FI" sz="1400" dirty="0" smtClean="0"/>
            </a:br>
            <a:r>
              <a:rPr lang="fi-FI" sz="1400" dirty="0" smtClean="0"/>
              <a:t>Etsi kokemuksista elämän viisautta </a:t>
            </a:r>
            <a:br>
              <a:rPr lang="fi-FI" sz="1400" dirty="0" smtClean="0"/>
            </a:br>
            <a:r>
              <a:rPr lang="fi-FI" sz="1400" dirty="0" smtClean="0"/>
              <a:t>akvarelli  2003</a:t>
            </a:r>
            <a:br>
              <a:rPr lang="fi-FI" sz="1400" dirty="0" smtClean="0"/>
            </a:br>
            <a:r>
              <a:rPr lang="fi-FI" sz="1400" dirty="0" smtClean="0"/>
              <a:t>Saastamoisen säätiön taidekokoelma /</a:t>
            </a:r>
            <a:br>
              <a:rPr lang="fi-FI" sz="1400" dirty="0" smtClean="0"/>
            </a:br>
            <a:r>
              <a:rPr lang="fi-FI" sz="1400" dirty="0" smtClean="0"/>
              <a:t>EMMA - Espoon modernin taiteen kokoelma</a:t>
            </a:r>
            <a:endParaRPr lang="fi-FI" sz="14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540183"/>
            <a:ext cx="9143999" cy="4697128"/>
          </a:xfrm>
        </p:spPr>
      </p:pic>
    </p:spTree>
    <p:extLst>
      <p:ext uri="{BB962C8B-B14F-4D97-AF65-F5344CB8AC3E}">
        <p14:creationId xmlns:p14="http://schemas.microsoft.com/office/powerpoint/2010/main" val="4101362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Sisällön paikkamerkki 3"/>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0" b="100000" l="0" r="93493">
                        <a14:foregroundMark x1="10010" y1="97412" x2="10010" y2="97412"/>
                        <a14:foregroundMark x1="10611" y1="94521" x2="10611" y2="94521"/>
                        <a14:foregroundMark x1="40140" y1="95738" x2="40741" y2="95738"/>
                        <a14:foregroundMark x1="72773" y1="94977" x2="72773" y2="94977"/>
                        <a14:foregroundMark x1="87387" y1="95282" x2="87387" y2="95282"/>
                        <a14:foregroundMark x1="81982" y1="95586" x2="81982" y2="95586"/>
                        <a14:foregroundMark x1="57357" y1="93607" x2="54755" y2="94064"/>
                        <a14:foregroundMark x1="1702" y1="94521" x2="89289" y2="92998"/>
                        <a14:foregroundMark x1="2503" y1="98935" x2="48448" y2="98326"/>
                        <a14:foregroundMark x1="3303" y1="95282" x2="1702" y2="91781"/>
                        <a14:foregroundMark x1="4204" y1="95586" x2="54354" y2="91629"/>
                        <a14:foregroundMark x1="701" y1="93151" x2="61061" y2="92694"/>
                        <a14:foregroundMark x1="42643" y1="96195" x2="52953" y2="98326"/>
                        <a14:foregroundMark x1="53754" y1="96651" x2="89990" y2="94825"/>
                        <a14:foregroundMark x1="87387" y1="93912" x2="90190" y2="93455"/>
                        <a14:foregroundMark x1="90290" y1="95282" x2="90290" y2="95282"/>
                        <a14:foregroundMark x1="90791" y1="93912" x2="90791" y2="93912"/>
                        <a14:foregroundMark x1="90591" y1="92694" x2="90591" y2="92694"/>
                        <a14:foregroundMark x1="90591" y1="91324" x2="90591" y2="91324"/>
                        <a14:foregroundMark x1="1902" y1="90868" x2="1902" y2="90868"/>
                        <a14:foregroundMark x1="5906" y1="94368" x2="21922" y2="92694"/>
                        <a14:foregroundMark x1="50651" y1="96499" x2="50651" y2="96499"/>
                        <a14:foregroundMark x1="56156" y1="94825" x2="56156" y2="94825"/>
                      </a14:backgroundRemoval>
                    </a14:imgEffect>
                  </a14:imgLayer>
                </a14:imgProps>
              </a:ext>
              <a:ext uri="{28A0092B-C50C-407E-A947-70E740481C1C}">
                <a14:useLocalDpi xmlns:a14="http://schemas.microsoft.com/office/drawing/2010/main" val="0"/>
              </a:ext>
            </a:extLst>
          </a:blip>
          <a:stretch>
            <a:fillRect/>
          </a:stretch>
        </p:blipFill>
        <p:spPr>
          <a:xfrm>
            <a:off x="0" y="-38291"/>
            <a:ext cx="9828583" cy="6463844"/>
          </a:xfrm>
        </p:spPr>
      </p:pic>
    </p:spTree>
    <p:extLst>
      <p:ext uri="{BB962C8B-B14F-4D97-AF65-F5344CB8AC3E}">
        <p14:creationId xmlns:p14="http://schemas.microsoft.com/office/powerpoint/2010/main" val="38398100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994122"/>
          </a:xfrm>
        </p:spPr>
        <p:txBody>
          <a:bodyPr>
            <a:noAutofit/>
          </a:bodyPr>
          <a:lstStyle/>
          <a:p>
            <a:r>
              <a:rPr lang="fi-FI" sz="2000" dirty="0" smtClean="0"/>
              <a:t>Marjatta Hanhijoki</a:t>
            </a:r>
            <a:br>
              <a:rPr lang="fi-FI" sz="2000" dirty="0" smtClean="0"/>
            </a:br>
            <a:r>
              <a:rPr lang="fi-FI" sz="2000" dirty="0" smtClean="0"/>
              <a:t> Heijastus kuistilla </a:t>
            </a:r>
            <a:br>
              <a:rPr lang="fi-FI" sz="2000" dirty="0" smtClean="0"/>
            </a:br>
            <a:r>
              <a:rPr lang="fi-FI" sz="2000" dirty="0" smtClean="0"/>
              <a:t>akvarelli 2008</a:t>
            </a:r>
            <a:br>
              <a:rPr lang="fi-FI" sz="2000" dirty="0" smtClean="0"/>
            </a:br>
            <a:r>
              <a:rPr lang="fi-FI" sz="2000" dirty="0" smtClean="0"/>
              <a:t>hinta / </a:t>
            </a:r>
            <a:r>
              <a:rPr lang="fi-FI" sz="2000" dirty="0" err="1" smtClean="0"/>
              <a:t>pris</a:t>
            </a:r>
            <a:r>
              <a:rPr lang="fi-FI" sz="2000" dirty="0" smtClean="0"/>
              <a:t> / </a:t>
            </a:r>
            <a:r>
              <a:rPr lang="fi-FI" sz="2000" dirty="0" err="1" smtClean="0"/>
              <a:t>price</a:t>
            </a:r>
            <a:r>
              <a:rPr lang="fi-FI" sz="2000" dirty="0" smtClean="0"/>
              <a:t> 4500 e</a:t>
            </a:r>
            <a:endParaRPr lang="fi-FI" sz="2000"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68139" y="1403121"/>
            <a:ext cx="3832053" cy="5454879"/>
          </a:xfrm>
        </p:spPr>
      </p:pic>
    </p:spTree>
    <p:extLst>
      <p:ext uri="{BB962C8B-B14F-4D97-AF65-F5344CB8AC3E}">
        <p14:creationId xmlns:p14="http://schemas.microsoft.com/office/powerpoint/2010/main" val="39071200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67544" y="404664"/>
            <a:ext cx="2880320" cy="5832648"/>
          </a:xfrm>
        </p:spPr>
        <p:txBody>
          <a:bodyPr/>
          <a:lstStyle/>
          <a:p>
            <a:r>
              <a:rPr lang="fi-FI" sz="2000" dirty="0" smtClean="0"/>
              <a:t/>
            </a:r>
            <a:br>
              <a:rPr lang="fi-FI" sz="2000" dirty="0" smtClean="0"/>
            </a:br>
            <a:r>
              <a:rPr lang="fi-FI" sz="2000" dirty="0"/>
              <a:t/>
            </a:r>
            <a:br>
              <a:rPr lang="fi-FI" sz="2000" dirty="0"/>
            </a:br>
            <a:r>
              <a:rPr lang="fi-FI" sz="2000" dirty="0" smtClean="0"/>
              <a:t/>
            </a:r>
            <a:br>
              <a:rPr lang="fi-FI" sz="2000" dirty="0" smtClean="0"/>
            </a:br>
            <a:r>
              <a:rPr lang="fi-FI" sz="2000" dirty="0" smtClean="0"/>
              <a:t/>
            </a:r>
            <a:br>
              <a:rPr lang="fi-FI" sz="2000" dirty="0" smtClean="0"/>
            </a:br>
            <a:r>
              <a:rPr lang="fi-FI" sz="2000" dirty="0"/>
              <a:t/>
            </a:r>
            <a:br>
              <a:rPr lang="fi-FI" sz="2000" dirty="0"/>
            </a:br>
            <a:r>
              <a:rPr lang="fi-FI" sz="2000" dirty="0" smtClean="0"/>
              <a:t/>
            </a:r>
            <a:br>
              <a:rPr lang="fi-FI" sz="2000" dirty="0" smtClean="0"/>
            </a:br>
            <a:r>
              <a:rPr lang="fi-FI" sz="2000" dirty="0"/>
              <a:t/>
            </a:r>
            <a:br>
              <a:rPr lang="fi-FI" sz="2000" dirty="0"/>
            </a:br>
            <a:r>
              <a:rPr lang="fi-FI" sz="2000" dirty="0" smtClean="0"/>
              <a:t/>
            </a:r>
            <a:br>
              <a:rPr lang="fi-FI" sz="2000" dirty="0" smtClean="0"/>
            </a:br>
            <a:r>
              <a:rPr lang="fi-FI" sz="2000" dirty="0"/>
              <a:t/>
            </a:r>
            <a:br>
              <a:rPr lang="fi-FI" sz="2000" dirty="0"/>
            </a:br>
            <a:r>
              <a:rPr lang="fi-FI" sz="2000" dirty="0" err="1" smtClean="0"/>
              <a:t>Margret</a:t>
            </a:r>
            <a:r>
              <a:rPr lang="fi-FI" sz="2000" dirty="0" smtClean="0"/>
              <a:t> </a:t>
            </a:r>
            <a:r>
              <a:rPr lang="fi-FI" sz="2000" dirty="0" err="1"/>
              <a:t>Hofheinz-Döring</a:t>
            </a:r>
            <a:r>
              <a:rPr lang="fi-FI" sz="2000" dirty="0"/>
              <a:t>, Tulva, 1962. Märkää </a:t>
            </a:r>
            <a:r>
              <a:rPr lang="fi-FI" sz="2000" dirty="0" err="1"/>
              <a:t>märälle-tekniikkaa</a:t>
            </a:r>
            <a:r>
              <a:rPr lang="fi-FI" sz="2000" dirty="0"/>
              <a:t> tussi- ja akvarellimaalauksessa</a:t>
            </a:r>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79912" y="36219"/>
            <a:ext cx="4633366" cy="6821782"/>
          </a:xfrm>
        </p:spPr>
      </p:pic>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067944" cy="3303171"/>
          </a:xfrm>
          <a:prstGeom prst="rect">
            <a:avLst/>
          </a:prstGeom>
        </p:spPr>
      </p:pic>
    </p:spTree>
    <p:extLst>
      <p:ext uri="{BB962C8B-B14F-4D97-AF65-F5344CB8AC3E}">
        <p14:creationId xmlns:p14="http://schemas.microsoft.com/office/powerpoint/2010/main" val="24438939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836712"/>
            <a:ext cx="4186808" cy="1512168"/>
          </a:xfrm>
        </p:spPr>
        <p:txBody>
          <a:bodyPr>
            <a:normAutofit/>
          </a:bodyPr>
          <a:lstStyle/>
          <a:p>
            <a:r>
              <a:rPr lang="fi-FI" dirty="0"/>
              <a:t>Maalauspohja</a:t>
            </a:r>
          </a:p>
        </p:txBody>
      </p:sp>
      <p:sp>
        <p:nvSpPr>
          <p:cNvPr id="3" name="Sisällön paikkamerkki 2"/>
          <p:cNvSpPr>
            <a:spLocks noGrp="1"/>
          </p:cNvSpPr>
          <p:nvPr>
            <p:ph idx="1"/>
          </p:nvPr>
        </p:nvSpPr>
        <p:spPr>
          <a:xfrm>
            <a:off x="457200" y="2924944"/>
            <a:ext cx="7931224" cy="3744416"/>
          </a:xfrm>
        </p:spPr>
        <p:txBody>
          <a:bodyPr>
            <a:normAutofit fontScale="77500" lnSpcReduction="20000"/>
          </a:bodyPr>
          <a:lstStyle/>
          <a:p>
            <a:r>
              <a:rPr lang="fi-FI" dirty="0"/>
              <a:t>Ihanteellisen akvarellipaperin pinta kestää työstöä ja se myös imee vettä sopivasti. Riittävän tukevan paperin pintarakenne voi olla karhea tai sileä. Merkitystä on myös paperin paksuudella, jota kuvaa paperin grammapaino per neliö. Kevyehköön ja vähän vettä käyttävään työhän sopii alle 200 </a:t>
            </a:r>
            <a:r>
              <a:rPr lang="fi-FI" dirty="0" err="1"/>
              <a:t>grammainen</a:t>
            </a:r>
            <a:r>
              <a:rPr lang="fi-FI" dirty="0"/>
              <a:t> paperi, märkään ja voimakasväriseen työskentelyyn taas käy vähintään 300 </a:t>
            </a:r>
            <a:r>
              <a:rPr lang="fi-FI" dirty="0" err="1"/>
              <a:t>grammainen</a:t>
            </a:r>
            <a:r>
              <a:rPr lang="fi-FI" dirty="0"/>
              <a:t> paperi. Paksuimmat yli 600 gramman paperit kuivuvat hitaasti ja kestävät runsasta työstöä</a:t>
            </a:r>
            <a:r>
              <a:rPr lang="fi-FI" dirty="0" smtClean="0"/>
              <a:t>.</a:t>
            </a:r>
            <a:endParaRPr lang="fi-FI" dirty="0"/>
          </a:p>
          <a:p>
            <a:endParaRPr lang="fi-FI" dirty="0"/>
          </a:p>
          <a:p>
            <a:r>
              <a:rPr lang="fi-FI" dirty="0"/>
              <a:t>Puuvillalumppu on akvarellipaperin tavallisin raaka-aine.</a:t>
            </a:r>
          </a:p>
          <a:p>
            <a:endParaRPr lang="fi-FI" dirty="0"/>
          </a:p>
        </p:txBody>
      </p:sp>
      <p:pic>
        <p:nvPicPr>
          <p:cNvPr id="4" name="Kuv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362" y="0"/>
            <a:ext cx="3534638" cy="2780928"/>
          </a:xfrm>
          <a:prstGeom prst="rect">
            <a:avLst/>
          </a:prstGeom>
        </p:spPr>
      </p:pic>
    </p:spTree>
    <p:extLst>
      <p:ext uri="{BB962C8B-B14F-4D97-AF65-F5344CB8AC3E}">
        <p14:creationId xmlns:p14="http://schemas.microsoft.com/office/powerpoint/2010/main" val="36375928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348880"/>
            <a:ext cx="2602632" cy="1224136"/>
          </a:xfrm>
        </p:spPr>
        <p:txBody>
          <a:bodyPr/>
          <a:lstStyle/>
          <a:p>
            <a:r>
              <a:rPr lang="fi-FI" dirty="0"/>
              <a:t>Siveltimet</a:t>
            </a:r>
          </a:p>
        </p:txBody>
      </p:sp>
      <p:sp>
        <p:nvSpPr>
          <p:cNvPr id="3" name="Sisällön paikkamerkki 2"/>
          <p:cNvSpPr>
            <a:spLocks noGrp="1"/>
          </p:cNvSpPr>
          <p:nvPr>
            <p:ph idx="1"/>
          </p:nvPr>
        </p:nvSpPr>
        <p:spPr>
          <a:xfrm>
            <a:off x="457200" y="3624971"/>
            <a:ext cx="8445624" cy="3020662"/>
          </a:xfrm>
        </p:spPr>
        <p:txBody>
          <a:bodyPr>
            <a:normAutofit fontScale="77500" lnSpcReduction="20000"/>
          </a:bodyPr>
          <a:lstStyle/>
          <a:p>
            <a:r>
              <a:rPr lang="fi-FI" dirty="0"/>
              <a:t>Akvarellisiveltimet ovat pehmeämpiä kuin peittävissä maalaustekniikoissa. Arvostetuin materiaali siveltimissä on näätä. Sen erikoisuutena on karva, jonka keskikohta on kärkeä ja tyveä paksumpi. Muodon ansiosta vettä ja siis myös vesiväriä tarttuu näädänkarvaan runsaasti, joten yhdellä vedolla voi maalata pidempään. Karvan muodon ansiosta siveltimessä on myös terävä kärki, jolloin samalla siveltimellä voidaan samalla kertaa maalata sekä suuria pintoja että tarkkoja yksityiskohtia</a:t>
            </a:r>
          </a:p>
        </p:txBody>
      </p:sp>
      <p:pic>
        <p:nvPicPr>
          <p:cNvPr id="4" name="Kuv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7685"/>
            <a:ext cx="3035275" cy="2557220"/>
          </a:xfrm>
          <a:prstGeom prst="rect">
            <a:avLst/>
          </a:prstGeom>
        </p:spPr>
      </p:pic>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252" y="7685"/>
            <a:ext cx="3067421" cy="2300566"/>
          </a:xfrm>
          <a:prstGeom prst="rect">
            <a:avLst/>
          </a:prstGeom>
        </p:spPr>
      </p:pic>
      <p:pic>
        <p:nvPicPr>
          <p:cNvPr id="6" name="Kuv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4" y="1"/>
            <a:ext cx="3062566" cy="2296924"/>
          </a:xfrm>
          <a:prstGeom prst="rect">
            <a:avLst/>
          </a:prstGeom>
        </p:spPr>
      </p:pic>
    </p:spTree>
    <p:extLst>
      <p:ext uri="{BB962C8B-B14F-4D97-AF65-F5344CB8AC3E}">
        <p14:creationId xmlns:p14="http://schemas.microsoft.com/office/powerpoint/2010/main" val="13339932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en-US" dirty="0" smtClean="0"/>
              <a:t>Ralph Goings: BLACK FORD | 1975 | 8 X 12 5:8 | </a:t>
            </a:r>
            <a:r>
              <a:rPr lang="en-US" dirty="0" err="1" smtClean="0"/>
              <a:t>vesiväri</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2504" y="1700808"/>
            <a:ext cx="8029591" cy="5189694"/>
          </a:xfrm>
        </p:spPr>
      </p:pic>
    </p:spTree>
    <p:extLst>
      <p:ext uri="{BB962C8B-B14F-4D97-AF65-F5344CB8AC3E}">
        <p14:creationId xmlns:p14="http://schemas.microsoft.com/office/powerpoint/2010/main" val="25335503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139952" y="1052736"/>
            <a:ext cx="2232248" cy="1512168"/>
          </a:xfrm>
        </p:spPr>
        <p:txBody>
          <a:bodyPr>
            <a:noAutofit/>
          </a:bodyPr>
          <a:lstStyle/>
          <a:p>
            <a:r>
              <a:rPr lang="fi-FI" dirty="0" smtClean="0"/>
              <a:t>Maalaustekniikat</a:t>
            </a:r>
            <a:endParaRPr lang="fi-FI" dirty="0"/>
          </a:p>
        </p:txBody>
      </p:sp>
      <p:sp>
        <p:nvSpPr>
          <p:cNvPr id="3" name="Sisällön paikkamerkki 2"/>
          <p:cNvSpPr>
            <a:spLocks noGrp="1"/>
          </p:cNvSpPr>
          <p:nvPr>
            <p:ph idx="1"/>
          </p:nvPr>
        </p:nvSpPr>
        <p:spPr>
          <a:xfrm>
            <a:off x="4139952" y="3284984"/>
            <a:ext cx="4824536" cy="3573016"/>
          </a:xfrm>
        </p:spPr>
        <p:txBody>
          <a:bodyPr>
            <a:normAutofit fontScale="70000" lnSpcReduction="20000"/>
          </a:bodyPr>
          <a:lstStyle/>
          <a:p>
            <a:r>
              <a:rPr lang="fi-FI" dirty="0"/>
              <a:t>Akvarellivärit ovat enimmäkseen kuultavia, vaikka esimerkiksi kadmiumpigmentit ovat melko peittäviä. Akvarellin maalaaminen on perinteisesti aloitettu vaaleista sävyistä, jolloin työskentelyä on jatkettu tummemmilla, mutta muukin järjestys soveltuu hyvin, varsinkin jos aluksi maalatut tummat värit eivät ole helposti poishuuhtoutuvia. Kuivuttuaan vesivärimaalaus vaalenee jonkin </a:t>
            </a:r>
            <a:r>
              <a:rPr lang="fi-FI" dirty="0" smtClean="0"/>
              <a:t>verran.</a:t>
            </a:r>
            <a:endParaRPr lang="fi-FI" dirty="0"/>
          </a:p>
        </p:txBody>
      </p:sp>
      <p:pic>
        <p:nvPicPr>
          <p:cNvPr id="4" name="Kuv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53" y="0"/>
            <a:ext cx="3857625" cy="6858000"/>
          </a:xfrm>
          <a:prstGeom prst="rect">
            <a:avLst/>
          </a:prstGeo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5206" y="1"/>
            <a:ext cx="2228794" cy="3006466"/>
          </a:xfrm>
          <a:prstGeom prst="rect">
            <a:avLst/>
          </a:prstGeom>
        </p:spPr>
      </p:pic>
    </p:spTree>
    <p:extLst>
      <p:ext uri="{BB962C8B-B14F-4D97-AF65-F5344CB8AC3E}">
        <p14:creationId xmlns:p14="http://schemas.microsoft.com/office/powerpoint/2010/main" val="39500069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3856931" y="116631"/>
            <a:ext cx="5280529" cy="4736179"/>
          </a:xfrm>
        </p:spPr>
        <p:txBody>
          <a:bodyPr>
            <a:normAutofit fontScale="70000" lnSpcReduction="20000"/>
          </a:bodyPr>
          <a:lstStyle/>
          <a:p>
            <a:r>
              <a:rPr lang="fi-FI" dirty="0"/>
              <a:t>Valokohdat luodaan laimentamalla väriä vedellä, jolloin maalauspohja kuultaa läpi, tai jättämällä maalauspohja paljaaksi. Vaaleita sävyjä ei siis sekoiteta valkoisen värin avulla, kuten peittävissä akryyli-, guassi- tai öljymaalauksissa. Läpikuultavassa maalauksessa valkoisella taitettu valokohta olisi sameampi ja vähemmän valovoimainen kuin muut värit, joten se ei kohoa. Akvarellin ilmavuus menetetään helposti, jos peitevärejä ja akvarellitekniikkaa käytetään yhdessä. Harkitusti työskennellen tulos voi silti olla onnistunut, kuten Hugo Simbergillä</a:t>
            </a:r>
            <a:r>
              <a:rPr lang="fi-FI" dirty="0" smtClean="0"/>
              <a:t>.</a:t>
            </a:r>
            <a:endParaRPr lang="fi-FI" dirty="0"/>
          </a:p>
        </p:txBody>
      </p:sp>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5" y="0"/>
            <a:ext cx="3854196" cy="6858000"/>
          </a:xfrm>
          <a:prstGeom prst="rect">
            <a:avLst/>
          </a:prstGeom>
        </p:spPr>
      </p:pic>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4354198"/>
            <a:ext cx="3753869" cy="2503802"/>
          </a:xfrm>
          <a:prstGeom prst="rect">
            <a:avLst/>
          </a:prstGeom>
        </p:spPr>
      </p:pic>
    </p:spTree>
    <p:extLst>
      <p:ext uri="{BB962C8B-B14F-4D97-AF65-F5344CB8AC3E}">
        <p14:creationId xmlns:p14="http://schemas.microsoft.com/office/powerpoint/2010/main" val="21444039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2400" dirty="0" smtClean="0"/>
              <a:t>Ralph </a:t>
            </a:r>
            <a:r>
              <a:rPr lang="fi-FI" sz="2400" dirty="0" err="1" smtClean="0"/>
              <a:t>Goings</a:t>
            </a:r>
            <a:r>
              <a:rPr lang="fi-FI" sz="2400" dirty="0" smtClean="0"/>
              <a:t>: RED NAPKIN HOLDER | 1981 | 11X 11 | vesiväri</a:t>
            </a:r>
            <a:endParaRPr lang="fi-FI" sz="24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1166867"/>
            <a:ext cx="5688632" cy="5702889"/>
          </a:xfrm>
        </p:spPr>
      </p:pic>
    </p:spTree>
    <p:extLst>
      <p:ext uri="{BB962C8B-B14F-4D97-AF65-F5344CB8AC3E}">
        <p14:creationId xmlns:p14="http://schemas.microsoft.com/office/powerpoint/2010/main" val="24962878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de-DE" dirty="0" smtClean="0"/>
              <a:t>Ralph </a:t>
            </a:r>
            <a:r>
              <a:rPr lang="de-DE" dirty="0" err="1" smtClean="0"/>
              <a:t>Goings:DINER</a:t>
            </a:r>
            <a:r>
              <a:rPr lang="de-DE" dirty="0" smtClean="0"/>
              <a:t> 10AM | 1986 | 13X19 1:4 | </a:t>
            </a:r>
            <a:r>
              <a:rPr lang="de-DE" dirty="0" err="1" smtClean="0"/>
              <a:t>vesiväri</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623642"/>
            <a:ext cx="7657056" cy="5257800"/>
          </a:xfrm>
        </p:spPr>
      </p:pic>
    </p:spTree>
    <p:extLst>
      <p:ext uri="{BB962C8B-B14F-4D97-AF65-F5344CB8AC3E}">
        <p14:creationId xmlns:p14="http://schemas.microsoft.com/office/powerpoint/2010/main" val="23286020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51520" y="332656"/>
            <a:ext cx="8229600" cy="1143000"/>
          </a:xfrm>
        </p:spPr>
        <p:txBody>
          <a:bodyPr>
            <a:normAutofit fontScale="90000"/>
          </a:bodyPr>
          <a:lstStyle/>
          <a:p>
            <a:r>
              <a:rPr lang="fi-FI" sz="2200" dirty="0" smtClean="0"/>
              <a:t>Kuutti Lavonen: </a:t>
            </a:r>
            <a:r>
              <a:rPr lang="fi-FI" sz="2200" dirty="0" err="1" smtClean="0"/>
              <a:t>Parisiana</a:t>
            </a:r>
            <a:r>
              <a:rPr lang="fi-FI" sz="2200" dirty="0" smtClean="0"/>
              <a:t>. XXL ART on Waterloo 503, Bryssel 6.10 - 27.10.2012</a:t>
            </a:r>
            <a:r>
              <a:rPr lang="fi-FI" dirty="0" smtClean="0"/>
              <a:t/>
            </a:r>
            <a:br>
              <a:rPr lang="fi-FI" dirty="0" smtClean="0"/>
            </a:b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015" y="1014159"/>
            <a:ext cx="7735401" cy="5843842"/>
          </a:xfrm>
        </p:spPr>
      </p:pic>
    </p:spTree>
    <p:extLst>
      <p:ext uri="{BB962C8B-B14F-4D97-AF65-F5344CB8AC3E}">
        <p14:creationId xmlns:p14="http://schemas.microsoft.com/office/powerpoint/2010/main" val="387138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800" y="7105"/>
            <a:ext cx="3672408" cy="6746787"/>
          </a:xfrm>
        </p:spPr>
      </p:pic>
    </p:spTree>
    <p:extLst>
      <p:ext uri="{BB962C8B-B14F-4D97-AF65-F5344CB8AC3E}">
        <p14:creationId xmlns:p14="http://schemas.microsoft.com/office/powerpoint/2010/main" val="30198393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2400" dirty="0" smtClean="0"/>
              <a:t>Kuutti Lavonen:  Ehtymätön vesi (</a:t>
            </a:r>
            <a:r>
              <a:rPr lang="fi-FI" sz="2400" dirty="0" err="1" smtClean="0"/>
              <a:t>L'eau</a:t>
            </a:r>
            <a:r>
              <a:rPr lang="fi-FI" sz="2400" dirty="0" smtClean="0"/>
              <a:t> </a:t>
            </a:r>
            <a:r>
              <a:rPr lang="fi-FI" sz="2400" dirty="0" err="1" smtClean="0"/>
              <a:t>intarissable</a:t>
            </a:r>
            <a:r>
              <a:rPr lang="fi-FI" sz="2400" dirty="0" smtClean="0"/>
              <a:t>) 2006 Temperamaalaus</a:t>
            </a:r>
            <a:endParaRPr lang="fi-FI" sz="24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3548" y="1340768"/>
            <a:ext cx="7817374" cy="5517232"/>
          </a:xfrm>
        </p:spPr>
      </p:pic>
    </p:spTree>
    <p:extLst>
      <p:ext uri="{BB962C8B-B14F-4D97-AF65-F5344CB8AC3E}">
        <p14:creationId xmlns:p14="http://schemas.microsoft.com/office/powerpoint/2010/main" val="3501988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39" y="0"/>
            <a:ext cx="9191766" cy="6858000"/>
          </a:xfrm>
        </p:spPr>
      </p:pic>
    </p:spTree>
    <p:extLst>
      <p:ext uri="{BB962C8B-B14F-4D97-AF65-F5344CB8AC3E}">
        <p14:creationId xmlns:p14="http://schemas.microsoft.com/office/powerpoint/2010/main" val="14975643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2000" dirty="0"/>
              <a:t>Antoon van </a:t>
            </a:r>
            <a:r>
              <a:rPr lang="fi-FI" sz="2000" dirty="0" err="1"/>
              <a:t>Dyck</a:t>
            </a:r>
            <a:r>
              <a:rPr lang="fi-FI" sz="2000" dirty="0"/>
              <a:t>, Englantilainen maisema 1635, vesiväri, guassi sekä muste, 18.9×26.6 cm</a:t>
            </a:r>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8396" y="1299351"/>
            <a:ext cx="7787208" cy="5558649"/>
          </a:xfrm>
        </p:spPr>
      </p:pic>
    </p:spTree>
    <p:extLst>
      <p:ext uri="{BB962C8B-B14F-4D97-AF65-F5344CB8AC3E}">
        <p14:creationId xmlns:p14="http://schemas.microsoft.com/office/powerpoint/2010/main" val="3227384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521252" y="274638"/>
            <a:ext cx="5165548" cy="1066130"/>
          </a:xfrm>
        </p:spPr>
        <p:txBody>
          <a:bodyPr>
            <a:normAutofit/>
          </a:bodyPr>
          <a:lstStyle/>
          <a:p>
            <a:r>
              <a:rPr lang="fi-FI" sz="2400" dirty="0" smtClean="0"/>
              <a:t>Hannamari Jalovaara: In </a:t>
            </a:r>
            <a:r>
              <a:rPr lang="fi-FI" sz="2400" dirty="0" err="1" smtClean="0"/>
              <a:t>waiting</a:t>
            </a:r>
            <a:r>
              <a:rPr lang="fi-FI" sz="2400" dirty="0" smtClean="0"/>
              <a:t> </a:t>
            </a:r>
            <a:r>
              <a:rPr lang="fi-FI" sz="2400" dirty="0" err="1" smtClean="0"/>
              <a:t>individual</a:t>
            </a:r>
            <a:endParaRPr lang="fi-FI" sz="240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6811" y="1557520"/>
            <a:ext cx="5257800" cy="5257800"/>
          </a:xfrm>
        </p:spPr>
      </p:pic>
      <p:pic>
        <p:nvPicPr>
          <p:cNvPr id="6" name="Kuv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1" y="21316"/>
            <a:ext cx="3740371" cy="3246642"/>
          </a:xfrm>
          <a:prstGeom prst="rect">
            <a:avLst/>
          </a:prstGeom>
        </p:spPr>
      </p:pic>
    </p:spTree>
    <p:extLst>
      <p:ext uri="{BB962C8B-B14F-4D97-AF65-F5344CB8AC3E}">
        <p14:creationId xmlns:p14="http://schemas.microsoft.com/office/powerpoint/2010/main" val="3544250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779912" y="274638"/>
            <a:ext cx="4906888" cy="1143000"/>
          </a:xfrm>
        </p:spPr>
        <p:txBody>
          <a:bodyPr>
            <a:normAutofit fontScale="90000"/>
          </a:bodyPr>
          <a:lstStyle/>
          <a:p>
            <a:r>
              <a:rPr lang="fi-FI" dirty="0" smtClean="0"/>
              <a:t>Hannamari Jalovaara: In </a:t>
            </a:r>
            <a:r>
              <a:rPr lang="fi-FI" dirty="0" err="1" smtClean="0"/>
              <a:t>waiting</a:t>
            </a:r>
            <a:r>
              <a:rPr lang="fi-FI" dirty="0" smtClean="0"/>
              <a:t> </a:t>
            </a:r>
            <a:r>
              <a:rPr lang="fi-FI" dirty="0" err="1" smtClean="0"/>
              <a:t>individual</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9912" y="1612241"/>
            <a:ext cx="5257800" cy="5257800"/>
          </a:xfrm>
        </p:spPr>
      </p:pic>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27"/>
            <a:ext cx="3977958" cy="3429000"/>
          </a:xfrm>
          <a:prstGeom prst="rect">
            <a:avLst/>
          </a:prstGeom>
        </p:spPr>
      </p:pic>
    </p:spTree>
    <p:extLst>
      <p:ext uri="{BB962C8B-B14F-4D97-AF65-F5344CB8AC3E}">
        <p14:creationId xmlns:p14="http://schemas.microsoft.com/office/powerpoint/2010/main" val="35241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563888" y="274638"/>
            <a:ext cx="5122912" cy="1143000"/>
          </a:xfrm>
        </p:spPr>
        <p:txBody>
          <a:bodyPr>
            <a:normAutofit fontScale="90000"/>
          </a:bodyPr>
          <a:lstStyle/>
          <a:p>
            <a:r>
              <a:rPr lang="fi-FI" dirty="0" smtClean="0"/>
              <a:t>Hannamari Jalovaara: In </a:t>
            </a:r>
            <a:r>
              <a:rPr lang="fi-FI" dirty="0" err="1" smtClean="0"/>
              <a:t>waiting</a:t>
            </a:r>
            <a:r>
              <a:rPr lang="fi-FI" dirty="0" smtClean="0"/>
              <a:t> </a:t>
            </a:r>
            <a:r>
              <a:rPr lang="fi-FI" dirty="0" err="1" smtClean="0"/>
              <a:t>individual</a:t>
            </a:r>
            <a:endParaRPr lang="fi-FI"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8528" y="1575644"/>
            <a:ext cx="5257800" cy="5257800"/>
          </a:xfrm>
        </p:spPr>
      </p:pic>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3908055" cy="3384376"/>
          </a:xfrm>
          <a:prstGeom prst="rect">
            <a:avLst/>
          </a:prstGeom>
        </p:spPr>
      </p:pic>
    </p:spTree>
    <p:extLst>
      <p:ext uri="{BB962C8B-B14F-4D97-AF65-F5344CB8AC3E}">
        <p14:creationId xmlns:p14="http://schemas.microsoft.com/office/powerpoint/2010/main" val="1991470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TotalTime>
  <Words>721</Words>
  <Application>Microsoft Office PowerPoint</Application>
  <PresentationFormat>Näytössä katseltava diaesitys (4:3)</PresentationFormat>
  <Paragraphs>49</Paragraphs>
  <Slides>40</Slides>
  <Notes>0</Notes>
  <HiddenSlides>0</HiddenSlides>
  <MMClips>0</MMClips>
  <ScaleCrop>false</ScaleCrop>
  <HeadingPairs>
    <vt:vector size="6" baseType="variant">
      <vt:variant>
        <vt:lpstr>Käytetyt fontit</vt:lpstr>
      </vt:variant>
      <vt:variant>
        <vt:i4>2</vt:i4>
      </vt:variant>
      <vt:variant>
        <vt:lpstr>Teema</vt:lpstr>
      </vt:variant>
      <vt:variant>
        <vt:i4>1</vt:i4>
      </vt:variant>
      <vt:variant>
        <vt:lpstr>Dian otsikot</vt:lpstr>
      </vt:variant>
      <vt:variant>
        <vt:i4>40</vt:i4>
      </vt:variant>
    </vt:vector>
  </HeadingPairs>
  <TitlesOfParts>
    <vt:vector size="43" baseType="lpstr">
      <vt:lpstr>Arial</vt:lpstr>
      <vt:lpstr>Calibri</vt:lpstr>
      <vt:lpstr>Office-teema</vt:lpstr>
      <vt:lpstr>Akvarelli-maalaus</vt:lpstr>
      <vt:lpstr>PowerPoint-esitys</vt:lpstr>
      <vt:lpstr>PowerPoint-esitys</vt:lpstr>
      <vt:lpstr>PowerPoint-esitys</vt:lpstr>
      <vt:lpstr>PowerPoint-esitys</vt:lpstr>
      <vt:lpstr>Antoon van Dyck, Englantilainen maisema 1635, vesiväri, guassi sekä muste, 18.9×26.6 cm</vt:lpstr>
      <vt:lpstr>Hannamari Jalovaara: In waiting individual</vt:lpstr>
      <vt:lpstr>Hannamari Jalovaara: In waiting individual</vt:lpstr>
      <vt:lpstr>Hannamari Jalovaara: In waiting individual</vt:lpstr>
      <vt:lpstr>Hannamari Jalovaara: In waiting individual</vt:lpstr>
      <vt:lpstr>Hannamari Jalovaara: In waiting individual</vt:lpstr>
      <vt:lpstr>Marjo HyttinenKuva-albumi Diary of Tattooed Mind / </vt:lpstr>
      <vt:lpstr>Marjo Hyttinen: Kuva-albumi / Diary of Tattooed Mind </vt:lpstr>
      <vt:lpstr>PowerPoint-esitys</vt:lpstr>
      <vt:lpstr>Albrecht Dürer Jänis, vesiväri, 1502.</vt:lpstr>
      <vt:lpstr>Albrecht Dürer 1503Akvarelli, 41X31,5cm, Albertina, Wien.</vt:lpstr>
      <vt:lpstr>William Blake, kuvitusta Danten Jumalaiseen näytelmään, 1824 - 1827. Lyijykynä, tussi ja vesiväri</vt:lpstr>
      <vt:lpstr>Jour heureux, par William Blake</vt:lpstr>
      <vt:lpstr>Dommage William Blake</vt:lpstr>
      <vt:lpstr>Hecate, William Blake</vt:lpstr>
      <vt:lpstr>Jerusalem planche Willian Blake</vt:lpstr>
      <vt:lpstr>Carl Ludvig Engel, Turun tuomiokirkko, 1814.</vt:lpstr>
      <vt:lpstr>Winslow Homer, Pilvien varjoja, 1890</vt:lpstr>
      <vt:lpstr>Carl Larsson, Kesäaamu, 1908</vt:lpstr>
      <vt:lpstr>Värit</vt:lpstr>
      <vt:lpstr>Marjatta Hanhijoki Leena Krohn  akvarelli  2003 1998  WSOY:n taidekokoelmat </vt:lpstr>
      <vt:lpstr>Marjatta Hanhijoki  Pääsiäinen Hanhijoessa akvarelli / akvarell / aquarell 2005 yksityiskokoelma / privat kollektion / private collection</vt:lpstr>
      <vt:lpstr>Marjatta Hanhijoki Japanilainen kukkamaalaus  akvarelli / akvarell / aquarell  2003 hinta / pris / price 5000 e</vt:lpstr>
      <vt:lpstr>Marjatta Hanhijoki Etsi kokemuksista elämän viisautta  akvarelli  2003 Saastamoisen säätiön taidekokoelma / EMMA - Espoon modernin taiteen kokoelma</vt:lpstr>
      <vt:lpstr>Marjatta Hanhijoki  Heijastus kuistilla  akvarelli 2008 hinta / pris / price 4500 e</vt:lpstr>
      <vt:lpstr>         Margret Hofheinz-Döring, Tulva, 1962. Märkää märälle-tekniikkaa tussi- ja akvarellimaalauksessa</vt:lpstr>
      <vt:lpstr>Maalauspohja</vt:lpstr>
      <vt:lpstr>Siveltimet</vt:lpstr>
      <vt:lpstr>Ralph Goings: BLACK FORD | 1975 | 8 X 12 5:8 | vesiväri</vt:lpstr>
      <vt:lpstr>Maalaustekniikat</vt:lpstr>
      <vt:lpstr>PowerPoint-esitys</vt:lpstr>
      <vt:lpstr>Ralph Goings: RED NAPKIN HOLDER | 1981 | 11X 11 | vesiväri</vt:lpstr>
      <vt:lpstr>Ralph Goings:DINER 10AM | 1986 | 13X19 1:4 | vesiväri</vt:lpstr>
      <vt:lpstr>Kuutti Lavonen: Parisiana. XXL ART on Waterloo 503, Bryssel 6.10 - 27.10.2012 </vt:lpstr>
      <vt:lpstr>Kuutti Lavonen:  Ehtymätön vesi (L'eau intarissable) 2006 Temperamaalaus</vt:lpstr>
    </vt:vector>
  </TitlesOfParts>
  <Company>Kaakkois-Suomen Tieto Oy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Akvarelli-maalaus</dc:title>
  <dc:creator>pia-meri.maunumaa@edukouvola.fi</dc:creator>
  <cp:lastModifiedBy>Maunumaa Pia-Meri</cp:lastModifiedBy>
  <cp:revision>18</cp:revision>
  <dcterms:created xsi:type="dcterms:W3CDTF">2015-11-17T10:39:16Z</dcterms:created>
  <dcterms:modified xsi:type="dcterms:W3CDTF">2020-03-24T10:41:06Z</dcterms:modified>
</cp:coreProperties>
</file>