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1" r:id="rId5"/>
    <p:sldId id="272" r:id="rId6"/>
    <p:sldId id="257" r:id="rId7"/>
    <p:sldId id="264" r:id="rId8"/>
    <p:sldId id="258" r:id="rId9"/>
    <p:sldId id="265" r:id="rId10"/>
    <p:sldId id="259" r:id="rId11"/>
    <p:sldId id="266" r:id="rId12"/>
    <p:sldId id="261" r:id="rId13"/>
    <p:sldId id="270" r:id="rId14"/>
    <p:sldId id="267" r:id="rId15"/>
    <p:sldId id="262"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i-FI" smtClean="0"/>
              <a:t>Muokkaa perustyyl. napsautt.</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i-FI" smtClean="0"/>
              <a:t>Muokkaa perustyyl. napsautt.</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E5059C3-6A89-4494-99FF-5A4D6FFD50EB}" type="datetimeFigureOut">
              <a:rPr lang="en-US" dirty="0"/>
              <a:t>12/3/2020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2609285" y="2851331"/>
            <a:ext cx="3893623" cy="307143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666635" y="2851331"/>
            <a:ext cx="3899798" cy="307143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i-FI" smtClean="0"/>
              <a:t>Muokkaa perustyyl. napsautt.</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7D525BB-DA17-4BA0-B3C8-3AC3ABC827E6}" type="datetimeFigureOut">
              <a:rPr lang="en-US" dirty="0"/>
              <a:t>12/3/2020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16C4C9A-3960-41CF-A4E9-2A8FB932454B}" type="datetimeFigureOut">
              <a:rPr lang="en-US" dirty="0"/>
              <a:t>12/3/2020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12/3/2020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portfolio</a:t>
            </a:r>
            <a:endParaRPr lang="fi-FI" dirty="0"/>
          </a:p>
        </p:txBody>
      </p:sp>
    </p:spTree>
    <p:extLst>
      <p:ext uri="{BB962C8B-B14F-4D97-AF65-F5344CB8AC3E}">
        <p14:creationId xmlns:p14="http://schemas.microsoft.com/office/powerpoint/2010/main" val="206855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a:bodyPr>
          <a:lstStyle/>
          <a:p>
            <a:r>
              <a:rPr lang="fi-FI" dirty="0" smtClean="0"/>
              <a:t>”Portfolio </a:t>
            </a:r>
            <a:r>
              <a:rPr lang="fi-FI" dirty="0"/>
              <a:t>on systemaattinen ja tarkoituksellinen organisoitu kokoelma todistusaineistoa, jota opettaja ja opiskelijat käyttävät tarkkaillakseen tiedon, taitojen ja asenteiden muuttumista jollakin kasvun ja osaamisen alueella"</a:t>
            </a:r>
          </a:p>
          <a:p>
            <a:r>
              <a:rPr lang="fi-FI" dirty="0"/>
              <a:t>(Murray 1995)</a:t>
            </a:r>
          </a:p>
          <a:p>
            <a:endParaRPr lang="fi-FI" dirty="0"/>
          </a:p>
          <a:p>
            <a:r>
              <a:rPr lang="fi-FI" dirty="0"/>
              <a:t>Portfolio on kokoelma luonnoksia, suunnitelmia ja valmiita tuotteita. Ajallisesti portfoliota voidaan työstää usean vuoden aikana, tai se voi olla yhden kurssin tai projektin töistä koottu. Olennaista on, että portfolio on tekijänsä näköinen, hänen arvojaan heijastava.</a:t>
            </a:r>
          </a:p>
        </p:txBody>
      </p:sp>
    </p:spTree>
    <p:extLst>
      <p:ext uri="{BB962C8B-B14F-4D97-AF65-F5344CB8AC3E}">
        <p14:creationId xmlns:p14="http://schemas.microsoft.com/office/powerpoint/2010/main" val="401509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6880" y="24581"/>
            <a:ext cx="3519679" cy="6833419"/>
          </a:xfrm>
        </p:spPr>
      </p:pic>
    </p:spTree>
    <p:extLst>
      <p:ext uri="{BB962C8B-B14F-4D97-AF65-F5344CB8AC3E}">
        <p14:creationId xmlns:p14="http://schemas.microsoft.com/office/powerpoint/2010/main" val="400089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Nykyisten oppimisnäkemysten mukaan oman oppimisen seuranta on olennainen osa oppimistapahtumaa. Kun opittavaa aineistoa dokumentoidaan monella eri tavalla portfolioon, tulee oppimistapahtuma näkyväksi itselle ja muille.</a:t>
            </a:r>
          </a:p>
        </p:txBody>
      </p:sp>
    </p:spTree>
    <p:extLst>
      <p:ext uri="{BB962C8B-B14F-4D97-AF65-F5344CB8AC3E}">
        <p14:creationId xmlns:p14="http://schemas.microsoft.com/office/powerpoint/2010/main" val="33466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3901" y="2763198"/>
            <a:ext cx="6192140" cy="4094802"/>
          </a:xfrm>
        </p:spPr>
      </p:pic>
      <p:pic>
        <p:nvPicPr>
          <p:cNvPr id="5" name="Sisällön paikkamerkki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953" y="805817"/>
            <a:ext cx="6529591" cy="4623656"/>
          </a:xfrm>
        </p:spPr>
      </p:pic>
    </p:spTree>
    <p:extLst>
      <p:ext uri="{BB962C8B-B14F-4D97-AF65-F5344CB8AC3E}">
        <p14:creationId xmlns:p14="http://schemas.microsoft.com/office/powerpoint/2010/main" val="428906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8309" y="69746"/>
            <a:ext cx="3172464" cy="6823050"/>
          </a:xfrm>
        </p:spPr>
      </p:pic>
    </p:spTree>
    <p:extLst>
      <p:ext uri="{BB962C8B-B14F-4D97-AF65-F5344CB8AC3E}">
        <p14:creationId xmlns:p14="http://schemas.microsoft.com/office/powerpoint/2010/main" val="375199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Dokumentoinnin muotoja ovat esimerkiksi oppimispäiväkirjat, nauhoitukset, kuvalliset muistiinmerkinnät kuten valokuvat, videot, piirrokset, kartat, pienoismallit ja maalaukset.</a:t>
            </a:r>
          </a:p>
          <a:p>
            <a:endParaRPr lang="fi-FI" dirty="0"/>
          </a:p>
          <a:p>
            <a:r>
              <a:rPr lang="fi-FI" dirty="0"/>
              <a:t>Portfoliota voi käyttää oppimisen ja arvioinnin tukena kaikissa oppiaineissa. Portfolio soveltuu erinomaisesti myös teemalliseen opetukseen. Tällöin se voi olla yksilökohtainen tai ryhmän yhteinen.</a:t>
            </a:r>
          </a:p>
        </p:txBody>
      </p:sp>
    </p:spTree>
    <p:extLst>
      <p:ext uri="{BB962C8B-B14F-4D97-AF65-F5344CB8AC3E}">
        <p14:creationId xmlns:p14="http://schemas.microsoft.com/office/powerpoint/2010/main" val="213154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96390"/>
            <a:ext cx="6426042" cy="4443540"/>
          </a:xfrm>
        </p:spPr>
      </p:pic>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2789" y="2480761"/>
            <a:ext cx="5361398" cy="3906975"/>
          </a:xfrm>
        </p:spPr>
      </p:pic>
    </p:spTree>
    <p:extLst>
      <p:ext uri="{BB962C8B-B14F-4D97-AF65-F5344CB8AC3E}">
        <p14:creationId xmlns:p14="http://schemas.microsoft.com/office/powerpoint/2010/main" val="167137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5062" y="113150"/>
            <a:ext cx="2463791" cy="6744850"/>
          </a:xfrm>
        </p:spPr>
      </p:pic>
    </p:spTree>
    <p:extLst>
      <p:ext uri="{BB962C8B-B14F-4D97-AF65-F5344CB8AC3E}">
        <p14:creationId xmlns:p14="http://schemas.microsoft.com/office/powerpoint/2010/main" val="349099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6069737" y="0"/>
            <a:ext cx="6122263" cy="4075611"/>
          </a:xfrm>
          <a:prstGeom prst="rect">
            <a:avLst/>
          </a:prstGeom>
        </p:spPr>
      </p:pic>
      <p:sp>
        <p:nvSpPr>
          <p:cNvPr id="2" name="Otsikko 1"/>
          <p:cNvSpPr>
            <a:spLocks noGrp="1"/>
          </p:cNvSpPr>
          <p:nvPr>
            <p:ph type="title"/>
          </p:nvPr>
        </p:nvSpPr>
        <p:spPr/>
        <p:txBody>
          <a:bodyPr/>
          <a:lstStyle/>
          <a:p>
            <a:r>
              <a:rPr lang="fi-FI" dirty="0"/>
              <a:t>Kuvataiteen lukiodiplomin portfolio </a:t>
            </a:r>
          </a:p>
        </p:txBody>
      </p:sp>
      <p:sp>
        <p:nvSpPr>
          <p:cNvPr id="3" name="Sisällön paikkamerkki 2"/>
          <p:cNvSpPr>
            <a:spLocks noGrp="1"/>
          </p:cNvSpPr>
          <p:nvPr>
            <p:ph idx="1"/>
          </p:nvPr>
        </p:nvSpPr>
        <p:spPr>
          <a:xfrm>
            <a:off x="1436915" y="1528354"/>
            <a:ext cx="9888582" cy="5329646"/>
          </a:xfrm>
        </p:spPr>
        <p:txBody>
          <a:bodyPr>
            <a:normAutofit fontScale="85000" lnSpcReduction="20000"/>
            <a:scene3d>
              <a:camera prst="orthographicFront"/>
              <a:lightRig rig="soft" dir="t">
                <a:rot lat="0" lon="0" rev="15600000"/>
              </a:lightRig>
            </a:scene3d>
            <a:sp3d extrusionH="57150" prstMaterial="softEdge">
              <a:bevelT w="25400" h="38100"/>
            </a:sp3d>
          </a:bodyPr>
          <a:lstStyle/>
          <a:p>
            <a:r>
              <a:rPr lang="fi-FI" b="1" dirty="0" smtClean="0">
                <a:ln/>
                <a:solidFill>
                  <a:srgbClr val="FFFF00"/>
                </a:solidFill>
                <a:effectLst>
                  <a:outerShdw blurRad="38100" dist="38100" dir="2700000" algn="tl">
                    <a:srgbClr val="000000">
                      <a:alpha val="43137"/>
                    </a:srgbClr>
                  </a:outerShdw>
                </a:effectLst>
              </a:rPr>
              <a:t>Kuvataiteen </a:t>
            </a:r>
            <a:r>
              <a:rPr lang="fi-FI" b="1" dirty="0">
                <a:ln/>
                <a:solidFill>
                  <a:srgbClr val="FFFF00"/>
                </a:solidFill>
                <a:effectLst>
                  <a:outerShdw blurRad="38100" dist="38100" dir="2700000" algn="tl">
                    <a:srgbClr val="000000">
                      <a:alpha val="43137"/>
                    </a:srgbClr>
                  </a:outerShdw>
                </a:effectLst>
              </a:rPr>
              <a:t>lukiodiplomin portfoliossa opiskelija kuvaa omaa oppimisprosessiaan sekä osoittaa kuvataiteen ja muun visuaalisen kulttuurin tuntemustaan</a:t>
            </a:r>
            <a:r>
              <a:rPr lang="fi-FI" b="1" dirty="0" smtClean="0">
                <a:ln/>
                <a:solidFill>
                  <a:srgbClr val="FFFF00"/>
                </a:solidFill>
                <a:effectLst>
                  <a:outerShdw blurRad="38100" dist="38100" dir="2700000" algn="tl">
                    <a:srgbClr val="000000">
                      <a:alpha val="43137"/>
                    </a:srgbClr>
                  </a:outerShdw>
                </a:effectLst>
              </a:rPr>
              <a:t>.</a:t>
            </a:r>
          </a:p>
          <a:p>
            <a:r>
              <a:rPr lang="fi-FI" b="1" dirty="0" smtClean="0">
                <a:ln/>
                <a:solidFill>
                  <a:srgbClr val="FFFF00"/>
                </a:solidFill>
                <a:effectLst>
                  <a:outerShdw blurRad="38100" dist="38100" dir="2700000" algn="tl">
                    <a:srgbClr val="000000">
                      <a:alpha val="43137"/>
                    </a:srgbClr>
                  </a:outerShdw>
                </a:effectLst>
              </a:rPr>
              <a:t> </a:t>
            </a:r>
            <a:r>
              <a:rPr lang="fi-FI" b="1" dirty="0">
                <a:ln/>
                <a:solidFill>
                  <a:srgbClr val="FFFF00"/>
                </a:solidFill>
                <a:effectLst>
                  <a:outerShdw blurRad="38100" dist="38100" dir="2700000" algn="tl">
                    <a:srgbClr val="000000">
                      <a:alpha val="43137"/>
                    </a:srgbClr>
                  </a:outerShdw>
                </a:effectLst>
              </a:rPr>
              <a:t>Portfoliossa opiskelija kuvaa työskentelyn etenemistä, pohtii oppimisprosessiaan sekä tarkastelee suhdettaan visuaaliseen kulttuuriin ja osallisuuttaan sen ilmenemismuodoissa. Portfolioon sisältyy kirjallista pohdintaa opiskelijan lukiodiplomiin liittyvästä kuvataiteesta ja muusta visuaalisesta kulttuurista</a:t>
            </a:r>
            <a:r>
              <a:rPr lang="fi-FI" b="1" dirty="0" smtClean="0">
                <a:ln/>
                <a:solidFill>
                  <a:srgbClr val="FFFF00"/>
                </a:solidFill>
                <a:effectLst>
                  <a:outerShdw blurRad="38100" dist="38100" dir="2700000" algn="tl">
                    <a:srgbClr val="000000">
                      <a:alpha val="43137"/>
                    </a:srgbClr>
                  </a:outerShdw>
                </a:effectLst>
              </a:rPr>
              <a:t>.</a:t>
            </a:r>
          </a:p>
          <a:p>
            <a:r>
              <a:rPr lang="fi-FI" b="1" dirty="0" smtClean="0">
                <a:ln/>
                <a:solidFill>
                  <a:srgbClr val="FFFF00"/>
                </a:solidFill>
                <a:effectLst>
                  <a:outerShdw blurRad="38100" dist="38100" dir="2700000" algn="tl">
                    <a:srgbClr val="000000">
                      <a:alpha val="43137"/>
                    </a:srgbClr>
                  </a:outerShdw>
                </a:effectLst>
              </a:rPr>
              <a:t>Portfolion </a:t>
            </a:r>
            <a:r>
              <a:rPr lang="fi-FI" b="1" dirty="0">
                <a:ln/>
                <a:solidFill>
                  <a:srgbClr val="FFFF00"/>
                </a:solidFill>
                <a:effectLst>
                  <a:outerShdw blurRad="38100" dist="38100" dir="2700000" algn="tl">
                    <a:srgbClr val="000000">
                      <a:alpha val="43137"/>
                    </a:srgbClr>
                  </a:outerShdw>
                </a:effectLst>
              </a:rPr>
              <a:t>visuaalinen esitysmuoto on osa lukiodiplomin kokonaisuutta. Opiskelija </a:t>
            </a:r>
            <a:r>
              <a:rPr lang="fi-FI" b="1" dirty="0" smtClean="0">
                <a:ln/>
                <a:solidFill>
                  <a:srgbClr val="FFFF00"/>
                </a:solidFill>
                <a:effectLst>
                  <a:outerShdw blurRad="38100" dist="38100" dir="2700000" algn="tl">
                    <a:srgbClr val="000000">
                      <a:alpha val="43137"/>
                    </a:srgbClr>
                  </a:outerShdw>
                </a:effectLst>
              </a:rPr>
              <a:t>suunnittelee </a:t>
            </a:r>
            <a:r>
              <a:rPr lang="fi-FI" b="1" dirty="0">
                <a:ln/>
                <a:solidFill>
                  <a:srgbClr val="FFFF00"/>
                </a:solidFill>
                <a:effectLst>
                  <a:outerShdw blurRad="38100" dist="38100" dir="2700000" algn="tl">
                    <a:srgbClr val="000000">
                      <a:alpha val="43137"/>
                    </a:srgbClr>
                  </a:outerShdw>
                </a:effectLst>
              </a:rPr>
              <a:t>ja toteuttaa portfolionsa haluamallaan tavalla. Tavoitteena on, että opiskelija ottaa </a:t>
            </a:r>
            <a:r>
              <a:rPr lang="fi-FI" b="1" dirty="0" smtClean="0">
                <a:ln/>
                <a:solidFill>
                  <a:srgbClr val="FFFF00"/>
                </a:solidFill>
                <a:effectLst>
                  <a:outerShdw blurRad="38100" dist="38100" dir="2700000" algn="tl">
                    <a:srgbClr val="000000">
                      <a:alpha val="43137"/>
                    </a:srgbClr>
                  </a:outerShdw>
                </a:effectLst>
              </a:rPr>
              <a:t>portfolion </a:t>
            </a:r>
            <a:r>
              <a:rPr lang="fi-FI" b="1" dirty="0">
                <a:ln/>
                <a:solidFill>
                  <a:srgbClr val="FFFF00"/>
                </a:solidFill>
                <a:effectLst>
                  <a:outerShdw blurRad="38100" dist="38100" dir="2700000" algn="tl">
                    <a:srgbClr val="000000">
                      <a:alpha val="43137"/>
                    </a:srgbClr>
                  </a:outerShdw>
                </a:effectLst>
              </a:rPr>
              <a:t>toteutuksessa huomioon lukiodiplomin lähtökohdat, tavoitteet, teoksen toteutustavan ja lukiodiplomin kokonaisuuden.  </a:t>
            </a:r>
            <a:endParaRPr lang="fi-FI" b="1" dirty="0" smtClean="0">
              <a:ln/>
              <a:solidFill>
                <a:srgbClr val="FFFF00"/>
              </a:solidFill>
              <a:effectLst>
                <a:outerShdw blurRad="38100" dist="38100" dir="2700000" algn="tl">
                  <a:srgbClr val="000000">
                    <a:alpha val="43137"/>
                  </a:srgbClr>
                </a:outerShdw>
              </a:effectLst>
            </a:endParaRPr>
          </a:p>
          <a:p>
            <a:r>
              <a:rPr lang="fi-FI" b="1" dirty="0" smtClean="0">
                <a:ln/>
                <a:solidFill>
                  <a:srgbClr val="FFFF00"/>
                </a:solidFill>
                <a:effectLst>
                  <a:outerShdw blurRad="38100" dist="38100" dir="2700000" algn="tl">
                    <a:srgbClr val="000000">
                      <a:alpha val="43137"/>
                    </a:srgbClr>
                  </a:outerShdw>
                </a:effectLst>
              </a:rPr>
              <a:t>Opiskelija </a:t>
            </a:r>
            <a:r>
              <a:rPr lang="fi-FI" b="1" dirty="0">
                <a:ln/>
                <a:solidFill>
                  <a:srgbClr val="FFFF00"/>
                </a:solidFill>
                <a:effectLst>
                  <a:outerShdw blurRad="38100" dist="38100" dir="2700000" algn="tl">
                    <a:srgbClr val="000000">
                      <a:alpha val="43137"/>
                    </a:srgbClr>
                  </a:outerShdw>
                </a:effectLst>
              </a:rPr>
              <a:t>valitsee </a:t>
            </a:r>
            <a:r>
              <a:rPr lang="fi-FI" b="1" dirty="0" err="1">
                <a:ln/>
                <a:solidFill>
                  <a:srgbClr val="FFFF00"/>
                </a:solidFill>
                <a:effectLst>
                  <a:outerShdw blurRad="38100" dist="38100" dir="2700000" algn="tl">
                    <a:srgbClr val="000000">
                      <a:alpha val="43137"/>
                    </a:srgbClr>
                  </a:outerShdw>
                </a:effectLst>
              </a:rPr>
              <a:t>porfolionsa</a:t>
            </a:r>
            <a:r>
              <a:rPr lang="fi-FI" b="1" dirty="0">
                <a:ln/>
                <a:solidFill>
                  <a:srgbClr val="FFFF00"/>
                </a:solidFill>
                <a:effectLst>
                  <a:outerShdw blurRad="38100" dist="38100" dir="2700000" algn="tl">
                    <a:srgbClr val="000000">
                      <a:alpha val="43137"/>
                    </a:srgbClr>
                  </a:outerShdw>
                </a:effectLst>
              </a:rPr>
              <a:t> kirjallisessa pohdinnassa käyttämänsä tekstilajit ja niihin sopivat ilmaisutavat. Kirjalliseen pohdintaan voi sisältyä fiktiivisiä ja ei-fiktiivisiä </a:t>
            </a:r>
            <a:r>
              <a:rPr lang="fi-FI" b="1" dirty="0" smtClean="0">
                <a:ln/>
                <a:solidFill>
                  <a:srgbClr val="FFFF00"/>
                </a:solidFill>
                <a:effectLst>
                  <a:outerShdw blurRad="38100" dist="38100" dir="2700000" algn="tl">
                    <a:srgbClr val="000000">
                      <a:alpha val="43137"/>
                    </a:srgbClr>
                  </a:outerShdw>
                </a:effectLst>
              </a:rPr>
              <a:t>monimuotoisia </a:t>
            </a:r>
            <a:r>
              <a:rPr lang="fi-FI" b="1" dirty="0">
                <a:ln/>
                <a:solidFill>
                  <a:srgbClr val="FFFF00"/>
                </a:solidFill>
                <a:effectLst>
                  <a:outerShdw blurRad="38100" dist="38100" dir="2700000" algn="tl">
                    <a:srgbClr val="000000">
                      <a:alpha val="43137"/>
                    </a:srgbClr>
                  </a:outerShdw>
                </a:effectLst>
              </a:rPr>
              <a:t>tekstejä. Pohtivan tekstin lisäksi voi käyttää kertovaa, kuvaavaa tai kantaaottavaa tekstiä. Tekstilajiltaan pohdinta voi olla esimerkiksi essee, artikkeli, mielipidekirjoitus, runo tai novelli. Kirjoitetun tekstin rinnalla voi käyttää myös esimerkiksi kuvallisia ja auditiivisia tiedon tuottamisen tapoja.</a:t>
            </a:r>
          </a:p>
          <a:p>
            <a:r>
              <a:rPr lang="fi-FI" b="1" dirty="0" smtClean="0">
                <a:ln/>
                <a:solidFill>
                  <a:srgbClr val="FFFF00"/>
                </a:solidFill>
                <a:effectLst>
                  <a:outerShdw blurRad="38100" dist="38100" dir="2700000" algn="tl">
                    <a:srgbClr val="000000">
                      <a:alpha val="43137"/>
                    </a:srgbClr>
                  </a:outerShdw>
                </a:effectLst>
              </a:rPr>
              <a:t>.</a:t>
            </a:r>
            <a:endParaRPr lang="fi-FI" b="1" dirty="0">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86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KUVATAITEEN </a:t>
            </a:r>
            <a:r>
              <a:rPr lang="fi-FI" dirty="0"/>
              <a:t>LUKIODIPLOMIN </a:t>
            </a:r>
            <a:r>
              <a:rPr lang="fi-FI" dirty="0" smtClean="0"/>
              <a:t>OHJEET</a:t>
            </a:r>
            <a:endParaRPr lang="fi-FI" dirty="0"/>
          </a:p>
        </p:txBody>
      </p:sp>
      <p:sp>
        <p:nvSpPr>
          <p:cNvPr id="3" name="Sisällön paikkamerkki 2"/>
          <p:cNvSpPr>
            <a:spLocks noGrp="1"/>
          </p:cNvSpPr>
          <p:nvPr>
            <p:ph idx="1"/>
          </p:nvPr>
        </p:nvSpPr>
        <p:spPr/>
        <p:txBody>
          <a:bodyPr>
            <a:normAutofit fontScale="92500"/>
          </a:bodyPr>
          <a:lstStyle/>
          <a:p>
            <a:r>
              <a:rPr lang="fi-FI" dirty="0"/>
              <a:t>Kuvataiteen lukiodiplomin portfolio sisältää</a:t>
            </a:r>
            <a:r>
              <a:rPr lang="fi-FI" dirty="0" smtClean="0"/>
              <a:t>:</a:t>
            </a:r>
          </a:p>
          <a:p>
            <a:r>
              <a:rPr lang="fi-FI" dirty="0" smtClean="0"/>
              <a:t>1</a:t>
            </a:r>
            <a:r>
              <a:rPr lang="fi-FI" dirty="0"/>
              <a:t>.  luonnoksia, kokeiluja ja tutkielmia työskentelyn eri </a:t>
            </a:r>
            <a:r>
              <a:rPr lang="fi-FI" dirty="0" smtClean="0"/>
              <a:t>vaiheista</a:t>
            </a:r>
          </a:p>
          <a:p>
            <a:r>
              <a:rPr lang="fi-FI" dirty="0" smtClean="0"/>
              <a:t>2</a:t>
            </a:r>
            <a:r>
              <a:rPr lang="fi-FI" dirty="0"/>
              <a:t>. kuvausta työskentelyn etenemisestä ja mahdollisista </a:t>
            </a:r>
            <a:r>
              <a:rPr lang="fi-FI" dirty="0" smtClean="0"/>
              <a:t>muutoksista</a:t>
            </a:r>
          </a:p>
          <a:p>
            <a:r>
              <a:rPr lang="fi-FI" dirty="0" smtClean="0"/>
              <a:t>3</a:t>
            </a:r>
            <a:r>
              <a:rPr lang="fi-FI" dirty="0"/>
              <a:t>. kirjallista pohdintaa opiskelijan lukiodiplomiin liittyvästä kuvataiteesta ja muusta </a:t>
            </a:r>
            <a:r>
              <a:rPr lang="fi-FI" dirty="0" smtClean="0"/>
              <a:t>visuaalisesta kulttuurista</a:t>
            </a:r>
          </a:p>
          <a:p>
            <a:r>
              <a:rPr lang="fi-FI" dirty="0" smtClean="0"/>
              <a:t>4</a:t>
            </a:r>
            <a:r>
              <a:rPr lang="fi-FI" dirty="0"/>
              <a:t>. oman oppimisprosessin, työskentelyn ja teoksen itsearviointia5. lähdeluettelon, jossa on tiedot käytetyistä painetuista, painamattomista ja elektronisista </a:t>
            </a:r>
            <a:r>
              <a:rPr lang="fi-FI" dirty="0" smtClean="0"/>
              <a:t>lähteistä</a:t>
            </a:r>
          </a:p>
          <a:p>
            <a:r>
              <a:rPr lang="fi-FI" dirty="0" smtClean="0"/>
              <a:t>6</a:t>
            </a:r>
            <a:r>
              <a:rPr lang="fi-FI" dirty="0"/>
              <a:t>. työ- ja ajankäyttösuunnitelman</a:t>
            </a:r>
          </a:p>
        </p:txBody>
      </p:sp>
    </p:spTree>
    <p:extLst>
      <p:ext uri="{BB962C8B-B14F-4D97-AF65-F5344CB8AC3E}">
        <p14:creationId xmlns:p14="http://schemas.microsoft.com/office/powerpoint/2010/main" val="187574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9963"/>
            <a:ext cx="3892550" cy="2593411"/>
          </a:xfrm>
        </p:spPr>
      </p:pic>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92550" y="49963"/>
            <a:ext cx="3895725" cy="2595526"/>
          </a:xfrm>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244" y="-30101"/>
            <a:ext cx="4012721" cy="2673475"/>
          </a:xfrm>
          <a:prstGeom prst="rect">
            <a:avLst/>
          </a:prstGeom>
        </p:spPr>
      </p:pic>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43374"/>
            <a:ext cx="6325893" cy="4214626"/>
          </a:xfrm>
          <a:prstGeom prst="rect">
            <a:avLst/>
          </a:prstGeom>
        </p:spPr>
      </p:pic>
      <p:pic>
        <p:nvPicPr>
          <p:cNvPr id="9" name="Kuva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5227" y="2643374"/>
            <a:ext cx="6254731" cy="4167215"/>
          </a:xfrm>
          <a:prstGeom prst="rect">
            <a:avLst/>
          </a:prstGeom>
        </p:spPr>
      </p:pic>
    </p:spTree>
    <p:extLst>
      <p:ext uri="{BB962C8B-B14F-4D97-AF65-F5344CB8AC3E}">
        <p14:creationId xmlns:p14="http://schemas.microsoft.com/office/powerpoint/2010/main" val="248293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801"/>
            <a:ext cx="5132043" cy="3419224"/>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043" y="0"/>
            <a:ext cx="6215274" cy="4140926"/>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4" y="3487333"/>
            <a:ext cx="5091249" cy="3392045"/>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862" y="3209526"/>
            <a:ext cx="5508220" cy="3669852"/>
          </a:xfrm>
          <a:prstGeom prst="rect">
            <a:avLst/>
          </a:prstGeom>
        </p:spPr>
      </p:pic>
    </p:spTree>
    <p:extLst>
      <p:ext uri="{BB962C8B-B14F-4D97-AF65-F5344CB8AC3E}">
        <p14:creationId xmlns:p14="http://schemas.microsoft.com/office/powerpoint/2010/main" val="396244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lnSpcReduction="20000"/>
          </a:bodyPr>
          <a:lstStyle/>
          <a:p>
            <a:r>
              <a:rPr lang="fi-FI" dirty="0"/>
              <a:t>Sanan portfolio taustalla on kaksi latinankielistä sanaa: kantamista tarkoittava </a:t>
            </a:r>
            <a:r>
              <a:rPr lang="fi-FI" dirty="0" err="1"/>
              <a:t>portare</a:t>
            </a:r>
            <a:r>
              <a:rPr lang="fi-FI" dirty="0"/>
              <a:t>-verbi ja lehteä tai paperia tarkoittava </a:t>
            </a:r>
            <a:r>
              <a:rPr lang="fi-FI" dirty="0" err="1"/>
              <a:t>folium</a:t>
            </a:r>
            <a:r>
              <a:rPr lang="fi-FI" dirty="0"/>
              <a:t>. Portfoliota ovat käyttäneet pitkään esimerkiksi valokuvaajat, arkkitehdit ja valokuvamallit. Opiskelijan tekemä portfolio on määritelty esimerkiksi seuraavilla tavoilla:</a:t>
            </a:r>
          </a:p>
          <a:p>
            <a:endParaRPr lang="fi-FI" dirty="0"/>
          </a:p>
          <a:p>
            <a:r>
              <a:rPr lang="fi-FI" dirty="0"/>
              <a:t>"Opiskelijan tekemistä töistä koostuva mielekäs kokoelma, joka kertoo hänen työskentelystään, edistymisestään ja saavutuksistaan yhdellä tai useammalla alueella, ja jossa on mukana opiskelijan omakohtaisia pohdintoja."</a:t>
            </a:r>
          </a:p>
          <a:p>
            <a:r>
              <a:rPr lang="fi-FI" dirty="0"/>
              <a:t>(</a:t>
            </a:r>
            <a:r>
              <a:rPr lang="fi-FI" dirty="0" err="1"/>
              <a:t>Paulson,Paulson</a:t>
            </a:r>
            <a:r>
              <a:rPr lang="fi-FI" dirty="0"/>
              <a:t>, Mayer 1991)</a:t>
            </a:r>
          </a:p>
        </p:txBody>
      </p:sp>
    </p:spTree>
    <p:extLst>
      <p:ext uri="{BB962C8B-B14F-4D97-AF65-F5344CB8AC3E}">
        <p14:creationId xmlns:p14="http://schemas.microsoft.com/office/powerpoint/2010/main" val="173023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829" y="0"/>
            <a:ext cx="5312817" cy="5878012"/>
          </a:xfrm>
        </p:spPr>
      </p:pic>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3526" y="1346669"/>
            <a:ext cx="4885509" cy="5457218"/>
          </a:xfrm>
        </p:spPr>
      </p:pic>
    </p:spTree>
    <p:extLst>
      <p:ext uri="{BB962C8B-B14F-4D97-AF65-F5344CB8AC3E}">
        <p14:creationId xmlns:p14="http://schemas.microsoft.com/office/powerpoint/2010/main" val="4036337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487" y="0"/>
            <a:ext cx="3166774" cy="7052249"/>
          </a:xfrm>
        </p:spPr>
      </p:pic>
    </p:spTree>
    <p:extLst>
      <p:ext uri="{BB962C8B-B14F-4D97-AF65-F5344CB8AC3E}">
        <p14:creationId xmlns:p14="http://schemas.microsoft.com/office/powerpoint/2010/main" val="13989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0606" y="-33164"/>
            <a:ext cx="4181547" cy="6902519"/>
          </a:xfrm>
        </p:spPr>
      </p:pic>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8937" y="1363094"/>
            <a:ext cx="6810626" cy="4515192"/>
          </a:xfrm>
        </p:spPr>
      </p:pic>
    </p:spTree>
    <p:extLst>
      <p:ext uri="{BB962C8B-B14F-4D97-AF65-F5344CB8AC3E}">
        <p14:creationId xmlns:p14="http://schemas.microsoft.com/office/powerpoint/2010/main" val="2207345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TM16401375[[fn=Madison]]</Template>
  <TotalTime>64</TotalTime>
  <Words>440</Words>
  <Application>Microsoft Office PowerPoint</Application>
  <PresentationFormat>Laajakuva</PresentationFormat>
  <Paragraphs>26</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MS Shell Dlg 2</vt:lpstr>
      <vt:lpstr>Wingdings</vt:lpstr>
      <vt:lpstr>Wingdings 3</vt:lpstr>
      <vt:lpstr>Madison</vt:lpstr>
      <vt:lpstr>portfolio</vt:lpstr>
      <vt:lpstr>Kuvataiteen lukiodiplomin portfolio </vt:lpstr>
      <vt:lpstr>KUVATAITEEN LUKIODIPLOMIN OHJEET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dc:title>
  <dc:creator>Maunumaa Pia-Meri</dc:creator>
  <cp:lastModifiedBy>Maunumaa Pia-Meri</cp:lastModifiedBy>
  <cp:revision>7</cp:revision>
  <dcterms:created xsi:type="dcterms:W3CDTF">2019-03-07T08:50:32Z</dcterms:created>
  <dcterms:modified xsi:type="dcterms:W3CDTF">2020-12-03T12:29:17Z</dcterms:modified>
</cp:coreProperties>
</file>