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1" r:id="rId3"/>
    <p:sldId id="268" r:id="rId4"/>
    <p:sldId id="324" r:id="rId5"/>
    <p:sldId id="294" r:id="rId6"/>
    <p:sldId id="295" r:id="rId7"/>
    <p:sldId id="296" r:id="rId8"/>
    <p:sldId id="297" r:id="rId9"/>
    <p:sldId id="317" r:id="rId10"/>
    <p:sldId id="319" r:id="rId11"/>
    <p:sldId id="327" r:id="rId12"/>
    <p:sldId id="282" r:id="rId13"/>
    <p:sldId id="311" r:id="rId14"/>
    <p:sldId id="306" r:id="rId15"/>
    <p:sldId id="312" r:id="rId16"/>
    <p:sldId id="278" r:id="rId17"/>
    <p:sldId id="313" r:id="rId18"/>
    <p:sldId id="314" r:id="rId19"/>
    <p:sldId id="315" r:id="rId20"/>
    <p:sldId id="283" r:id="rId21"/>
    <p:sldId id="328" r:id="rId22"/>
    <p:sldId id="329" r:id="rId23"/>
    <p:sldId id="331" r:id="rId24"/>
    <p:sldId id="330" r:id="rId25"/>
    <p:sldId id="284" r:id="rId26"/>
    <p:sldId id="322" r:id="rId27"/>
    <p:sldId id="320" r:id="rId28"/>
    <p:sldId id="321" r:id="rId29"/>
    <p:sldId id="332" r:id="rId30"/>
    <p:sldId id="326" r:id="rId31"/>
    <p:sldId id="304" r:id="rId32"/>
    <p:sldId id="276" r:id="rId33"/>
    <p:sldId id="303" r:id="rId34"/>
    <p:sldId id="285" r:id="rId35"/>
    <p:sldId id="286" r:id="rId36"/>
    <p:sldId id="287" r:id="rId37"/>
    <p:sldId id="288" r:id="rId38"/>
    <p:sldId id="298" r:id="rId39"/>
    <p:sldId id="290" r:id="rId40"/>
    <p:sldId id="289" r:id="rId41"/>
    <p:sldId id="291" r:id="rId42"/>
    <p:sldId id="292" r:id="rId43"/>
    <p:sldId id="299" r:id="rId44"/>
    <p:sldId id="271" r:id="rId45"/>
    <p:sldId id="274" r:id="rId46"/>
    <p:sldId id="267" r:id="rId47"/>
    <p:sldId id="272" r:id="rId48"/>
    <p:sldId id="305" r:id="rId49"/>
    <p:sldId id="279" r:id="rId50"/>
    <p:sldId id="275" r:id="rId51"/>
    <p:sldId id="293" r:id="rId52"/>
    <p:sldId id="302" r:id="rId53"/>
    <p:sldId id="260" r:id="rId54"/>
    <p:sldId id="266" r:id="rId55"/>
    <p:sldId id="309" r:id="rId56"/>
    <p:sldId id="308" r:id="rId57"/>
    <p:sldId id="310" r:id="rId58"/>
    <p:sldId id="307" r:id="rId59"/>
    <p:sldId id="269" r:id="rId60"/>
    <p:sldId id="25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i-FI" smtClean="0"/>
              <a:t>Muokkaa perustyyl. napsautt.</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i-FI" smtClean="0"/>
              <a:t>Muokkaa perustyyl. napsautt.</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i-FI" smtClean="0"/>
              <a:t>Muokkaa perustyyl. napsautt.</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5A61015F-7CC6-4D0A-9D87-873EA4C304CC}"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smtClean="0"/>
              <a:t>Muokkaa perustyyl. napsautt.</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1024128" y="2967788"/>
            <a:ext cx="4754880" cy="334157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i-FI" smtClean="0"/>
              <a:t>Muokkaa tekstin perustyylejä</a:t>
            </a:r>
          </a:p>
        </p:txBody>
      </p:sp>
      <p:sp>
        <p:nvSpPr>
          <p:cNvPr id="6" name="Content Placeholder 5"/>
          <p:cNvSpPr>
            <a:spLocks noGrp="1"/>
          </p:cNvSpPr>
          <p:nvPr>
            <p:ph sz="quarter" idx="4"/>
          </p:nvPr>
        </p:nvSpPr>
        <p:spPr>
          <a:xfrm>
            <a:off x="5990888" y="2967788"/>
            <a:ext cx="4754880" cy="334157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i-FI" smtClean="0"/>
              <a:t>Muokkaa perustyyl. napsautt.</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05C68B11-C5A8-448C-8CE9-B1A273C79CFC}" type="datetimeFigureOut">
              <a:rPr lang="en-US" dirty="0"/>
              <a:t>4/1/2020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C7616CA0-919D-4A49-9C8A-62FDFB3A5183}" type="datetimeFigureOut">
              <a:rPr lang="en-US" dirty="0"/>
              <a:t>4/1/2020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4/1/2020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f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piirtäminen</a:t>
            </a:r>
            <a:endParaRPr lang="fi-FI" dirty="0"/>
          </a:p>
        </p:txBody>
      </p:sp>
    </p:spTree>
    <p:extLst>
      <p:ext uri="{BB962C8B-B14F-4D97-AF65-F5344CB8AC3E}">
        <p14:creationId xmlns:p14="http://schemas.microsoft.com/office/powerpoint/2010/main" val="42448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35577" y="0"/>
            <a:ext cx="10208623" cy="630935"/>
          </a:xfrm>
        </p:spPr>
        <p:txBody>
          <a:bodyPr>
            <a:normAutofit fontScale="90000"/>
          </a:bodyPr>
          <a:lstStyle/>
          <a:p>
            <a:r>
              <a:rPr lang="fi-FI" dirty="0" smtClean="0"/>
              <a:t>Pääkallotutkielmia</a:t>
            </a:r>
            <a:endParaRPr lang="fi-FI" dirty="0"/>
          </a:p>
        </p:txBody>
      </p:sp>
      <p:sp>
        <p:nvSpPr>
          <p:cNvPr id="3" name="Tekstin paikkamerkki 2"/>
          <p:cNvSpPr>
            <a:spLocks noGrp="1"/>
          </p:cNvSpPr>
          <p:nvPr>
            <p:ph type="body" idx="1"/>
          </p:nvPr>
        </p:nvSpPr>
        <p:spPr>
          <a:xfrm>
            <a:off x="1031966" y="509452"/>
            <a:ext cx="4153988" cy="1240971"/>
          </a:xfrm>
        </p:spPr>
        <p:txBody>
          <a:bodyPr>
            <a:normAutofit fontScale="92500" lnSpcReduction="20000"/>
          </a:bodyPr>
          <a:lstStyle/>
          <a:p>
            <a:r>
              <a:rPr lang="en-US" dirty="0" smtClean="0"/>
              <a:t>Damien </a:t>
            </a:r>
            <a:r>
              <a:rPr lang="en-US" dirty="0" err="1" smtClean="0"/>
              <a:t>Hirst</a:t>
            </a:r>
            <a:endParaRPr lang="en-US" dirty="0" smtClean="0"/>
          </a:p>
          <a:p>
            <a:r>
              <a:rPr lang="en-US" dirty="0" smtClean="0"/>
              <a:t>Thallium</a:t>
            </a:r>
            <a:endParaRPr lang="en-US" dirty="0"/>
          </a:p>
          <a:p>
            <a:r>
              <a:rPr lang="en-US" dirty="0"/>
              <a:t>2010</a:t>
            </a:r>
          </a:p>
          <a:p>
            <a:r>
              <a:rPr lang="en-US" dirty="0"/>
              <a:t>2743 x 2134 mm | 108 x 84 in</a:t>
            </a:r>
          </a:p>
          <a:p>
            <a:r>
              <a:rPr lang="en-US" dirty="0"/>
              <a:t>UV ink and charcoal on canvas</a:t>
            </a:r>
            <a:endParaRPr lang="fi-FI" dirty="0"/>
          </a:p>
        </p:txBody>
      </p:sp>
      <p:pic>
        <p:nvPicPr>
          <p:cNvPr id="8" name="Sisällön paikkamerkki 7"/>
          <p:cNvPicPr>
            <a:picLocks noGrp="1" noChangeAspect="1"/>
          </p:cNvPicPr>
          <p:nvPr>
            <p:ph sz="half" idx="2"/>
          </p:nvPr>
        </p:nvPicPr>
        <p:blipFill>
          <a:blip r:embed="rId2"/>
          <a:stretch>
            <a:fillRect/>
          </a:stretch>
        </p:blipFill>
        <p:spPr>
          <a:xfrm>
            <a:off x="885472" y="1935355"/>
            <a:ext cx="3660402" cy="4566618"/>
          </a:xfrm>
          <a:prstGeom prst="rect">
            <a:avLst/>
          </a:prstGeom>
        </p:spPr>
      </p:pic>
      <p:sp>
        <p:nvSpPr>
          <p:cNvPr id="5" name="Tekstin paikkamerkki 4"/>
          <p:cNvSpPr>
            <a:spLocks noGrp="1"/>
          </p:cNvSpPr>
          <p:nvPr>
            <p:ph type="body" sz="quarter" idx="3"/>
          </p:nvPr>
        </p:nvSpPr>
        <p:spPr>
          <a:xfrm>
            <a:off x="5990888" y="940526"/>
            <a:ext cx="4754880" cy="718457"/>
          </a:xfrm>
        </p:spPr>
        <p:txBody>
          <a:bodyPr/>
          <a:lstStyle/>
          <a:p>
            <a:r>
              <a:rPr lang="fi-FI" dirty="0" smtClean="0"/>
              <a:t>American </a:t>
            </a:r>
            <a:r>
              <a:rPr lang="fi-FI" dirty="0" err="1" smtClean="0"/>
              <a:t>artwork</a:t>
            </a:r>
            <a:r>
              <a:rPr lang="fi-FI" dirty="0" smtClean="0"/>
              <a:t> </a:t>
            </a:r>
            <a:r>
              <a:rPr lang="fi-FI" dirty="0" err="1" smtClean="0"/>
              <a:t>Buffaloskull</a:t>
            </a:r>
            <a:endParaRPr lang="fi-FI" dirty="0"/>
          </a:p>
        </p:txBody>
      </p:sp>
      <p:pic>
        <p:nvPicPr>
          <p:cNvPr id="7" name="Sisällön paikkamerkki 6"/>
          <p:cNvPicPr>
            <a:picLocks noGrp="1" noChangeAspect="1"/>
          </p:cNvPicPr>
          <p:nvPr>
            <p:ph sz="quarter" idx="4"/>
          </p:nvPr>
        </p:nvPicPr>
        <p:blipFill>
          <a:blip r:embed="rId3"/>
          <a:stretch>
            <a:fillRect/>
          </a:stretch>
        </p:blipFill>
        <p:spPr>
          <a:xfrm>
            <a:off x="6695948" y="2014293"/>
            <a:ext cx="2976827" cy="4487679"/>
          </a:xfrm>
          <a:prstGeom prst="rect">
            <a:avLst/>
          </a:prstGeom>
        </p:spPr>
      </p:pic>
    </p:spTree>
    <p:extLst>
      <p:ext uri="{BB962C8B-B14F-4D97-AF65-F5344CB8AC3E}">
        <p14:creationId xmlns:p14="http://schemas.microsoft.com/office/powerpoint/2010/main" val="706890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6087533" cy="459813"/>
          </a:xfrm>
        </p:spPr>
        <p:txBody>
          <a:bodyPr>
            <a:normAutofit fontScale="90000"/>
          </a:bodyPr>
          <a:lstStyle/>
          <a:p>
            <a:r>
              <a:rPr lang="fi-FI" sz="1800" dirty="0" smtClean="0"/>
              <a:t>Vincent van </a:t>
            </a:r>
            <a:r>
              <a:rPr lang="fi-FI" sz="1800" dirty="0" err="1" smtClean="0"/>
              <a:t>GOGh</a:t>
            </a:r>
            <a:r>
              <a:rPr lang="fi-FI" sz="1800" dirty="0"/>
              <a:t/>
            </a:r>
            <a:br>
              <a:rPr lang="fi-FI" sz="1800" dirty="0"/>
            </a:br>
            <a:r>
              <a:rPr lang="fi-FI" sz="1800" dirty="0" err="1"/>
              <a:t>Dutch</a:t>
            </a:r>
            <a:r>
              <a:rPr lang="fi-FI" sz="1800" dirty="0"/>
              <a:t> </a:t>
            </a:r>
            <a:r>
              <a:rPr lang="fi-FI" sz="1800" dirty="0" err="1"/>
              <a:t>painter</a:t>
            </a:r>
            <a:r>
              <a:rPr lang="fi-FI" sz="1800" dirty="0"/>
              <a:t> (b. 1853, </a:t>
            </a:r>
            <a:r>
              <a:rPr lang="fi-FI" sz="1800" dirty="0" err="1"/>
              <a:t>Groot</a:t>
            </a:r>
            <a:r>
              <a:rPr lang="fi-FI" sz="1800" dirty="0"/>
              <a:t> </a:t>
            </a:r>
            <a:r>
              <a:rPr lang="fi-FI" sz="1800" dirty="0" err="1"/>
              <a:t>Zundert</a:t>
            </a:r>
            <a:r>
              <a:rPr lang="fi-FI" sz="1800" dirty="0"/>
              <a:t>, d. 1890, </a:t>
            </a:r>
            <a:r>
              <a:rPr lang="fi-FI" sz="1800" dirty="0" err="1"/>
              <a:t>Auvers-sur-Oise</a:t>
            </a:r>
            <a:r>
              <a:rPr lang="fi-FI" sz="1800" dirty="0"/>
              <a:t>)</a:t>
            </a:r>
          </a:p>
        </p:txBody>
      </p:sp>
      <p:sp>
        <p:nvSpPr>
          <p:cNvPr id="3" name="Tekstin paikkamerkki 2"/>
          <p:cNvSpPr>
            <a:spLocks noGrp="1"/>
          </p:cNvSpPr>
          <p:nvPr>
            <p:ph type="body" idx="1"/>
          </p:nvPr>
        </p:nvSpPr>
        <p:spPr>
          <a:xfrm>
            <a:off x="1024128" y="1306286"/>
            <a:ext cx="4754880" cy="770708"/>
          </a:xfrm>
        </p:spPr>
        <p:txBody>
          <a:bodyPr>
            <a:normAutofit fontScale="62500" lnSpcReduction="20000"/>
          </a:bodyPr>
          <a:lstStyle/>
          <a:p>
            <a:r>
              <a:rPr lang="fi-FI" dirty="0"/>
              <a:t>La </a:t>
            </a:r>
            <a:r>
              <a:rPr lang="fi-FI" dirty="0" err="1"/>
              <a:t>Guinguette</a:t>
            </a:r>
            <a:endParaRPr lang="fi-FI" dirty="0"/>
          </a:p>
          <a:p>
            <a:r>
              <a:rPr lang="fi-FI" dirty="0" err="1"/>
              <a:t>Febrauary-March</a:t>
            </a:r>
            <a:r>
              <a:rPr lang="fi-FI" dirty="0"/>
              <a:t> 1887, Paris</a:t>
            </a:r>
          </a:p>
          <a:p>
            <a:r>
              <a:rPr lang="fi-FI" dirty="0" err="1"/>
              <a:t>Pen</a:t>
            </a:r>
            <a:r>
              <a:rPr lang="fi-FI" dirty="0"/>
              <a:t>, </a:t>
            </a:r>
            <a:r>
              <a:rPr lang="fi-FI" dirty="0" err="1"/>
              <a:t>lead</a:t>
            </a:r>
            <a:r>
              <a:rPr lang="fi-FI" dirty="0"/>
              <a:t> </a:t>
            </a:r>
            <a:r>
              <a:rPr lang="fi-FI" dirty="0" err="1"/>
              <a:t>pencil</a:t>
            </a:r>
            <a:r>
              <a:rPr lang="fi-FI" dirty="0"/>
              <a:t>, 381 x 508 mm</a:t>
            </a:r>
          </a:p>
          <a:p>
            <a:r>
              <a:rPr lang="fi-FI" dirty="0"/>
              <a:t>Van Gogh </a:t>
            </a:r>
            <a:r>
              <a:rPr lang="fi-FI" dirty="0" err="1"/>
              <a:t>Museum</a:t>
            </a:r>
            <a:r>
              <a:rPr lang="fi-FI" dirty="0"/>
              <a:t>, Amsterdam</a:t>
            </a:r>
          </a:p>
        </p:txBody>
      </p:sp>
      <p:pic>
        <p:nvPicPr>
          <p:cNvPr id="7" name="Sisällön paikkamerkki 6"/>
          <p:cNvPicPr>
            <a:picLocks noGrp="1" noChangeAspect="1"/>
          </p:cNvPicPr>
          <p:nvPr>
            <p:ph sz="half" idx="2"/>
          </p:nvPr>
        </p:nvPicPr>
        <p:blipFill>
          <a:blip r:embed="rId2"/>
          <a:stretch>
            <a:fillRect/>
          </a:stretch>
        </p:blipFill>
        <p:spPr>
          <a:xfrm>
            <a:off x="295048" y="2181497"/>
            <a:ext cx="5983571" cy="4349931"/>
          </a:xfrm>
          <a:prstGeom prst="rect">
            <a:avLst/>
          </a:prstGeom>
        </p:spPr>
      </p:pic>
      <p:sp>
        <p:nvSpPr>
          <p:cNvPr id="5" name="Tekstin paikkamerkki 4"/>
          <p:cNvSpPr>
            <a:spLocks noGrp="1"/>
          </p:cNvSpPr>
          <p:nvPr>
            <p:ph type="body" sz="quarter" idx="3"/>
          </p:nvPr>
        </p:nvSpPr>
        <p:spPr>
          <a:xfrm>
            <a:off x="6477861" y="535578"/>
            <a:ext cx="4501722" cy="770708"/>
          </a:xfrm>
        </p:spPr>
        <p:txBody>
          <a:bodyPr>
            <a:normAutofit fontScale="62500" lnSpcReduction="20000"/>
          </a:bodyPr>
          <a:lstStyle/>
          <a:p>
            <a:r>
              <a:rPr lang="fi-FI" dirty="0"/>
              <a:t>La </a:t>
            </a:r>
            <a:r>
              <a:rPr lang="fi-FI" dirty="0" err="1"/>
              <a:t>Roubine</a:t>
            </a:r>
            <a:r>
              <a:rPr lang="fi-FI" dirty="0"/>
              <a:t> du </a:t>
            </a:r>
            <a:r>
              <a:rPr lang="fi-FI" dirty="0" err="1"/>
              <a:t>Roi</a:t>
            </a:r>
            <a:r>
              <a:rPr lang="fi-FI" dirty="0"/>
              <a:t> </a:t>
            </a:r>
            <a:r>
              <a:rPr lang="fi-FI" dirty="0" err="1"/>
              <a:t>with</a:t>
            </a:r>
            <a:r>
              <a:rPr lang="fi-FI" dirty="0"/>
              <a:t> </a:t>
            </a:r>
            <a:r>
              <a:rPr lang="fi-FI" dirty="0" err="1"/>
              <a:t>Washerwomen</a:t>
            </a:r>
            <a:endParaRPr lang="fi-FI" dirty="0"/>
          </a:p>
          <a:p>
            <a:r>
              <a:rPr lang="fi-FI" dirty="0" err="1"/>
              <a:t>June</a:t>
            </a:r>
            <a:r>
              <a:rPr lang="fi-FI" dirty="0"/>
              <a:t> 1888, </a:t>
            </a:r>
            <a:r>
              <a:rPr lang="fi-FI" dirty="0" err="1"/>
              <a:t>Arles</a:t>
            </a:r>
            <a:endParaRPr lang="fi-FI" dirty="0"/>
          </a:p>
          <a:p>
            <a:r>
              <a:rPr lang="fi-FI" dirty="0" err="1"/>
              <a:t>Pen</a:t>
            </a:r>
            <a:r>
              <a:rPr lang="fi-FI" dirty="0"/>
              <a:t>, </a:t>
            </a:r>
            <a:r>
              <a:rPr lang="fi-FI" dirty="0" err="1"/>
              <a:t>reed</a:t>
            </a:r>
            <a:r>
              <a:rPr lang="fi-FI" dirty="0"/>
              <a:t>, 318 x 254 mm</a:t>
            </a:r>
          </a:p>
          <a:p>
            <a:r>
              <a:rPr lang="fi-FI" dirty="0" err="1"/>
              <a:t>Rijksmuseum</a:t>
            </a:r>
            <a:r>
              <a:rPr lang="fi-FI" dirty="0"/>
              <a:t> </a:t>
            </a:r>
            <a:r>
              <a:rPr lang="fi-FI" dirty="0" err="1"/>
              <a:t>Kröller</a:t>
            </a:r>
            <a:r>
              <a:rPr lang="fi-FI" dirty="0"/>
              <a:t>-Müller, </a:t>
            </a:r>
            <a:r>
              <a:rPr lang="fi-FI" dirty="0" err="1"/>
              <a:t>Otterlo</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6668181" y="1355924"/>
            <a:ext cx="4121081" cy="5478542"/>
          </a:xfrm>
          <a:prstGeom prst="rect">
            <a:avLst/>
          </a:prstGeom>
        </p:spPr>
      </p:pic>
    </p:spTree>
    <p:extLst>
      <p:ext uri="{BB962C8B-B14F-4D97-AF65-F5344CB8AC3E}">
        <p14:creationId xmlns:p14="http://schemas.microsoft.com/office/powerpoint/2010/main" val="111847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Piirustustyyppejä</a:t>
            </a:r>
            <a:br>
              <a:rPr lang="fi-FI" dirty="0"/>
            </a:br>
            <a:endParaRPr lang="fi-FI" dirty="0"/>
          </a:p>
        </p:txBody>
      </p:sp>
      <p:sp>
        <p:nvSpPr>
          <p:cNvPr id="3" name="Sisällön paikkamerkki 2"/>
          <p:cNvSpPr>
            <a:spLocks noGrp="1"/>
          </p:cNvSpPr>
          <p:nvPr>
            <p:ph idx="1"/>
          </p:nvPr>
        </p:nvSpPr>
        <p:spPr/>
        <p:txBody>
          <a:bodyPr>
            <a:normAutofit fontScale="25000" lnSpcReduction="20000"/>
          </a:bodyPr>
          <a:lstStyle/>
          <a:p>
            <a:endParaRPr lang="fi-FI" dirty="0"/>
          </a:p>
          <a:p>
            <a:pPr marL="0" indent="0">
              <a:buNone/>
            </a:pPr>
            <a:r>
              <a:rPr lang="fi-FI" sz="9600" dirty="0"/>
              <a:t>Luonnos - Luonnoksessa näkyvät kohteen tärkeimmät ominaisuudet, kuten koko, mittasuhteet tai suunnat.</a:t>
            </a:r>
          </a:p>
          <a:p>
            <a:pPr marL="0" indent="0">
              <a:buNone/>
            </a:pPr>
            <a:r>
              <a:rPr lang="fi-FI" sz="9600" dirty="0" smtClean="0"/>
              <a:t>Mallipiirustus </a:t>
            </a:r>
            <a:r>
              <a:rPr lang="fi-FI" sz="9600" dirty="0"/>
              <a:t>- Perustuu havaintoon mallista.</a:t>
            </a:r>
          </a:p>
          <a:p>
            <a:pPr marL="0" indent="0">
              <a:buNone/>
            </a:pPr>
            <a:r>
              <a:rPr lang="fi-FI" sz="9600" dirty="0" smtClean="0"/>
              <a:t>Elävän </a:t>
            </a:r>
            <a:r>
              <a:rPr lang="fi-FI" sz="9600" dirty="0"/>
              <a:t>mallin piirustus - On tavallisesti alastonmallin mukaan tehty piirustus.</a:t>
            </a:r>
          </a:p>
          <a:p>
            <a:pPr marL="0" indent="0">
              <a:buNone/>
            </a:pPr>
            <a:r>
              <a:rPr lang="fi-FI" sz="9600" dirty="0" smtClean="0"/>
              <a:t>Tutkielma </a:t>
            </a:r>
            <a:r>
              <a:rPr lang="fi-FI" sz="9600" dirty="0"/>
              <a:t>- Tutkielma on perusteellinen piirustus.</a:t>
            </a:r>
          </a:p>
          <a:p>
            <a:pPr marL="0" indent="0">
              <a:buNone/>
            </a:pPr>
            <a:r>
              <a:rPr lang="fi-FI" sz="9600" dirty="0" smtClean="0"/>
              <a:t>Mielikuvapiirustus </a:t>
            </a:r>
            <a:r>
              <a:rPr lang="fi-FI" sz="9600" dirty="0"/>
              <a:t>- Piirustus perustuu piirtäjän muisti- tai mielikuvaan.</a:t>
            </a:r>
          </a:p>
          <a:p>
            <a:pPr marL="0" indent="0">
              <a:buNone/>
            </a:pPr>
            <a:r>
              <a:rPr lang="fi-FI" sz="9600" dirty="0" smtClean="0"/>
              <a:t>Karikatyyri </a:t>
            </a:r>
            <a:r>
              <a:rPr lang="fi-FI" sz="9600" dirty="0"/>
              <a:t>- Eli pilakuva tai pilapiirustus.</a:t>
            </a:r>
          </a:p>
          <a:p>
            <a:pPr marL="0" indent="0">
              <a:buNone/>
            </a:pPr>
            <a:r>
              <a:rPr lang="fi-FI" sz="9600" dirty="0" smtClean="0"/>
              <a:t>Sarjakuva </a:t>
            </a:r>
            <a:r>
              <a:rPr lang="fi-FI" sz="9600" dirty="0"/>
              <a:t>- Perustuu kerrontaan ja kuvaan.</a:t>
            </a:r>
          </a:p>
          <a:p>
            <a:pPr marL="0" indent="0">
              <a:buNone/>
            </a:pPr>
            <a:r>
              <a:rPr lang="fi-FI" sz="9600" dirty="0" smtClean="0"/>
              <a:t>Konseptikuva </a:t>
            </a:r>
            <a:r>
              <a:rPr lang="fi-FI" sz="9600" dirty="0"/>
              <a:t>ja konseptikuvitus- on erilaisten produktioiden kuvallinen luonnos tai suunnitelma. Se on kuvitusta ja visualisointia.</a:t>
            </a:r>
          </a:p>
          <a:p>
            <a:endParaRPr lang="fi-FI" dirty="0"/>
          </a:p>
          <a:p>
            <a:endParaRPr lang="fi-FI" dirty="0"/>
          </a:p>
        </p:txBody>
      </p:sp>
    </p:spTree>
    <p:extLst>
      <p:ext uri="{BB962C8B-B14F-4D97-AF65-F5344CB8AC3E}">
        <p14:creationId xmlns:p14="http://schemas.microsoft.com/office/powerpoint/2010/main" val="666644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5"/>
            <a:ext cx="5690181" cy="4940373"/>
          </a:xfrm>
        </p:spPr>
        <p:txBody>
          <a:bodyPr>
            <a:normAutofit/>
          </a:bodyPr>
          <a:lstStyle/>
          <a:p>
            <a:r>
              <a:rPr lang="fi-FI" dirty="0"/>
              <a:t>Mallipiirustus - Perustuu havaintoon mallista.</a:t>
            </a:r>
            <a:br>
              <a:rPr lang="fi-FI" dirty="0"/>
            </a:br>
            <a:endParaRPr lang="fi-FI" dirty="0"/>
          </a:p>
        </p:txBody>
      </p:sp>
      <p:pic>
        <p:nvPicPr>
          <p:cNvPr id="4" name="Sisällön paikkamerkki 3"/>
          <p:cNvPicPr>
            <a:picLocks noGrp="1" noChangeAspect="1"/>
          </p:cNvPicPr>
          <p:nvPr>
            <p:ph idx="1"/>
          </p:nvPr>
        </p:nvPicPr>
        <p:blipFill>
          <a:blip r:embed="rId2"/>
          <a:stretch>
            <a:fillRect/>
          </a:stretch>
        </p:blipFill>
        <p:spPr>
          <a:xfrm>
            <a:off x="6278835" y="470261"/>
            <a:ext cx="4615588" cy="6211509"/>
          </a:xfrm>
          <a:prstGeom prst="rect">
            <a:avLst/>
          </a:prstGeom>
        </p:spPr>
      </p:pic>
    </p:spTree>
    <p:extLst>
      <p:ext uri="{BB962C8B-B14F-4D97-AF65-F5344CB8AC3E}">
        <p14:creationId xmlns:p14="http://schemas.microsoft.com/office/powerpoint/2010/main" val="2317992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Tutkielmia</a:t>
            </a:r>
            <a:endParaRPr lang="fi-FI" dirty="0"/>
          </a:p>
        </p:txBody>
      </p:sp>
      <p:pic>
        <p:nvPicPr>
          <p:cNvPr id="5" name="Sisällön paikkamerkki 4"/>
          <p:cNvPicPr>
            <a:picLocks noGrp="1" noChangeAspect="1"/>
          </p:cNvPicPr>
          <p:nvPr>
            <p:ph idx="1"/>
          </p:nvPr>
        </p:nvPicPr>
        <p:blipFill>
          <a:blip r:embed="rId2"/>
          <a:stretch>
            <a:fillRect/>
          </a:stretch>
        </p:blipFill>
        <p:spPr>
          <a:xfrm>
            <a:off x="6661136" y="446676"/>
            <a:ext cx="4455355" cy="6101083"/>
          </a:xfrm>
          <a:prstGeom prst="rect">
            <a:avLst/>
          </a:prstGeom>
        </p:spPr>
      </p:pic>
      <p:sp>
        <p:nvSpPr>
          <p:cNvPr id="4" name="Tekstin paikkamerkki 3"/>
          <p:cNvSpPr>
            <a:spLocks noGrp="1"/>
          </p:cNvSpPr>
          <p:nvPr>
            <p:ph type="body" sz="half" idx="2"/>
          </p:nvPr>
        </p:nvSpPr>
        <p:spPr/>
        <p:txBody>
          <a:bodyPr/>
          <a:lstStyle/>
          <a:p>
            <a:r>
              <a:rPr lang="fi-FI" dirty="0"/>
              <a:t>Kun haluat kartuttaa visuaalista tietopankkiasi, piirrä tutkielmia. Piirrä luonnoksia aiheesta, jonka haluat oppia piirtämään paremmin. Tarkoitus on tutkia aihetta piirtämällä ja oppia siten ymmärtämään sen todellista muotoa ja rakennetta paremmin. Tutkielmien tavoite ei ole tehdä viimeisteltyä teosta aiheesta, vaan ikään kuin kuvallisia muistiinpanoja, joiden avulla selität aihetta itsellesi. Tutkielmien kautta muistiisi piirtyy malleja, joita voit hyödyntää myöhemmin, kun piirrät samaa aihetta. </a:t>
            </a:r>
          </a:p>
        </p:txBody>
      </p:sp>
    </p:spTree>
    <p:extLst>
      <p:ext uri="{BB962C8B-B14F-4D97-AF65-F5344CB8AC3E}">
        <p14:creationId xmlns:p14="http://schemas.microsoft.com/office/powerpoint/2010/main" val="747748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Elävän mallin piirustus - On tavallisesti alastonmallin mukaan tehty piirustus.</a:t>
            </a:r>
            <a:br>
              <a:rPr lang="fi-FI" dirty="0"/>
            </a:br>
            <a:endParaRPr lang="fi-FI" dirty="0"/>
          </a:p>
        </p:txBody>
      </p:sp>
      <p:pic>
        <p:nvPicPr>
          <p:cNvPr id="4" name="Sisällön paikkamerkki 3"/>
          <p:cNvPicPr>
            <a:picLocks noGrp="1" noChangeAspect="1"/>
          </p:cNvPicPr>
          <p:nvPr>
            <p:ph idx="1"/>
          </p:nvPr>
        </p:nvPicPr>
        <p:blipFill>
          <a:blip r:embed="rId2"/>
          <a:stretch>
            <a:fillRect/>
          </a:stretch>
        </p:blipFill>
        <p:spPr>
          <a:xfrm>
            <a:off x="1309731" y="1551111"/>
            <a:ext cx="9434469" cy="5306889"/>
          </a:xfrm>
          <a:prstGeom prst="rect">
            <a:avLst/>
          </a:prstGeom>
        </p:spPr>
      </p:pic>
    </p:spTree>
    <p:extLst>
      <p:ext uri="{BB962C8B-B14F-4D97-AF65-F5344CB8AC3E}">
        <p14:creationId xmlns:p14="http://schemas.microsoft.com/office/powerpoint/2010/main" val="389851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Pojan kasvojen luonnostelu</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8171" y="1847627"/>
            <a:ext cx="8268789" cy="4961275"/>
          </a:xfrm>
        </p:spPr>
      </p:pic>
    </p:spTree>
    <p:extLst>
      <p:ext uri="{BB962C8B-B14F-4D97-AF65-F5344CB8AC3E}">
        <p14:creationId xmlns:p14="http://schemas.microsoft.com/office/powerpoint/2010/main" val="299718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66651" y="585215"/>
            <a:ext cx="9777549" cy="1648533"/>
          </a:xfrm>
        </p:spPr>
        <p:txBody>
          <a:bodyPr>
            <a:normAutofit fontScale="90000"/>
          </a:bodyPr>
          <a:lstStyle/>
          <a:p>
            <a:r>
              <a:rPr lang="fi-FI" sz="3600" dirty="0"/>
              <a:t>Sarjakuva - Perustuu kerrontaan ja kuvaan. </a:t>
            </a:r>
            <a:r>
              <a:rPr lang="fi-FI" sz="3600" dirty="0" smtClean="0"/>
              <a:t/>
            </a:r>
            <a:br>
              <a:rPr lang="fi-FI" sz="3600" dirty="0" smtClean="0"/>
            </a:br>
            <a:r>
              <a:rPr lang="fi-FI" sz="3600" dirty="0"/>
              <a:t/>
            </a:r>
            <a:br>
              <a:rPr lang="fi-FI" sz="3600" dirty="0"/>
            </a:br>
            <a:r>
              <a:rPr lang="fi-FI" sz="1800" dirty="0" smtClean="0"/>
              <a:t>Yksityiskohta </a:t>
            </a:r>
            <a:r>
              <a:rPr lang="fi-FI" sz="1800" dirty="0"/>
              <a:t>Donald </a:t>
            </a:r>
            <a:r>
              <a:rPr lang="fi-FI" sz="1800" dirty="0" err="1"/>
              <a:t>Duck</a:t>
            </a:r>
            <a:r>
              <a:rPr lang="fi-FI" sz="1800" dirty="0"/>
              <a:t> Adventures -lehden kannesta vuodelta 1990 // Kuva: Don Rosa</a:t>
            </a:r>
            <a:r>
              <a:rPr lang="fi-FI" dirty="0"/>
              <a:t/>
            </a:r>
            <a:br>
              <a:rPr lang="fi-FI" dirty="0"/>
            </a:br>
            <a:endParaRPr lang="fi-FI" dirty="0"/>
          </a:p>
        </p:txBody>
      </p:sp>
      <p:pic>
        <p:nvPicPr>
          <p:cNvPr id="4" name="Sisällön paikkamerkki 3"/>
          <p:cNvPicPr>
            <a:picLocks noGrp="1" noChangeAspect="1"/>
          </p:cNvPicPr>
          <p:nvPr>
            <p:ph idx="1"/>
          </p:nvPr>
        </p:nvPicPr>
        <p:blipFill>
          <a:blip r:embed="rId2"/>
          <a:stretch>
            <a:fillRect/>
          </a:stretch>
        </p:blipFill>
        <p:spPr>
          <a:xfrm>
            <a:off x="1543586" y="1793332"/>
            <a:ext cx="8998140" cy="5064668"/>
          </a:xfrm>
          <a:prstGeom prst="rect">
            <a:avLst/>
          </a:prstGeom>
        </p:spPr>
      </p:pic>
    </p:spTree>
    <p:extLst>
      <p:ext uri="{BB962C8B-B14F-4D97-AF65-F5344CB8AC3E}">
        <p14:creationId xmlns:p14="http://schemas.microsoft.com/office/powerpoint/2010/main" val="2496178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3600" dirty="0"/>
              <a:t>Konseptikuva ja konseptikuvitus- on erilaisten produktioiden kuvallinen luonnos tai suunnitelma. Se on kuvitusta ja visualisointia. </a:t>
            </a:r>
            <a:r>
              <a:rPr lang="fi-FI" sz="3600" dirty="0" smtClean="0"/>
              <a:t/>
            </a:r>
            <a:br>
              <a:rPr lang="fi-FI" sz="3600" dirty="0" smtClean="0"/>
            </a:br>
            <a:r>
              <a:rPr lang="fi-FI" sz="3600" dirty="0"/>
              <a:t/>
            </a:r>
            <a:br>
              <a:rPr lang="fi-FI" sz="3600" dirty="0"/>
            </a:br>
            <a:r>
              <a:rPr lang="fi-FI" sz="1800" dirty="0" smtClean="0"/>
              <a:t>Ensimmäinen </a:t>
            </a:r>
            <a:r>
              <a:rPr lang="fi-FI" sz="1800" dirty="0"/>
              <a:t>konseptikuva </a:t>
            </a:r>
            <a:r>
              <a:rPr lang="fi-FI" sz="1800" dirty="0" err="1"/>
              <a:t>PlatinumGamesin</a:t>
            </a:r>
            <a:r>
              <a:rPr lang="fi-FI" sz="1800" dirty="0"/>
              <a:t> </a:t>
            </a:r>
            <a:r>
              <a:rPr lang="fi-FI" sz="1800" dirty="0" err="1"/>
              <a:t>Turtles</a:t>
            </a:r>
            <a:r>
              <a:rPr lang="fi-FI" sz="1800" dirty="0"/>
              <a:t>-pelistä</a:t>
            </a:r>
            <a:r>
              <a:rPr lang="fi-FI" dirty="0"/>
              <a:t/>
            </a:r>
            <a:br>
              <a:rPr lang="fi-FI" dirty="0"/>
            </a:br>
            <a:endParaRPr lang="fi-FI" dirty="0"/>
          </a:p>
        </p:txBody>
      </p:sp>
      <p:pic>
        <p:nvPicPr>
          <p:cNvPr id="4" name="Sisällön paikkamerkki 3"/>
          <p:cNvPicPr>
            <a:picLocks noGrp="1" noChangeAspect="1"/>
          </p:cNvPicPr>
          <p:nvPr>
            <p:ph idx="1"/>
          </p:nvPr>
        </p:nvPicPr>
        <p:blipFill>
          <a:blip r:embed="rId2"/>
          <a:stretch>
            <a:fillRect/>
          </a:stretch>
        </p:blipFill>
        <p:spPr>
          <a:xfrm>
            <a:off x="1533503" y="2194560"/>
            <a:ext cx="8934994" cy="4467497"/>
          </a:xfrm>
          <a:prstGeom prst="rect">
            <a:avLst/>
          </a:prstGeom>
        </p:spPr>
      </p:pic>
    </p:spTree>
    <p:extLst>
      <p:ext uri="{BB962C8B-B14F-4D97-AF65-F5344CB8AC3E}">
        <p14:creationId xmlns:p14="http://schemas.microsoft.com/office/powerpoint/2010/main" val="3221440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Karikatyyri - Eli pilakuva tai pilapiirustus.</a:t>
            </a:r>
            <a:br>
              <a:rPr lang="fi-FI" dirty="0"/>
            </a:br>
            <a:endParaRPr lang="fi-FI" dirty="0"/>
          </a:p>
        </p:txBody>
      </p:sp>
      <p:pic>
        <p:nvPicPr>
          <p:cNvPr id="4" name="Sisällön paikkamerkki 3"/>
          <p:cNvPicPr>
            <a:picLocks noGrp="1" noChangeAspect="1"/>
          </p:cNvPicPr>
          <p:nvPr>
            <p:ph idx="1"/>
          </p:nvPr>
        </p:nvPicPr>
        <p:blipFill>
          <a:blip r:embed="rId2"/>
          <a:stretch>
            <a:fillRect/>
          </a:stretch>
        </p:blipFill>
        <p:spPr>
          <a:xfrm>
            <a:off x="1126618" y="1584466"/>
            <a:ext cx="9989873" cy="5067086"/>
          </a:xfrm>
          <a:prstGeom prst="rect">
            <a:avLst/>
          </a:prstGeom>
        </p:spPr>
      </p:pic>
    </p:spTree>
    <p:extLst>
      <p:ext uri="{BB962C8B-B14F-4D97-AF65-F5344CB8AC3E}">
        <p14:creationId xmlns:p14="http://schemas.microsoft.com/office/powerpoint/2010/main" val="2475214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Piirtäminen</a:t>
            </a:r>
            <a:br>
              <a:rPr lang="fi-FI" dirty="0"/>
            </a:br>
            <a:endParaRPr lang="fi-FI" dirty="0"/>
          </a:p>
        </p:txBody>
      </p:sp>
      <p:sp>
        <p:nvSpPr>
          <p:cNvPr id="3" name="Sisällön paikkamerkki 2"/>
          <p:cNvSpPr>
            <a:spLocks noGrp="1"/>
          </p:cNvSpPr>
          <p:nvPr>
            <p:ph idx="1"/>
          </p:nvPr>
        </p:nvSpPr>
        <p:spPr/>
        <p:txBody>
          <a:bodyPr/>
          <a:lstStyle/>
          <a:p>
            <a:r>
              <a:rPr lang="fi-FI" dirty="0" smtClean="0"/>
              <a:t>Piirtäminen </a:t>
            </a:r>
            <a:r>
              <a:rPr lang="fi-FI" dirty="0"/>
              <a:t>on pääosin viivaan perustuvaa kuvan tekemistä. Näin määriteltynä piirtämisen voi määrittää poikkeavaksi maalaamisesta, joka tarkoittaa laajempien, tavallisesti värillisten pintojen värittämistä. Piirustukset voivat olla myös värillisiä, vaikka tavallisesti niiden värimaailma on rajattu.</a:t>
            </a:r>
          </a:p>
          <a:p>
            <a:endParaRPr lang="fi-FI" dirty="0"/>
          </a:p>
        </p:txBody>
      </p:sp>
    </p:spTree>
    <p:extLst>
      <p:ext uri="{BB962C8B-B14F-4D97-AF65-F5344CB8AC3E}">
        <p14:creationId xmlns:p14="http://schemas.microsoft.com/office/powerpoint/2010/main" val="1865118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Lineaari</a:t>
            </a:r>
            <a:r>
              <a:rPr lang="fi-FI" dirty="0"/>
              <a:t> ja maalauksellinen</a:t>
            </a:r>
            <a:br>
              <a:rPr lang="fi-FI" dirty="0"/>
            </a:br>
            <a:endParaRPr lang="fi-FI" dirty="0"/>
          </a:p>
        </p:txBody>
      </p:sp>
      <p:sp>
        <p:nvSpPr>
          <p:cNvPr id="3" name="Sisällön paikkamerkki 2"/>
          <p:cNvSpPr>
            <a:spLocks noGrp="1"/>
          </p:cNvSpPr>
          <p:nvPr>
            <p:ph idx="1"/>
          </p:nvPr>
        </p:nvSpPr>
        <p:spPr/>
        <p:txBody>
          <a:bodyPr/>
          <a:lstStyle/>
          <a:p>
            <a:r>
              <a:rPr lang="fi-FI" dirty="0" smtClean="0"/>
              <a:t>Joskus </a:t>
            </a:r>
            <a:r>
              <a:rPr lang="fi-FI" dirty="0"/>
              <a:t>piirtämistä ja maalaamista on eroteltu käytettävien välineiden ominaisuuksien mukaan. Piirtäminen tapahtuu tavallisesti käyttämällä jälkeä jättävää "kynää" eli </a:t>
            </a:r>
            <a:r>
              <a:rPr lang="fi-FI" dirty="0" err="1"/>
              <a:t>stylusta</a:t>
            </a:r>
            <a:r>
              <a:rPr lang="fi-FI" dirty="0"/>
              <a:t>. Jälki jää piirustusalustaan siten, että </a:t>
            </a:r>
            <a:r>
              <a:rPr lang="fi-FI" dirty="0" err="1"/>
              <a:t>stylus</a:t>
            </a:r>
            <a:r>
              <a:rPr lang="fi-FI" dirty="0"/>
              <a:t> luovuttaa väriaineksen joko kuluttamalla (piirustushiilet, liidut ja grafiitti- eli lyijykynät) tai siirtämällä se nesteenä </a:t>
            </a:r>
            <a:r>
              <a:rPr lang="fi-FI" dirty="0" err="1"/>
              <a:t>styluksen</a:t>
            </a:r>
            <a:r>
              <a:rPr lang="fi-FI" dirty="0"/>
              <a:t> varastosta (muste- ja tussikynät) piirustusalustalle. Piirustusalustana toimivat tavallisesti erilaiset piirustuspaperit.</a:t>
            </a:r>
          </a:p>
          <a:p>
            <a:r>
              <a:rPr lang="fi-FI" dirty="0"/>
              <a:t>Ongelmina määritelmissä on se, että ne eivät ole tyhjentäviä.</a:t>
            </a:r>
          </a:p>
          <a:p>
            <a:endParaRPr lang="fi-FI" dirty="0"/>
          </a:p>
        </p:txBody>
      </p:sp>
    </p:spTree>
    <p:extLst>
      <p:ext uri="{BB962C8B-B14F-4D97-AF65-F5344CB8AC3E}">
        <p14:creationId xmlns:p14="http://schemas.microsoft.com/office/powerpoint/2010/main" val="1881401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313509"/>
            <a:ext cx="9720072" cy="692331"/>
          </a:xfrm>
        </p:spPr>
        <p:txBody>
          <a:bodyPr>
            <a:normAutofit/>
          </a:bodyPr>
          <a:lstStyle/>
          <a:p>
            <a:r>
              <a:rPr lang="fi-FI" sz="2000" dirty="0"/>
              <a:t>GOGH, Vincent van</a:t>
            </a:r>
            <a:br>
              <a:rPr lang="fi-FI" sz="2000" dirty="0"/>
            </a:br>
            <a:r>
              <a:rPr lang="fi-FI" sz="2000" dirty="0" err="1"/>
              <a:t>Dutch</a:t>
            </a:r>
            <a:r>
              <a:rPr lang="fi-FI" sz="2000" dirty="0"/>
              <a:t> </a:t>
            </a:r>
            <a:r>
              <a:rPr lang="fi-FI" sz="2000" dirty="0" err="1"/>
              <a:t>painter</a:t>
            </a:r>
            <a:r>
              <a:rPr lang="fi-FI" sz="2000" dirty="0"/>
              <a:t> (b. 1853, </a:t>
            </a:r>
            <a:r>
              <a:rPr lang="fi-FI" sz="2000" dirty="0" err="1"/>
              <a:t>Groot</a:t>
            </a:r>
            <a:r>
              <a:rPr lang="fi-FI" sz="2000" dirty="0"/>
              <a:t> </a:t>
            </a:r>
            <a:r>
              <a:rPr lang="fi-FI" sz="2000" dirty="0" err="1"/>
              <a:t>Zundert</a:t>
            </a:r>
            <a:r>
              <a:rPr lang="fi-FI" sz="2000" dirty="0"/>
              <a:t>, d. 1890, </a:t>
            </a:r>
            <a:r>
              <a:rPr lang="fi-FI" sz="2000" dirty="0" err="1"/>
              <a:t>Auvers-sur-Oise</a:t>
            </a:r>
            <a:r>
              <a:rPr lang="fi-FI" sz="2000" dirty="0"/>
              <a:t>)</a:t>
            </a:r>
          </a:p>
        </p:txBody>
      </p:sp>
      <p:sp>
        <p:nvSpPr>
          <p:cNvPr id="3" name="Tekstin paikkamerkki 2"/>
          <p:cNvSpPr>
            <a:spLocks noGrp="1"/>
          </p:cNvSpPr>
          <p:nvPr>
            <p:ph type="body" idx="1"/>
          </p:nvPr>
        </p:nvSpPr>
        <p:spPr>
          <a:xfrm>
            <a:off x="1024128" y="1005841"/>
            <a:ext cx="4754880" cy="979714"/>
          </a:xfrm>
        </p:spPr>
        <p:txBody>
          <a:bodyPr>
            <a:normAutofit fontScale="85000" lnSpcReduction="20000"/>
          </a:bodyPr>
          <a:lstStyle/>
          <a:p>
            <a:r>
              <a:rPr lang="en-US" dirty="0"/>
              <a:t>View of a River, Quay, and Bridge</a:t>
            </a:r>
          </a:p>
          <a:p>
            <a:r>
              <a:rPr lang="en-US" dirty="0"/>
              <a:t>June 1888, Arles</a:t>
            </a:r>
          </a:p>
          <a:p>
            <a:r>
              <a:rPr lang="en-US" dirty="0"/>
              <a:t>Pen, 254 x 318 mm</a:t>
            </a:r>
          </a:p>
          <a:p>
            <a:r>
              <a:rPr lang="en-US" dirty="0"/>
              <a:t>Private collection</a:t>
            </a:r>
            <a:endParaRPr lang="fi-FI" dirty="0"/>
          </a:p>
        </p:txBody>
      </p:sp>
      <p:pic>
        <p:nvPicPr>
          <p:cNvPr id="7" name="Sisällön paikkamerkki 6"/>
          <p:cNvPicPr>
            <a:picLocks noGrp="1" noChangeAspect="1"/>
          </p:cNvPicPr>
          <p:nvPr>
            <p:ph sz="half" idx="2"/>
          </p:nvPr>
        </p:nvPicPr>
        <p:blipFill>
          <a:blip r:embed="rId2"/>
          <a:stretch>
            <a:fillRect/>
          </a:stretch>
        </p:blipFill>
        <p:spPr>
          <a:xfrm>
            <a:off x="171483" y="2056906"/>
            <a:ext cx="5686807" cy="4251819"/>
          </a:xfrm>
          <a:prstGeom prst="rect">
            <a:avLst/>
          </a:prstGeom>
        </p:spPr>
      </p:pic>
      <p:sp>
        <p:nvSpPr>
          <p:cNvPr id="5" name="Tekstin paikkamerkki 4"/>
          <p:cNvSpPr>
            <a:spLocks noGrp="1"/>
          </p:cNvSpPr>
          <p:nvPr>
            <p:ph type="body" sz="quarter" idx="3"/>
          </p:nvPr>
        </p:nvSpPr>
        <p:spPr>
          <a:xfrm>
            <a:off x="6074228" y="1005840"/>
            <a:ext cx="4671539" cy="979715"/>
          </a:xfrm>
        </p:spPr>
        <p:txBody>
          <a:bodyPr>
            <a:normAutofit fontScale="70000" lnSpcReduction="20000"/>
          </a:bodyPr>
          <a:lstStyle/>
          <a:p>
            <a:r>
              <a:rPr lang="en-US" dirty="0"/>
              <a:t>The Rock at </a:t>
            </a:r>
            <a:r>
              <a:rPr lang="en-US" dirty="0" err="1"/>
              <a:t>Montmajour</a:t>
            </a:r>
            <a:endParaRPr lang="en-US" dirty="0"/>
          </a:p>
          <a:p>
            <a:r>
              <a:rPr lang="en-US" dirty="0"/>
              <a:t>July 1888, Arles</a:t>
            </a:r>
          </a:p>
          <a:p>
            <a:r>
              <a:rPr lang="en-US" dirty="0"/>
              <a:t>Pencil, pen, reed pen and ink on paper, 490 x 600 mm</a:t>
            </a:r>
          </a:p>
          <a:p>
            <a:r>
              <a:rPr lang="en-US" dirty="0"/>
              <a:t>Van Gogh Museum, Amsterdam</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6318937" y="2056906"/>
            <a:ext cx="5215565" cy="4251819"/>
          </a:xfrm>
          <a:prstGeom prst="rect">
            <a:avLst/>
          </a:prstGeom>
        </p:spPr>
      </p:pic>
    </p:spTree>
    <p:extLst>
      <p:ext uri="{BB962C8B-B14F-4D97-AF65-F5344CB8AC3E}">
        <p14:creationId xmlns:p14="http://schemas.microsoft.com/office/powerpoint/2010/main" val="220398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1024128" y="300446"/>
            <a:ext cx="4754880" cy="1005840"/>
          </a:xfrm>
        </p:spPr>
        <p:txBody>
          <a:bodyPr>
            <a:normAutofit fontScale="70000" lnSpcReduction="20000"/>
          </a:bodyPr>
          <a:lstStyle/>
          <a:p>
            <a:r>
              <a:rPr lang="en-US" dirty="0"/>
              <a:t>Portrait of Patience </a:t>
            </a:r>
            <a:r>
              <a:rPr lang="en-US" dirty="0" err="1"/>
              <a:t>Escalier</a:t>
            </a:r>
            <a:r>
              <a:rPr lang="en-US" dirty="0"/>
              <a:t>, a Cowherd of the Camargue</a:t>
            </a:r>
          </a:p>
          <a:p>
            <a:r>
              <a:rPr lang="en-US" dirty="0"/>
              <a:t>August 1888, Arles</a:t>
            </a:r>
          </a:p>
          <a:p>
            <a:r>
              <a:rPr lang="en-US" dirty="0"/>
              <a:t>Pencil, pen, reed pen and ink on paper, 495 x 380 mm</a:t>
            </a:r>
          </a:p>
          <a:p>
            <a:r>
              <a:rPr lang="en-US" dirty="0"/>
              <a:t>Fogg Art Museum, Harvard University, Cambridge</a:t>
            </a:r>
            <a:endParaRPr lang="fi-FI" dirty="0"/>
          </a:p>
        </p:txBody>
      </p:sp>
      <p:pic>
        <p:nvPicPr>
          <p:cNvPr id="7" name="Sisällön paikkamerkki 6"/>
          <p:cNvPicPr>
            <a:picLocks noGrp="1" noChangeAspect="1"/>
          </p:cNvPicPr>
          <p:nvPr>
            <p:ph sz="half" idx="2"/>
          </p:nvPr>
        </p:nvPicPr>
        <p:blipFill>
          <a:blip r:embed="rId2"/>
          <a:stretch>
            <a:fillRect/>
          </a:stretch>
        </p:blipFill>
        <p:spPr>
          <a:xfrm>
            <a:off x="1045408" y="1410789"/>
            <a:ext cx="4297638" cy="5434317"/>
          </a:xfrm>
          <a:prstGeom prst="rect">
            <a:avLst/>
          </a:prstGeom>
        </p:spPr>
      </p:pic>
      <p:sp>
        <p:nvSpPr>
          <p:cNvPr id="5" name="Tekstin paikkamerkki 4"/>
          <p:cNvSpPr>
            <a:spLocks noGrp="1"/>
          </p:cNvSpPr>
          <p:nvPr>
            <p:ph type="body" sz="quarter" idx="3"/>
          </p:nvPr>
        </p:nvSpPr>
        <p:spPr>
          <a:xfrm>
            <a:off x="6191794" y="300446"/>
            <a:ext cx="4553974" cy="901337"/>
          </a:xfrm>
        </p:spPr>
        <p:txBody>
          <a:bodyPr>
            <a:normAutofit fontScale="77500" lnSpcReduction="20000"/>
          </a:bodyPr>
          <a:lstStyle/>
          <a:p>
            <a:r>
              <a:rPr lang="en-US" dirty="0"/>
              <a:t>The Courtyard of the Hospital at Arles</a:t>
            </a:r>
          </a:p>
          <a:p>
            <a:r>
              <a:rPr lang="en-US" dirty="0"/>
              <a:t>April 1889, Arles</a:t>
            </a:r>
          </a:p>
          <a:p>
            <a:r>
              <a:rPr lang="en-US" dirty="0"/>
              <a:t>Pencil, reed pen and ink, 455 x 590 mm</a:t>
            </a:r>
          </a:p>
          <a:p>
            <a:r>
              <a:rPr lang="en-US" dirty="0"/>
              <a:t>Van Gogh Museum, Amsterdam</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5779008" y="1515293"/>
            <a:ext cx="6199212" cy="4835386"/>
          </a:xfrm>
          <a:prstGeom prst="rect">
            <a:avLst/>
          </a:prstGeom>
        </p:spPr>
      </p:pic>
    </p:spTree>
    <p:extLst>
      <p:ext uri="{BB962C8B-B14F-4D97-AF65-F5344CB8AC3E}">
        <p14:creationId xmlns:p14="http://schemas.microsoft.com/office/powerpoint/2010/main" val="196662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1024128" y="143691"/>
            <a:ext cx="4754880" cy="1110343"/>
          </a:xfrm>
        </p:spPr>
        <p:txBody>
          <a:bodyPr>
            <a:normAutofit fontScale="77500" lnSpcReduction="20000"/>
          </a:bodyPr>
          <a:lstStyle/>
          <a:p>
            <a:r>
              <a:rPr lang="en-US" dirty="0"/>
              <a:t>Fishing Boats on the Beach at Saintes-Maries</a:t>
            </a:r>
          </a:p>
          <a:p>
            <a:r>
              <a:rPr lang="en-US" dirty="0"/>
              <a:t>June 1888, Arles</a:t>
            </a:r>
          </a:p>
          <a:p>
            <a:r>
              <a:rPr lang="en-US" dirty="0"/>
              <a:t>Reed pen, 395 x 535 mm</a:t>
            </a:r>
          </a:p>
          <a:p>
            <a:r>
              <a:rPr lang="en-US" dirty="0"/>
              <a:t>Private collection</a:t>
            </a:r>
            <a:endParaRPr lang="fi-FI" dirty="0"/>
          </a:p>
        </p:txBody>
      </p:sp>
      <p:pic>
        <p:nvPicPr>
          <p:cNvPr id="7" name="Sisällön paikkamerkki 6"/>
          <p:cNvPicPr>
            <a:picLocks noGrp="1" noChangeAspect="1"/>
          </p:cNvPicPr>
          <p:nvPr>
            <p:ph sz="half" idx="2"/>
          </p:nvPr>
        </p:nvPicPr>
        <p:blipFill>
          <a:blip r:embed="rId2"/>
          <a:stretch>
            <a:fillRect/>
          </a:stretch>
        </p:blipFill>
        <p:spPr>
          <a:xfrm>
            <a:off x="432961" y="1828520"/>
            <a:ext cx="6172727" cy="4480205"/>
          </a:xfrm>
          <a:prstGeom prst="rect">
            <a:avLst/>
          </a:prstGeom>
        </p:spPr>
      </p:pic>
      <p:sp>
        <p:nvSpPr>
          <p:cNvPr id="5" name="Tekstin paikkamerkki 4"/>
          <p:cNvSpPr>
            <a:spLocks noGrp="1"/>
          </p:cNvSpPr>
          <p:nvPr>
            <p:ph type="body" sz="quarter" idx="3"/>
          </p:nvPr>
        </p:nvSpPr>
        <p:spPr>
          <a:xfrm>
            <a:off x="7037156" y="287382"/>
            <a:ext cx="3420994" cy="822960"/>
          </a:xfrm>
        </p:spPr>
        <p:txBody>
          <a:bodyPr>
            <a:normAutofit fontScale="70000" lnSpcReduction="20000"/>
          </a:bodyPr>
          <a:lstStyle/>
          <a:p>
            <a:r>
              <a:rPr lang="en-US" dirty="0"/>
              <a:t>Garden with Flowers</a:t>
            </a:r>
          </a:p>
          <a:p>
            <a:r>
              <a:rPr lang="en-US" dirty="0"/>
              <a:t>August 1888, Arles</a:t>
            </a:r>
          </a:p>
          <a:p>
            <a:r>
              <a:rPr lang="en-US" dirty="0"/>
              <a:t>Reed pen and ink, 610 x 490 mm</a:t>
            </a:r>
          </a:p>
          <a:p>
            <a:r>
              <a:rPr lang="en-US" dirty="0"/>
              <a:t>Private collection</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7037156" y="1205550"/>
            <a:ext cx="4497347" cy="5644173"/>
          </a:xfrm>
          <a:prstGeom prst="rect">
            <a:avLst/>
          </a:prstGeom>
        </p:spPr>
      </p:pic>
    </p:spTree>
    <p:extLst>
      <p:ext uri="{BB962C8B-B14F-4D97-AF65-F5344CB8AC3E}">
        <p14:creationId xmlns:p14="http://schemas.microsoft.com/office/powerpoint/2010/main" val="173784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1024128" y="522514"/>
            <a:ext cx="4754880" cy="718457"/>
          </a:xfrm>
        </p:spPr>
        <p:txBody>
          <a:bodyPr>
            <a:normAutofit fontScale="62500" lnSpcReduction="20000"/>
          </a:bodyPr>
          <a:lstStyle/>
          <a:p>
            <a:r>
              <a:rPr lang="en-US" dirty="0"/>
              <a:t>Starry Night</a:t>
            </a:r>
          </a:p>
          <a:p>
            <a:r>
              <a:rPr lang="en-US" dirty="0"/>
              <a:t>June 1889, Saint-</a:t>
            </a:r>
            <a:r>
              <a:rPr lang="en-US" dirty="0" err="1"/>
              <a:t>Rémy</a:t>
            </a:r>
            <a:endParaRPr lang="en-US" dirty="0"/>
          </a:p>
          <a:p>
            <a:r>
              <a:rPr lang="en-US" dirty="0"/>
              <a:t>Pen, 470 x 625 mm</a:t>
            </a:r>
          </a:p>
          <a:p>
            <a:r>
              <a:rPr lang="en-US" dirty="0" err="1"/>
              <a:t>Kunsthalle</a:t>
            </a:r>
            <a:r>
              <a:rPr lang="en-US" dirty="0"/>
              <a:t>, Bremen (lost)</a:t>
            </a:r>
            <a:endParaRPr lang="fi-FI" dirty="0"/>
          </a:p>
        </p:txBody>
      </p:sp>
      <p:pic>
        <p:nvPicPr>
          <p:cNvPr id="7" name="Sisällön paikkamerkki 6"/>
          <p:cNvPicPr>
            <a:picLocks noGrp="1" noChangeAspect="1"/>
          </p:cNvPicPr>
          <p:nvPr>
            <p:ph sz="half" idx="2"/>
          </p:nvPr>
        </p:nvPicPr>
        <p:blipFill>
          <a:blip r:embed="rId2"/>
          <a:stretch>
            <a:fillRect/>
          </a:stretch>
        </p:blipFill>
        <p:spPr>
          <a:xfrm>
            <a:off x="117566" y="1750422"/>
            <a:ext cx="5962602" cy="4427675"/>
          </a:xfrm>
          <a:prstGeom prst="rect">
            <a:avLst/>
          </a:prstGeom>
        </p:spPr>
      </p:pic>
      <p:sp>
        <p:nvSpPr>
          <p:cNvPr id="5" name="Tekstin paikkamerkki 4"/>
          <p:cNvSpPr>
            <a:spLocks noGrp="1"/>
          </p:cNvSpPr>
          <p:nvPr>
            <p:ph type="body" sz="quarter" idx="3"/>
          </p:nvPr>
        </p:nvSpPr>
        <p:spPr>
          <a:xfrm>
            <a:off x="6453051" y="522514"/>
            <a:ext cx="4292716" cy="809897"/>
          </a:xfrm>
        </p:spPr>
        <p:txBody>
          <a:bodyPr>
            <a:normAutofit fontScale="62500" lnSpcReduction="20000"/>
          </a:bodyPr>
          <a:lstStyle/>
          <a:p>
            <a:r>
              <a:rPr lang="en-US" dirty="0"/>
              <a:t>Olive Groves in the </a:t>
            </a:r>
            <a:r>
              <a:rPr lang="en-US" dirty="0" err="1"/>
              <a:t>Alpilles</a:t>
            </a:r>
            <a:endParaRPr lang="en-US" dirty="0"/>
          </a:p>
          <a:p>
            <a:r>
              <a:rPr lang="en-US" dirty="0"/>
              <a:t>June 1889, Saint-</a:t>
            </a:r>
            <a:r>
              <a:rPr lang="en-US" dirty="0" err="1"/>
              <a:t>Rémy</a:t>
            </a:r>
            <a:endParaRPr lang="en-US" dirty="0"/>
          </a:p>
          <a:p>
            <a:r>
              <a:rPr lang="en-US" dirty="0"/>
              <a:t>Pencil, reed pen and ink on paper, 470 x 625 mm</a:t>
            </a:r>
          </a:p>
          <a:p>
            <a:r>
              <a:rPr lang="en-US" dirty="0"/>
              <a:t>Museum of Modern Art, new York</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6189762" y="1750422"/>
            <a:ext cx="5877444" cy="4427675"/>
          </a:xfrm>
          <a:prstGeom prst="rect">
            <a:avLst/>
          </a:prstGeom>
        </p:spPr>
      </p:pic>
    </p:spTree>
    <p:extLst>
      <p:ext uri="{BB962C8B-B14F-4D97-AF65-F5344CB8AC3E}">
        <p14:creationId xmlns:p14="http://schemas.microsoft.com/office/powerpoint/2010/main" val="3455831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r>
              <a:rPr lang="fi-FI" dirty="0"/>
              <a:t>Taidehistorioitsija Heinrich </a:t>
            </a:r>
            <a:r>
              <a:rPr lang="fi-FI" dirty="0" err="1"/>
              <a:t>Wöllflin</a:t>
            </a:r>
            <a:r>
              <a:rPr lang="fi-FI" dirty="0"/>
              <a:t> määritteli vastakkaisuudet </a:t>
            </a:r>
            <a:r>
              <a:rPr lang="fi-FI" dirty="0" err="1"/>
              <a:t>lineaari</a:t>
            </a:r>
            <a:r>
              <a:rPr lang="fi-FI" dirty="0"/>
              <a:t> ja maalauksellinen. </a:t>
            </a:r>
            <a:r>
              <a:rPr lang="fi-FI" dirty="0" err="1"/>
              <a:t>Lineaari</a:t>
            </a:r>
            <a:r>
              <a:rPr lang="fi-FI" dirty="0"/>
              <a:t> on juuri viivaan tai ääriviivaan perustuvaa piirustuksellista ilmaisua, jota </a:t>
            </a:r>
            <a:r>
              <a:rPr lang="fi-FI" dirty="0" err="1"/>
              <a:t>Wöllflin</a:t>
            </a:r>
            <a:r>
              <a:rPr lang="fi-FI" dirty="0"/>
              <a:t> kutsui myös klassiseksi tyyliksi. Maalauksellista, laveaa ja sävyihin perustuvaa tyyliä hän kutsui romanttiseksi. </a:t>
            </a:r>
            <a:r>
              <a:rPr lang="fi-FI" dirty="0" err="1"/>
              <a:t>Lineaaria</a:t>
            </a:r>
            <a:r>
              <a:rPr lang="fi-FI" dirty="0"/>
              <a:t> ja maalauksellista on käytetty usein kuva-analyysin peruskäsitteinä ja onpa kognitiivinen psykologia selvittänyt niitä myös ihmisten tyyleinä ja tapoina hahmottaa näkemäänsä.</a:t>
            </a:r>
          </a:p>
        </p:txBody>
      </p:sp>
    </p:spTree>
    <p:extLst>
      <p:ext uri="{BB962C8B-B14F-4D97-AF65-F5344CB8AC3E}">
        <p14:creationId xmlns:p14="http://schemas.microsoft.com/office/powerpoint/2010/main" val="420888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9720072" cy="629630"/>
          </a:xfrm>
        </p:spPr>
        <p:txBody>
          <a:bodyPr>
            <a:normAutofit/>
          </a:bodyPr>
          <a:lstStyle/>
          <a:p>
            <a:r>
              <a:rPr lang="it-IT" sz="2000" dirty="0"/>
              <a:t>RAFFAELLO Sanzio</a:t>
            </a:r>
            <a:br>
              <a:rPr lang="it-IT" sz="2000" dirty="0"/>
            </a:br>
            <a:r>
              <a:rPr lang="it-IT" sz="2000" dirty="0"/>
              <a:t>(b. 1483, Urbino, d. 1520, Roma)</a:t>
            </a:r>
            <a:endParaRPr lang="fi-FI" sz="2000" dirty="0"/>
          </a:p>
        </p:txBody>
      </p:sp>
      <p:sp>
        <p:nvSpPr>
          <p:cNvPr id="3" name="Tekstin paikkamerkki 2"/>
          <p:cNvSpPr>
            <a:spLocks noGrp="1"/>
          </p:cNvSpPr>
          <p:nvPr>
            <p:ph type="body" idx="1"/>
          </p:nvPr>
        </p:nvSpPr>
        <p:spPr>
          <a:xfrm>
            <a:off x="1024128" y="1214846"/>
            <a:ext cx="4754880" cy="836023"/>
          </a:xfrm>
        </p:spPr>
        <p:txBody>
          <a:bodyPr>
            <a:normAutofit fontScale="70000" lnSpcReduction="20000"/>
          </a:bodyPr>
          <a:lstStyle/>
          <a:p>
            <a:r>
              <a:rPr lang="en-US" dirty="0"/>
              <a:t>Head of a Youth</a:t>
            </a:r>
          </a:p>
          <a:p>
            <a:r>
              <a:rPr lang="en-US" dirty="0"/>
              <a:t>1500s</a:t>
            </a:r>
          </a:p>
          <a:p>
            <a:r>
              <a:rPr lang="en-US" dirty="0"/>
              <a:t>Red chalk on white paper</a:t>
            </a:r>
          </a:p>
          <a:p>
            <a:r>
              <a:rPr lang="en-US" dirty="0"/>
              <a:t>Galleria </a:t>
            </a:r>
            <a:r>
              <a:rPr lang="en-US" dirty="0" err="1"/>
              <a:t>degli</a:t>
            </a:r>
            <a:r>
              <a:rPr lang="en-US" dirty="0"/>
              <a:t> Uffizi, Florence</a:t>
            </a:r>
            <a:endParaRPr lang="fi-FI" dirty="0"/>
          </a:p>
        </p:txBody>
      </p:sp>
      <p:pic>
        <p:nvPicPr>
          <p:cNvPr id="7" name="Sisällön paikkamerkki 6"/>
          <p:cNvPicPr>
            <a:picLocks noGrp="1" noChangeAspect="1"/>
          </p:cNvPicPr>
          <p:nvPr>
            <p:ph sz="half" idx="2"/>
          </p:nvPr>
        </p:nvPicPr>
        <p:blipFill>
          <a:blip r:embed="rId2"/>
          <a:stretch>
            <a:fillRect/>
          </a:stretch>
        </p:blipFill>
        <p:spPr>
          <a:xfrm>
            <a:off x="927463" y="2050869"/>
            <a:ext cx="3763901" cy="4677276"/>
          </a:xfrm>
          <a:prstGeom prst="rect">
            <a:avLst/>
          </a:prstGeom>
        </p:spPr>
      </p:pic>
      <p:sp>
        <p:nvSpPr>
          <p:cNvPr id="5" name="Tekstin paikkamerkki 4"/>
          <p:cNvSpPr>
            <a:spLocks noGrp="1"/>
          </p:cNvSpPr>
          <p:nvPr>
            <p:ph type="body" sz="quarter" idx="3"/>
          </p:nvPr>
        </p:nvSpPr>
        <p:spPr>
          <a:xfrm>
            <a:off x="6230983" y="1214846"/>
            <a:ext cx="4514784" cy="836023"/>
          </a:xfrm>
        </p:spPr>
        <p:txBody>
          <a:bodyPr>
            <a:normAutofit fontScale="55000" lnSpcReduction="20000"/>
          </a:bodyPr>
          <a:lstStyle/>
          <a:p>
            <a:r>
              <a:rPr lang="en-US" dirty="0"/>
              <a:t>Head of an Angel</a:t>
            </a:r>
          </a:p>
          <a:p>
            <a:r>
              <a:rPr lang="en-US" dirty="0"/>
              <a:t>1519-20</a:t>
            </a:r>
          </a:p>
          <a:p>
            <a:r>
              <a:rPr lang="en-US" dirty="0"/>
              <a:t>Black chalk and brownish charcoal, heightened with white, 308 x 254 mm</a:t>
            </a:r>
          </a:p>
          <a:p>
            <a:r>
              <a:rPr lang="en-US" dirty="0" err="1"/>
              <a:t>Szépmûvészeti</a:t>
            </a:r>
            <a:r>
              <a:rPr lang="en-US" dirty="0"/>
              <a:t> </a:t>
            </a:r>
            <a:r>
              <a:rPr lang="en-US" dirty="0" err="1"/>
              <a:t>Múzeum</a:t>
            </a:r>
            <a:r>
              <a:rPr lang="en-US" dirty="0"/>
              <a:t>, Budapest</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6230982" y="2050869"/>
            <a:ext cx="3918857" cy="4727210"/>
          </a:xfrm>
          <a:prstGeom prst="rect">
            <a:avLst/>
          </a:prstGeom>
        </p:spPr>
      </p:pic>
    </p:spTree>
    <p:extLst>
      <p:ext uri="{BB962C8B-B14F-4D97-AF65-F5344CB8AC3E}">
        <p14:creationId xmlns:p14="http://schemas.microsoft.com/office/powerpoint/2010/main" val="4060844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104503"/>
            <a:ext cx="9720072" cy="1018903"/>
          </a:xfrm>
        </p:spPr>
        <p:txBody>
          <a:bodyPr>
            <a:normAutofit/>
          </a:bodyPr>
          <a:lstStyle/>
          <a:p>
            <a:r>
              <a:rPr lang="it-IT" sz="2400" dirty="0"/>
              <a:t>RAFFAELLO Sanzio</a:t>
            </a:r>
            <a:br>
              <a:rPr lang="it-IT" sz="2400" dirty="0"/>
            </a:br>
            <a:r>
              <a:rPr lang="it-IT" sz="2400" dirty="0"/>
              <a:t>(b. 1483, Urbino, d. 1520, Roma)</a:t>
            </a:r>
            <a:endParaRPr lang="fi-FI" sz="2400" dirty="0"/>
          </a:p>
        </p:txBody>
      </p:sp>
      <p:sp>
        <p:nvSpPr>
          <p:cNvPr id="3" name="Tekstin paikkamerkki 2"/>
          <p:cNvSpPr>
            <a:spLocks noGrp="1"/>
          </p:cNvSpPr>
          <p:nvPr>
            <p:ph type="body" idx="1"/>
          </p:nvPr>
        </p:nvSpPr>
        <p:spPr>
          <a:xfrm>
            <a:off x="1306285" y="1123407"/>
            <a:ext cx="4472722" cy="796834"/>
          </a:xfrm>
        </p:spPr>
        <p:txBody>
          <a:bodyPr>
            <a:normAutofit fontScale="70000" lnSpcReduction="20000"/>
          </a:bodyPr>
          <a:lstStyle/>
          <a:p>
            <a:r>
              <a:rPr lang="en-US" dirty="0"/>
              <a:t>Study for the Holy Family</a:t>
            </a:r>
          </a:p>
          <a:p>
            <a:r>
              <a:rPr lang="en-US" dirty="0"/>
              <a:t>1518</a:t>
            </a:r>
          </a:p>
          <a:p>
            <a:r>
              <a:rPr lang="en-US" dirty="0"/>
              <a:t>Red chalk over stylus, 336 x 214 mm</a:t>
            </a:r>
          </a:p>
          <a:p>
            <a:r>
              <a:rPr lang="en-US" dirty="0"/>
              <a:t>Galleria </a:t>
            </a:r>
            <a:r>
              <a:rPr lang="en-US" dirty="0" err="1"/>
              <a:t>degli</a:t>
            </a:r>
            <a:r>
              <a:rPr lang="en-US" dirty="0"/>
              <a:t> Uffizi, Florence</a:t>
            </a:r>
            <a:endParaRPr lang="fi-FI" dirty="0"/>
          </a:p>
        </p:txBody>
      </p:sp>
      <p:pic>
        <p:nvPicPr>
          <p:cNvPr id="7" name="Sisällön paikkamerkki 6"/>
          <p:cNvPicPr>
            <a:picLocks noGrp="1" noChangeAspect="1"/>
          </p:cNvPicPr>
          <p:nvPr>
            <p:ph sz="half" idx="2"/>
          </p:nvPr>
        </p:nvPicPr>
        <p:blipFill>
          <a:blip r:embed="rId2"/>
          <a:stretch>
            <a:fillRect/>
          </a:stretch>
        </p:blipFill>
        <p:spPr>
          <a:xfrm>
            <a:off x="1306285" y="1922821"/>
            <a:ext cx="3095898" cy="4777620"/>
          </a:xfrm>
          <a:prstGeom prst="rect">
            <a:avLst/>
          </a:prstGeom>
        </p:spPr>
      </p:pic>
      <p:sp>
        <p:nvSpPr>
          <p:cNvPr id="5" name="Tekstin paikkamerkki 4"/>
          <p:cNvSpPr>
            <a:spLocks noGrp="1"/>
          </p:cNvSpPr>
          <p:nvPr>
            <p:ph type="body" sz="quarter" idx="3"/>
          </p:nvPr>
        </p:nvSpPr>
        <p:spPr>
          <a:xfrm>
            <a:off x="6283234" y="979714"/>
            <a:ext cx="4462534" cy="940526"/>
          </a:xfrm>
        </p:spPr>
        <p:txBody>
          <a:bodyPr>
            <a:normAutofit fontScale="70000" lnSpcReduction="20000"/>
          </a:bodyPr>
          <a:lstStyle/>
          <a:p>
            <a:r>
              <a:rPr lang="fi-FI" dirty="0" err="1"/>
              <a:t>Study</a:t>
            </a:r>
            <a:r>
              <a:rPr lang="fi-FI" dirty="0"/>
              <a:t> for </a:t>
            </a:r>
            <a:r>
              <a:rPr lang="fi-FI" dirty="0" err="1"/>
              <a:t>the</a:t>
            </a:r>
            <a:r>
              <a:rPr lang="fi-FI" dirty="0"/>
              <a:t> </a:t>
            </a:r>
            <a:r>
              <a:rPr lang="fi-FI" dirty="0" err="1"/>
              <a:t>Esterházy</a:t>
            </a:r>
            <a:r>
              <a:rPr lang="fi-FI" dirty="0"/>
              <a:t> Madonna</a:t>
            </a:r>
          </a:p>
          <a:p>
            <a:r>
              <a:rPr lang="fi-FI" dirty="0"/>
              <a:t>1507-08</a:t>
            </a:r>
          </a:p>
          <a:p>
            <a:r>
              <a:rPr lang="fi-FI" dirty="0" err="1"/>
              <a:t>Pen</a:t>
            </a:r>
            <a:r>
              <a:rPr lang="fi-FI" dirty="0"/>
              <a:t> and </a:t>
            </a:r>
            <a:r>
              <a:rPr lang="fi-FI" dirty="0" err="1"/>
              <a:t>brown</a:t>
            </a:r>
            <a:r>
              <a:rPr lang="fi-FI" dirty="0"/>
              <a:t> </a:t>
            </a:r>
            <a:r>
              <a:rPr lang="fi-FI" dirty="0" err="1"/>
              <a:t>ink</a:t>
            </a:r>
            <a:r>
              <a:rPr lang="fi-FI" dirty="0"/>
              <a:t> </a:t>
            </a:r>
            <a:r>
              <a:rPr lang="fi-FI" dirty="0" err="1"/>
              <a:t>over</a:t>
            </a:r>
            <a:r>
              <a:rPr lang="fi-FI" dirty="0"/>
              <a:t> </a:t>
            </a:r>
            <a:r>
              <a:rPr lang="fi-FI" dirty="0" err="1"/>
              <a:t>black</a:t>
            </a:r>
            <a:r>
              <a:rPr lang="fi-FI" dirty="0"/>
              <a:t> </a:t>
            </a:r>
            <a:r>
              <a:rPr lang="fi-FI" dirty="0" err="1"/>
              <a:t>chalk</a:t>
            </a:r>
            <a:r>
              <a:rPr lang="fi-FI" dirty="0"/>
              <a:t>, 287 x 192 mm</a:t>
            </a:r>
          </a:p>
          <a:p>
            <a:r>
              <a:rPr lang="fi-FI" dirty="0"/>
              <a:t>Galleria </a:t>
            </a:r>
            <a:r>
              <a:rPr lang="fi-FI" dirty="0" err="1"/>
              <a:t>degli</a:t>
            </a:r>
            <a:r>
              <a:rPr lang="fi-FI" dirty="0"/>
              <a:t> </a:t>
            </a:r>
            <a:r>
              <a:rPr lang="fi-FI" dirty="0" err="1"/>
              <a:t>Uffizi</a:t>
            </a:r>
            <a:r>
              <a:rPr lang="fi-FI" dirty="0"/>
              <a:t>, Florence</a:t>
            </a:r>
          </a:p>
        </p:txBody>
      </p:sp>
      <p:pic>
        <p:nvPicPr>
          <p:cNvPr id="8" name="Sisällön paikkamerkki 7"/>
          <p:cNvPicPr>
            <a:picLocks noGrp="1" noChangeAspect="1"/>
          </p:cNvPicPr>
          <p:nvPr>
            <p:ph sz="quarter" idx="4"/>
          </p:nvPr>
        </p:nvPicPr>
        <p:blipFill>
          <a:blip r:embed="rId3"/>
          <a:stretch>
            <a:fillRect/>
          </a:stretch>
        </p:blipFill>
        <p:spPr>
          <a:xfrm>
            <a:off x="6283234" y="1915472"/>
            <a:ext cx="3204737" cy="4783190"/>
          </a:xfrm>
          <a:prstGeom prst="rect">
            <a:avLst/>
          </a:prstGeom>
        </p:spPr>
      </p:pic>
    </p:spTree>
    <p:extLst>
      <p:ext uri="{BB962C8B-B14F-4D97-AF65-F5344CB8AC3E}">
        <p14:creationId xmlns:p14="http://schemas.microsoft.com/office/powerpoint/2010/main" val="3206254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9720072" cy="734133"/>
          </a:xfrm>
        </p:spPr>
        <p:txBody>
          <a:bodyPr>
            <a:normAutofit/>
          </a:bodyPr>
          <a:lstStyle/>
          <a:p>
            <a:r>
              <a:rPr lang="it-IT" sz="2400" dirty="0"/>
              <a:t>RAFFAELLO Sanzio</a:t>
            </a:r>
            <a:br>
              <a:rPr lang="it-IT" sz="2400" dirty="0"/>
            </a:br>
            <a:r>
              <a:rPr lang="it-IT" sz="2400" dirty="0"/>
              <a:t>(b. 1483, Urbino, d. 1520, Roma)</a:t>
            </a:r>
            <a:endParaRPr lang="fi-FI" sz="2400" dirty="0"/>
          </a:p>
        </p:txBody>
      </p:sp>
      <p:sp>
        <p:nvSpPr>
          <p:cNvPr id="3" name="Tekstin paikkamerkki 2"/>
          <p:cNvSpPr>
            <a:spLocks noGrp="1"/>
          </p:cNvSpPr>
          <p:nvPr>
            <p:ph type="body" idx="1"/>
          </p:nvPr>
        </p:nvSpPr>
        <p:spPr>
          <a:xfrm>
            <a:off x="1024128" y="1463040"/>
            <a:ext cx="4754880" cy="1071154"/>
          </a:xfrm>
        </p:spPr>
        <p:txBody>
          <a:bodyPr>
            <a:normAutofit fontScale="77500" lnSpcReduction="20000"/>
          </a:bodyPr>
          <a:lstStyle/>
          <a:p>
            <a:r>
              <a:rPr lang="en-US" dirty="0"/>
              <a:t>Study for the Entombment</a:t>
            </a:r>
          </a:p>
          <a:p>
            <a:r>
              <a:rPr lang="en-US" dirty="0"/>
              <a:t>c. 1507</a:t>
            </a:r>
          </a:p>
          <a:p>
            <a:r>
              <a:rPr lang="en-US" dirty="0"/>
              <a:t>Pen and ink over black chalk, 230 x 319 mm</a:t>
            </a:r>
          </a:p>
          <a:p>
            <a:r>
              <a:rPr lang="en-US" dirty="0"/>
              <a:t>British Museum, London</a:t>
            </a:r>
            <a:endParaRPr lang="fi-FI" dirty="0"/>
          </a:p>
        </p:txBody>
      </p:sp>
      <p:sp>
        <p:nvSpPr>
          <p:cNvPr id="5" name="Tekstin paikkamerkki 4"/>
          <p:cNvSpPr>
            <a:spLocks noGrp="1"/>
          </p:cNvSpPr>
          <p:nvPr>
            <p:ph type="body" sz="quarter" idx="3"/>
          </p:nvPr>
        </p:nvSpPr>
        <p:spPr>
          <a:xfrm>
            <a:off x="6625260" y="1463040"/>
            <a:ext cx="3772774" cy="940526"/>
          </a:xfrm>
        </p:spPr>
        <p:txBody>
          <a:bodyPr>
            <a:normAutofit fontScale="62500" lnSpcReduction="20000"/>
          </a:bodyPr>
          <a:lstStyle/>
          <a:p>
            <a:r>
              <a:rPr lang="en-US" dirty="0" err="1"/>
              <a:t>Modello</a:t>
            </a:r>
            <a:r>
              <a:rPr lang="en-US" dirty="0"/>
              <a:t> for the Entombment</a:t>
            </a:r>
          </a:p>
          <a:p>
            <a:r>
              <a:rPr lang="en-US" dirty="0"/>
              <a:t>c. 1507</a:t>
            </a:r>
          </a:p>
          <a:p>
            <a:r>
              <a:rPr lang="en-US" dirty="0"/>
              <a:t>Pen and ink over stylus and black chalk, 289 x 298 mm</a:t>
            </a:r>
          </a:p>
          <a:p>
            <a:r>
              <a:rPr lang="en-US" dirty="0"/>
              <a:t>Galleria </a:t>
            </a:r>
            <a:r>
              <a:rPr lang="en-US" dirty="0" err="1"/>
              <a:t>degli</a:t>
            </a:r>
            <a:r>
              <a:rPr lang="en-US" dirty="0"/>
              <a:t> Uffizi, Florence</a:t>
            </a:r>
            <a:endParaRPr lang="fi-FI" dirty="0"/>
          </a:p>
        </p:txBody>
      </p:sp>
      <p:pic>
        <p:nvPicPr>
          <p:cNvPr id="8" name="Sisällön paikkamerkki 7"/>
          <p:cNvPicPr>
            <a:picLocks noGrp="1" noChangeAspect="1"/>
          </p:cNvPicPr>
          <p:nvPr>
            <p:ph sz="quarter" idx="4"/>
          </p:nvPr>
        </p:nvPicPr>
        <p:blipFill>
          <a:blip r:embed="rId2"/>
          <a:stretch>
            <a:fillRect/>
          </a:stretch>
        </p:blipFill>
        <p:spPr>
          <a:xfrm>
            <a:off x="6705794" y="2403566"/>
            <a:ext cx="4538492" cy="4349993"/>
          </a:xfrm>
          <a:prstGeom prst="rect">
            <a:avLst/>
          </a:prstGeom>
        </p:spPr>
      </p:pic>
      <p:pic>
        <p:nvPicPr>
          <p:cNvPr id="12" name="Sisällön paikkamerkki 11"/>
          <p:cNvPicPr>
            <a:picLocks noGrp="1" noChangeAspect="1"/>
          </p:cNvPicPr>
          <p:nvPr>
            <p:ph sz="half" idx="2"/>
          </p:nvPr>
        </p:nvPicPr>
        <p:blipFill>
          <a:blip r:embed="rId3"/>
          <a:stretch>
            <a:fillRect/>
          </a:stretch>
        </p:blipFill>
        <p:spPr>
          <a:xfrm>
            <a:off x="307048" y="2403566"/>
            <a:ext cx="6189040" cy="4354834"/>
          </a:xfrm>
          <a:prstGeom prst="rect">
            <a:avLst/>
          </a:prstGeom>
        </p:spPr>
      </p:pic>
    </p:spTree>
    <p:extLst>
      <p:ext uri="{BB962C8B-B14F-4D97-AF65-F5344CB8AC3E}">
        <p14:creationId xmlns:p14="http://schemas.microsoft.com/office/powerpoint/2010/main" val="3979946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3938" y="585216"/>
            <a:ext cx="9720262" cy="611572"/>
          </a:xfrm>
        </p:spPr>
        <p:txBody>
          <a:bodyPr>
            <a:normAutofit fontScale="90000"/>
          </a:bodyPr>
          <a:lstStyle/>
          <a:p>
            <a:r>
              <a:rPr lang="fi-FI" dirty="0"/>
              <a:t>Hyperrealismi</a:t>
            </a:r>
          </a:p>
        </p:txBody>
      </p:sp>
      <p:pic>
        <p:nvPicPr>
          <p:cNvPr id="5" name="Sisällön paikkamerkki 4"/>
          <p:cNvPicPr>
            <a:picLocks noGrp="1" noChangeAspect="1"/>
          </p:cNvPicPr>
          <p:nvPr>
            <p:ph sz="half" idx="1"/>
          </p:nvPr>
        </p:nvPicPr>
        <p:blipFill>
          <a:blip r:embed="rId2"/>
          <a:stretch>
            <a:fillRect/>
          </a:stretch>
        </p:blipFill>
        <p:spPr>
          <a:xfrm>
            <a:off x="681592" y="1559859"/>
            <a:ext cx="5675131" cy="4363746"/>
          </a:xfrm>
          <a:prstGeom prst="rect">
            <a:avLst/>
          </a:prstGeom>
        </p:spPr>
      </p:pic>
      <p:pic>
        <p:nvPicPr>
          <p:cNvPr id="6" name="Sisällön paikkamerkki 5"/>
          <p:cNvPicPr>
            <a:picLocks noGrp="1" noChangeAspect="1"/>
          </p:cNvPicPr>
          <p:nvPr>
            <p:ph sz="half" idx="2"/>
          </p:nvPr>
        </p:nvPicPr>
        <p:blipFill>
          <a:blip r:embed="rId3"/>
          <a:stretch>
            <a:fillRect/>
          </a:stretch>
        </p:blipFill>
        <p:spPr>
          <a:xfrm>
            <a:off x="6935925" y="851689"/>
            <a:ext cx="4161639" cy="5488454"/>
          </a:xfrm>
          <a:prstGeom prst="rect">
            <a:avLst/>
          </a:prstGeom>
        </p:spPr>
      </p:pic>
    </p:spTree>
    <p:extLst>
      <p:ext uri="{BB962C8B-B14F-4D97-AF65-F5344CB8AC3E}">
        <p14:creationId xmlns:p14="http://schemas.microsoft.com/office/powerpoint/2010/main" val="180807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01" y="104503"/>
            <a:ext cx="5014324" cy="6648994"/>
          </a:xfrm>
        </p:spPr>
      </p:pic>
    </p:spTree>
    <p:extLst>
      <p:ext uri="{BB962C8B-B14F-4D97-AF65-F5344CB8AC3E}">
        <p14:creationId xmlns:p14="http://schemas.microsoft.com/office/powerpoint/2010/main" val="348503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1024128" y="524435"/>
            <a:ext cx="4754880" cy="820271"/>
          </a:xfrm>
        </p:spPr>
        <p:txBody>
          <a:bodyPr>
            <a:normAutofit fontScale="70000" lnSpcReduction="20000"/>
          </a:bodyPr>
          <a:lstStyle/>
          <a:p>
            <a:r>
              <a:rPr lang="fi-FI" dirty="0" err="1"/>
              <a:t>The</a:t>
            </a:r>
            <a:r>
              <a:rPr lang="fi-FI" dirty="0"/>
              <a:t> </a:t>
            </a:r>
            <a:r>
              <a:rPr lang="fi-FI" dirty="0" err="1"/>
              <a:t>Parsonage</a:t>
            </a:r>
            <a:r>
              <a:rPr lang="fi-FI" dirty="0"/>
              <a:t> Garden at </a:t>
            </a:r>
            <a:r>
              <a:rPr lang="fi-FI" dirty="0" err="1"/>
              <a:t>Nuenen</a:t>
            </a:r>
            <a:r>
              <a:rPr lang="fi-FI" dirty="0"/>
              <a:t> in Winter</a:t>
            </a:r>
          </a:p>
          <a:p>
            <a:r>
              <a:rPr lang="fi-FI" dirty="0" err="1"/>
              <a:t>March</a:t>
            </a:r>
            <a:r>
              <a:rPr lang="fi-FI" dirty="0"/>
              <a:t> 1884, </a:t>
            </a:r>
            <a:r>
              <a:rPr lang="fi-FI" dirty="0" err="1"/>
              <a:t>Nuenen</a:t>
            </a:r>
            <a:endParaRPr lang="fi-FI" dirty="0"/>
          </a:p>
          <a:p>
            <a:r>
              <a:rPr lang="fi-FI" dirty="0"/>
              <a:t>Brown </a:t>
            </a:r>
            <a:r>
              <a:rPr lang="fi-FI" dirty="0" err="1"/>
              <a:t>ink</a:t>
            </a:r>
            <a:r>
              <a:rPr lang="fi-FI" dirty="0"/>
              <a:t>, </a:t>
            </a:r>
            <a:r>
              <a:rPr lang="fi-FI" dirty="0" err="1"/>
              <a:t>pen</a:t>
            </a:r>
            <a:r>
              <a:rPr lang="fi-FI" dirty="0"/>
              <a:t>, white </a:t>
            </a:r>
            <a:r>
              <a:rPr lang="fi-FI" dirty="0" err="1"/>
              <a:t>body</a:t>
            </a:r>
            <a:r>
              <a:rPr lang="fi-FI" dirty="0"/>
              <a:t> </a:t>
            </a:r>
            <a:r>
              <a:rPr lang="fi-FI" dirty="0" err="1"/>
              <a:t>colour</a:t>
            </a:r>
            <a:r>
              <a:rPr lang="fi-FI" dirty="0"/>
              <a:t>, 515 x 380 mm</a:t>
            </a:r>
          </a:p>
          <a:p>
            <a:r>
              <a:rPr lang="fi-FI" dirty="0" err="1"/>
              <a:t>Szépmûvészeti</a:t>
            </a:r>
            <a:r>
              <a:rPr lang="fi-FI" dirty="0"/>
              <a:t> </a:t>
            </a:r>
            <a:r>
              <a:rPr lang="fi-FI" dirty="0" err="1"/>
              <a:t>Múzeum</a:t>
            </a:r>
            <a:r>
              <a:rPr lang="fi-FI" dirty="0"/>
              <a:t>, Budapest</a:t>
            </a:r>
          </a:p>
        </p:txBody>
      </p:sp>
      <p:pic>
        <p:nvPicPr>
          <p:cNvPr id="7" name="Sisällön paikkamerkki 6"/>
          <p:cNvPicPr>
            <a:picLocks noGrp="1" noChangeAspect="1"/>
          </p:cNvPicPr>
          <p:nvPr>
            <p:ph sz="half" idx="2"/>
          </p:nvPr>
        </p:nvPicPr>
        <p:blipFill>
          <a:blip r:embed="rId2"/>
          <a:stretch>
            <a:fillRect/>
          </a:stretch>
        </p:blipFill>
        <p:spPr>
          <a:xfrm>
            <a:off x="570151" y="1398139"/>
            <a:ext cx="4109425" cy="5442950"/>
          </a:xfrm>
          <a:prstGeom prst="rect">
            <a:avLst/>
          </a:prstGeom>
        </p:spPr>
      </p:pic>
      <p:sp>
        <p:nvSpPr>
          <p:cNvPr id="5" name="Tekstin paikkamerkki 4"/>
          <p:cNvSpPr>
            <a:spLocks noGrp="1"/>
          </p:cNvSpPr>
          <p:nvPr>
            <p:ph type="body" sz="quarter" idx="3"/>
          </p:nvPr>
        </p:nvSpPr>
        <p:spPr>
          <a:xfrm>
            <a:off x="6158752" y="524435"/>
            <a:ext cx="4587015" cy="968189"/>
          </a:xfrm>
        </p:spPr>
        <p:txBody>
          <a:bodyPr>
            <a:normAutofit fontScale="70000" lnSpcReduction="20000"/>
          </a:bodyPr>
          <a:lstStyle/>
          <a:p>
            <a:r>
              <a:rPr lang="en-US" dirty="0"/>
              <a:t>Nursery Garden on </a:t>
            </a:r>
            <a:r>
              <a:rPr lang="en-US" dirty="0" err="1"/>
              <a:t>Schenkweg</a:t>
            </a:r>
            <a:endParaRPr lang="en-US" dirty="0"/>
          </a:p>
          <a:p>
            <a:r>
              <a:rPr lang="en-US" dirty="0"/>
              <a:t>April-May 1882, The Hague</a:t>
            </a:r>
          </a:p>
          <a:p>
            <a:r>
              <a:rPr lang="en-US" dirty="0"/>
              <a:t>Black chalk, pencil, pen, brush and ink, white body </a:t>
            </a:r>
            <a:r>
              <a:rPr lang="en-US" dirty="0" err="1"/>
              <a:t>colour</a:t>
            </a:r>
            <a:r>
              <a:rPr lang="en-US" dirty="0"/>
              <a:t>, 296 x 585 mm</a:t>
            </a:r>
          </a:p>
          <a:p>
            <a:r>
              <a:rPr lang="en-US" dirty="0"/>
              <a:t>Metropolitan Museum of Art, New York</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4896984" y="1492624"/>
            <a:ext cx="7149848" cy="3554927"/>
          </a:xfrm>
          <a:prstGeom prst="rect">
            <a:avLst/>
          </a:prstGeom>
        </p:spPr>
      </p:pic>
    </p:spTree>
    <p:extLst>
      <p:ext uri="{BB962C8B-B14F-4D97-AF65-F5344CB8AC3E}">
        <p14:creationId xmlns:p14="http://schemas.microsoft.com/office/powerpoint/2010/main" val="2799446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Loomis</a:t>
            </a:r>
            <a:r>
              <a:rPr lang="fi-FI" dirty="0" smtClean="0"/>
              <a:t> metodi</a:t>
            </a:r>
            <a:endParaRPr lang="fi-FI" dirty="0"/>
          </a:p>
        </p:txBody>
      </p:sp>
      <p:pic>
        <p:nvPicPr>
          <p:cNvPr id="5" name="Sisällön paikkamerkki 4"/>
          <p:cNvPicPr>
            <a:picLocks noGrp="1" noChangeAspect="1"/>
          </p:cNvPicPr>
          <p:nvPr>
            <p:ph idx="1"/>
          </p:nvPr>
        </p:nvPicPr>
        <p:blipFill>
          <a:blip r:embed="rId2"/>
          <a:stretch>
            <a:fillRect/>
          </a:stretch>
        </p:blipFill>
        <p:spPr>
          <a:xfrm>
            <a:off x="6825108" y="822325"/>
            <a:ext cx="3458271" cy="5184775"/>
          </a:xfrm>
          <a:prstGeom prst="rect">
            <a:avLst/>
          </a:prstGeom>
        </p:spPr>
      </p:pic>
      <p:sp>
        <p:nvSpPr>
          <p:cNvPr id="4" name="Tekstin paikkamerkki 3"/>
          <p:cNvSpPr>
            <a:spLocks noGrp="1"/>
          </p:cNvSpPr>
          <p:nvPr>
            <p:ph type="body" sz="half" idx="2"/>
          </p:nvPr>
        </p:nvSpPr>
        <p:spPr>
          <a:xfrm>
            <a:off x="1024128" y="2090057"/>
            <a:ext cx="4867221" cy="4140925"/>
          </a:xfrm>
        </p:spPr>
        <p:txBody>
          <a:bodyPr/>
          <a:lstStyle/>
          <a:p>
            <a:r>
              <a:rPr lang="fi-FI" sz="2000" dirty="0"/>
              <a:t>Anatomian opiskelu on siis suureksi hyödyksi kaikille meille, jotka piirrämme ihmisiä. Jos anatomian yksityiskohtainen opiskelu tuntuu sinusta liian työläältä, on olemassa taiteilijoiden kehittämiä anatomisia abstraktioita eli eräänlaisia pelkistettyjä malleja, joiden avulla voi piirtää ihmisen anatomisesti oikein ilman, että tuntee todellista anatomiaa perinpohjaisesti. Suosittelen sinua tutustumaan esimerkiksi </a:t>
            </a:r>
            <a:r>
              <a:rPr lang="fi-FI" sz="2000" dirty="0" err="1"/>
              <a:t>Reillyn</a:t>
            </a:r>
            <a:r>
              <a:rPr lang="fi-FI" sz="2000" dirty="0"/>
              <a:t> abstraktioon tai </a:t>
            </a:r>
            <a:r>
              <a:rPr lang="fi-FI" sz="2000" dirty="0" err="1"/>
              <a:t>Loomisin</a:t>
            </a:r>
            <a:r>
              <a:rPr lang="fi-FI" sz="2000" dirty="0"/>
              <a:t> metodiin. </a:t>
            </a:r>
          </a:p>
          <a:p>
            <a:endParaRPr lang="fi-FI" dirty="0"/>
          </a:p>
        </p:txBody>
      </p:sp>
    </p:spTree>
    <p:extLst>
      <p:ext uri="{BB962C8B-B14F-4D97-AF65-F5344CB8AC3E}">
        <p14:creationId xmlns:p14="http://schemas.microsoft.com/office/powerpoint/2010/main" val="2498145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190" y="326421"/>
            <a:ext cx="4570723" cy="6282445"/>
          </a:xfrm>
        </p:spPr>
      </p:pic>
    </p:spTree>
    <p:extLst>
      <p:ext uri="{BB962C8B-B14F-4D97-AF65-F5344CB8AC3E}">
        <p14:creationId xmlns:p14="http://schemas.microsoft.com/office/powerpoint/2010/main" val="1045962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Reilly</a:t>
            </a:r>
            <a:r>
              <a:rPr lang="fi-FI" dirty="0" smtClean="0"/>
              <a:t> abstraktio</a:t>
            </a:r>
            <a:endParaRPr lang="fi-FI" dirty="0"/>
          </a:p>
        </p:txBody>
      </p:sp>
      <p:sp>
        <p:nvSpPr>
          <p:cNvPr id="4" name="Tekstin paikkamerkki 3"/>
          <p:cNvSpPr>
            <a:spLocks noGrp="1"/>
          </p:cNvSpPr>
          <p:nvPr>
            <p:ph type="body" sz="half" idx="2"/>
          </p:nvPr>
        </p:nvSpPr>
        <p:spPr>
          <a:xfrm>
            <a:off x="1024127" y="1881051"/>
            <a:ext cx="5023975" cy="4138749"/>
          </a:xfrm>
        </p:spPr>
        <p:txBody>
          <a:bodyPr>
            <a:noAutofit/>
          </a:bodyPr>
          <a:lstStyle/>
          <a:p>
            <a:r>
              <a:rPr lang="fi-FI" sz="1800" dirty="0"/>
              <a:t>Kuvassa näet abstraktion, jonka avulla voi piirtää pään ja kasvojen eri osat mittasuhteiltaan oikein. Kyseessä on perusta, jonka päälle piirrosta aletaan vähitellen rakentaa.</a:t>
            </a:r>
          </a:p>
          <a:p>
            <a:endParaRPr lang="fi-FI" sz="1800" dirty="0"/>
          </a:p>
          <a:p>
            <a:r>
              <a:rPr lang="fi-FI" sz="1800" dirty="0"/>
              <a:t>On hyvä kuitenkin tiedostaa, että tällaiset abstraktiot eivät ole mitään absoluuttisia totuuksia, vaan keskiarvoja ihmisen rakenteesta . Niinpä näitä malleja täytyy osata soveltaa ja muokata tilanteen mukaan. Muuten vaarana on se, että kaikki piirtämäsi ihmiset näyttävät jollain tavalla samalta. Ajattele erilaisia metodeja siksi vain työkaluina sen sijaan, että pyrkisit noudattamaan niitä orjallisesti saman kaavan mukaan. </a:t>
            </a:r>
          </a:p>
        </p:txBody>
      </p:sp>
      <p:pic>
        <p:nvPicPr>
          <p:cNvPr id="9" name="Sisällön paikkamerkki 8"/>
          <p:cNvPicPr>
            <a:picLocks noGrp="1" noChangeAspect="1"/>
          </p:cNvPicPr>
          <p:nvPr>
            <p:ph idx="1"/>
          </p:nvPr>
        </p:nvPicPr>
        <p:blipFill>
          <a:blip r:embed="rId2"/>
          <a:stretch>
            <a:fillRect/>
          </a:stretch>
        </p:blipFill>
        <p:spPr>
          <a:xfrm>
            <a:off x="6825986" y="822325"/>
            <a:ext cx="3456516" cy="5184775"/>
          </a:xfrm>
          <a:prstGeom prst="rect">
            <a:avLst/>
          </a:prstGeom>
        </p:spPr>
      </p:pic>
    </p:spTree>
    <p:extLst>
      <p:ext uri="{BB962C8B-B14F-4D97-AF65-F5344CB8AC3E}">
        <p14:creationId xmlns:p14="http://schemas.microsoft.com/office/powerpoint/2010/main" val="3006986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800" dirty="0" smtClean="0"/>
              <a:t>Piirtämisen Arvostus vaihdellut aikojen saatossa</a:t>
            </a:r>
            <a:r>
              <a:rPr lang="fi-FI" dirty="0"/>
              <a:t/>
            </a:r>
            <a:br>
              <a:rPr lang="fi-FI" dirty="0"/>
            </a:br>
            <a:endParaRPr lang="fi-FI" dirty="0"/>
          </a:p>
        </p:txBody>
      </p:sp>
      <p:sp>
        <p:nvSpPr>
          <p:cNvPr id="3" name="Sisällön paikkamerkki 2"/>
          <p:cNvSpPr>
            <a:spLocks noGrp="1"/>
          </p:cNvSpPr>
          <p:nvPr>
            <p:ph idx="1"/>
          </p:nvPr>
        </p:nvSpPr>
        <p:spPr>
          <a:xfrm>
            <a:off x="1149531" y="1711234"/>
            <a:ext cx="9594670" cy="4598126"/>
          </a:xfrm>
        </p:spPr>
        <p:txBody>
          <a:bodyPr>
            <a:normAutofit/>
          </a:bodyPr>
          <a:lstStyle/>
          <a:p>
            <a:r>
              <a:rPr lang="fi-FI" dirty="0" smtClean="0"/>
              <a:t>Piirtämisen </a:t>
            </a:r>
            <a:r>
              <a:rPr lang="fi-FI" dirty="0"/>
              <a:t>historia on yhtä vanha kuin ihmisen historia. Kalliomaalaukset ja kalliopiirrokset ovat vanhimpia ihmisen jättämiä säilyneitä merkkejä.</a:t>
            </a:r>
          </a:p>
          <a:p>
            <a:r>
              <a:rPr lang="fi-FI" dirty="0"/>
              <a:t>Renessanssin taidekäsityksen mukaan piirtäminen on taiteen tekemisen perusta, olipa kyseessä taidemaalari, kaivertaja, kuvanveistäjä, arkkitehti tai insinööri. </a:t>
            </a:r>
            <a:r>
              <a:rPr lang="fi-FI" i="1" u="sng" dirty="0" err="1"/>
              <a:t>Disegno</a:t>
            </a:r>
            <a:r>
              <a:rPr lang="fi-FI" dirty="0"/>
              <a:t> eli piirtäminen tai piirtämällä tapahtuva suunnittelu harjaannutti katsomiseen ja näkemiseen liittyviä taitoja tehokkaasti, koska varsinkin piirtäessään mallista eli havaintopiirustusta harjoittaessaan piirtäjä joutui koko ajan tarkistamaan ja uudelleentarkistamaan näkemäänsä sekä ikään kuin vahvistamaan sen kädellään. Ilmeisesti juuri tästä syystä tällainen "elävästä mallista" piirtäminen on koettu tärkeäksi vielä nykyisinkin. Tähän liittyy usein esitetty ajatus siitä, että piirtäminen on näkemisen oppimista ja että siinä on tärkeämpää prosessi kuin lopputulos.</a:t>
            </a:r>
          </a:p>
          <a:p>
            <a:endParaRPr lang="fi-FI" dirty="0"/>
          </a:p>
        </p:txBody>
      </p:sp>
    </p:spTree>
    <p:extLst>
      <p:ext uri="{BB962C8B-B14F-4D97-AF65-F5344CB8AC3E}">
        <p14:creationId xmlns:p14="http://schemas.microsoft.com/office/powerpoint/2010/main" val="4258698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254566"/>
            <a:ext cx="9862282" cy="6274877"/>
          </a:xfrm>
        </p:spPr>
      </p:pic>
    </p:spTree>
    <p:extLst>
      <p:ext uri="{BB962C8B-B14F-4D97-AF65-F5344CB8AC3E}">
        <p14:creationId xmlns:p14="http://schemas.microsoft.com/office/powerpoint/2010/main" val="331357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890" y="399749"/>
            <a:ext cx="8622020" cy="6234798"/>
          </a:xfrm>
        </p:spPr>
      </p:pic>
    </p:spTree>
    <p:extLst>
      <p:ext uri="{BB962C8B-B14F-4D97-AF65-F5344CB8AC3E}">
        <p14:creationId xmlns:p14="http://schemas.microsoft.com/office/powerpoint/2010/main" val="2863451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92777" y="143691"/>
            <a:ext cx="9751423" cy="1012447"/>
          </a:xfrm>
        </p:spPr>
        <p:txBody>
          <a:bodyPr>
            <a:noAutofit/>
          </a:bodyPr>
          <a:lstStyle/>
          <a:p>
            <a:r>
              <a:rPr lang="fi-FI" sz="2400" dirty="0" smtClean="0"/>
              <a:t>Renessanssi:</a:t>
            </a:r>
            <a:br>
              <a:rPr lang="fi-FI" sz="2400" dirty="0" smtClean="0"/>
            </a:br>
            <a:r>
              <a:rPr lang="fi-FI" sz="2400" dirty="0" smtClean="0"/>
              <a:t>Michelangelo </a:t>
            </a:r>
            <a:r>
              <a:rPr lang="fi-FI" sz="2400" dirty="0" err="1"/>
              <a:t>Buonarroti</a:t>
            </a:r>
            <a:r>
              <a:rPr lang="fi-FI" sz="2400" dirty="0"/>
              <a:t>, Three </a:t>
            </a:r>
            <a:r>
              <a:rPr lang="fi-FI" sz="2400" dirty="0" err="1"/>
              <a:t>Labours</a:t>
            </a:r>
            <a:r>
              <a:rPr lang="fi-FI" sz="2400" dirty="0"/>
              <a:t> of </a:t>
            </a:r>
            <a:r>
              <a:rPr lang="fi-FI" sz="2400" dirty="0" err="1"/>
              <a:t>Hercules</a:t>
            </a:r>
            <a:r>
              <a:rPr lang="fi-FI" sz="2400" dirty="0"/>
              <a:t>, </a:t>
            </a:r>
            <a:r>
              <a:rPr lang="fi-FI" sz="2400" dirty="0" err="1"/>
              <a:t>drawing</a:t>
            </a:r>
            <a:r>
              <a:rPr lang="fi-FI" sz="2400" dirty="0"/>
              <a:t> 1530-33, </a:t>
            </a:r>
            <a:r>
              <a:rPr lang="fi-FI" sz="2400" dirty="0" err="1"/>
              <a:t>red</a:t>
            </a:r>
            <a:r>
              <a:rPr lang="fi-FI" sz="2400" dirty="0"/>
              <a:t> </a:t>
            </a:r>
            <a:r>
              <a:rPr lang="fi-FI" sz="2400" dirty="0" err="1"/>
              <a:t>chalk</a:t>
            </a:r>
            <a:r>
              <a:rPr lang="fi-FI" sz="2400" dirty="0"/>
              <a:t> </a:t>
            </a:r>
            <a:r>
              <a:rPr lang="fi-FI" sz="2400" dirty="0" err="1"/>
              <a:t>sheet</a:t>
            </a:r>
            <a:r>
              <a:rPr lang="fi-FI" sz="2400" dirty="0"/>
              <a:t>, </a:t>
            </a:r>
            <a:r>
              <a:rPr lang="fi-FI" sz="2400" dirty="0" err="1"/>
              <a:t>lent</a:t>
            </a:r>
            <a:r>
              <a:rPr lang="fi-FI" sz="2400" dirty="0"/>
              <a:t> </a:t>
            </a:r>
            <a:r>
              <a:rPr lang="fi-FI" sz="2400" dirty="0" err="1"/>
              <a:t>by</a:t>
            </a:r>
            <a:r>
              <a:rPr lang="fi-FI" sz="2400" dirty="0"/>
              <a:t> </a:t>
            </a:r>
            <a:r>
              <a:rPr lang="fi-FI" sz="2400" dirty="0" err="1"/>
              <a:t>Her</a:t>
            </a:r>
            <a:r>
              <a:rPr lang="fi-FI" sz="2400" dirty="0"/>
              <a:t> Majesty Queen Elizabeth </a:t>
            </a:r>
            <a:r>
              <a:rPr lang="fi-FI" sz="2400" dirty="0" smtClean="0"/>
              <a:t>II </a:t>
            </a:r>
            <a:endParaRPr lang="fi-FI" sz="2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3861" y="1156138"/>
            <a:ext cx="8751478" cy="5649852"/>
          </a:xfrm>
        </p:spPr>
      </p:pic>
    </p:spTree>
    <p:extLst>
      <p:ext uri="{BB962C8B-B14F-4D97-AF65-F5344CB8AC3E}">
        <p14:creationId xmlns:p14="http://schemas.microsoft.com/office/powerpoint/2010/main" val="822741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sz="2000" dirty="0" smtClean="0"/>
              <a:t>Leonardo Da </a:t>
            </a:r>
            <a:r>
              <a:rPr lang="en-US" sz="2000" dirty="0" err="1" smtClean="0"/>
              <a:t>vinci</a:t>
            </a:r>
            <a:r>
              <a:rPr lang="en-US" sz="2000" dirty="0" smtClean="0"/>
              <a:t> </a:t>
            </a:r>
            <a:br>
              <a:rPr lang="en-US" sz="2000" dirty="0" smtClean="0"/>
            </a:br>
            <a:r>
              <a:rPr lang="en-US" sz="2000" dirty="0" smtClean="0"/>
              <a:t>Study </a:t>
            </a:r>
            <a:r>
              <a:rPr lang="en-US" sz="2000" dirty="0"/>
              <a:t>of Arms and Hands, c. 1474</a:t>
            </a:r>
            <a:endParaRPr lang="fi-FI" sz="2000" dirty="0"/>
          </a:p>
        </p:txBody>
      </p:sp>
      <p:pic>
        <p:nvPicPr>
          <p:cNvPr id="4" name="Sisällön paikkamerkki 3"/>
          <p:cNvPicPr>
            <a:picLocks noGrp="1" noChangeAspect="1"/>
          </p:cNvPicPr>
          <p:nvPr>
            <p:ph idx="1"/>
          </p:nvPr>
        </p:nvPicPr>
        <p:blipFill>
          <a:blip r:embed="rId2"/>
          <a:stretch>
            <a:fillRect/>
          </a:stretch>
        </p:blipFill>
        <p:spPr>
          <a:xfrm>
            <a:off x="5545123" y="0"/>
            <a:ext cx="4674297" cy="6858000"/>
          </a:xfrm>
          <a:prstGeom prst="rect">
            <a:avLst/>
          </a:prstGeom>
        </p:spPr>
      </p:pic>
    </p:spTree>
    <p:extLst>
      <p:ext uri="{BB962C8B-B14F-4D97-AF65-F5344CB8AC3E}">
        <p14:creationId xmlns:p14="http://schemas.microsoft.com/office/powerpoint/2010/main" val="2053699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000" dirty="0" smtClean="0"/>
              <a:t>Michelangelo: </a:t>
            </a:r>
            <a:r>
              <a:rPr lang="fi-FI" sz="2000" dirty="0" err="1" smtClean="0"/>
              <a:t>Creation</a:t>
            </a:r>
            <a:r>
              <a:rPr lang="fi-FI" sz="2000" dirty="0" smtClean="0"/>
              <a:t> of Adam</a:t>
            </a:r>
            <a:endParaRPr lang="fi-FI" sz="2000" dirty="0"/>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1025" y="2084832"/>
            <a:ext cx="5673139" cy="4240333"/>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84164" y="336331"/>
            <a:ext cx="6159181" cy="4619385"/>
          </a:xfrm>
        </p:spPr>
      </p:pic>
    </p:spTree>
    <p:extLst>
      <p:ext uri="{BB962C8B-B14F-4D97-AF65-F5344CB8AC3E}">
        <p14:creationId xmlns:p14="http://schemas.microsoft.com/office/powerpoint/2010/main" val="170567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1024128" y="313510"/>
            <a:ext cx="4754880" cy="822959"/>
          </a:xfrm>
        </p:spPr>
        <p:txBody>
          <a:bodyPr>
            <a:normAutofit fontScale="55000" lnSpcReduction="20000"/>
          </a:bodyPr>
          <a:lstStyle/>
          <a:p>
            <a:r>
              <a:rPr lang="en-US" dirty="0"/>
              <a:t>DÜRER, Albrecht</a:t>
            </a:r>
          </a:p>
          <a:p>
            <a:r>
              <a:rPr lang="en-US" dirty="0"/>
              <a:t>Abduction of Proserpine on a Unicorn</a:t>
            </a:r>
          </a:p>
          <a:p>
            <a:r>
              <a:rPr lang="en-US" dirty="0"/>
              <a:t>1516</a:t>
            </a:r>
          </a:p>
          <a:p>
            <a:r>
              <a:rPr lang="en-US" dirty="0"/>
              <a:t>Etching, 308 x 213 mm</a:t>
            </a:r>
          </a:p>
          <a:p>
            <a:r>
              <a:rPr lang="en-US" dirty="0"/>
              <a:t>Metropolitan Museum of Art, New York</a:t>
            </a:r>
            <a:endParaRPr lang="fi-FI" dirty="0"/>
          </a:p>
        </p:txBody>
      </p:sp>
      <p:pic>
        <p:nvPicPr>
          <p:cNvPr id="7" name="Sisällön paikkamerkki 6"/>
          <p:cNvPicPr>
            <a:picLocks noGrp="1" noChangeAspect="1"/>
          </p:cNvPicPr>
          <p:nvPr>
            <p:ph sz="half" idx="2"/>
          </p:nvPr>
        </p:nvPicPr>
        <p:blipFill>
          <a:blip r:embed="rId2"/>
          <a:stretch>
            <a:fillRect/>
          </a:stretch>
        </p:blipFill>
        <p:spPr>
          <a:xfrm>
            <a:off x="1193655" y="1436914"/>
            <a:ext cx="3613476" cy="5239541"/>
          </a:xfrm>
          <a:prstGeom prst="rect">
            <a:avLst/>
          </a:prstGeom>
        </p:spPr>
      </p:pic>
      <p:sp>
        <p:nvSpPr>
          <p:cNvPr id="5" name="Tekstin paikkamerkki 4"/>
          <p:cNvSpPr>
            <a:spLocks noGrp="1"/>
          </p:cNvSpPr>
          <p:nvPr>
            <p:ph type="body" sz="quarter" idx="3"/>
          </p:nvPr>
        </p:nvSpPr>
        <p:spPr>
          <a:xfrm>
            <a:off x="6113416" y="313510"/>
            <a:ext cx="4632351" cy="822959"/>
          </a:xfrm>
        </p:spPr>
        <p:txBody>
          <a:bodyPr>
            <a:normAutofit fontScale="55000" lnSpcReduction="20000"/>
          </a:bodyPr>
          <a:lstStyle/>
          <a:p>
            <a:r>
              <a:rPr lang="en-US" dirty="0"/>
              <a:t>DÜRER, Albrecht</a:t>
            </a:r>
          </a:p>
          <a:p>
            <a:r>
              <a:rPr lang="en-US" dirty="0"/>
              <a:t>Coat-of-Arms with a Skull</a:t>
            </a:r>
          </a:p>
          <a:p>
            <a:r>
              <a:rPr lang="en-US" dirty="0"/>
              <a:t>1503</a:t>
            </a:r>
          </a:p>
          <a:p>
            <a:r>
              <a:rPr lang="en-US" dirty="0"/>
              <a:t>Engraving, 220 x 156 mm</a:t>
            </a:r>
          </a:p>
          <a:p>
            <a:r>
              <a:rPr lang="en-US" dirty="0"/>
              <a:t>Art Institute, Chicago</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6069220" y="1436914"/>
            <a:ext cx="3767111" cy="5244411"/>
          </a:xfrm>
          <a:prstGeom prst="rect">
            <a:avLst/>
          </a:prstGeom>
        </p:spPr>
      </p:pic>
    </p:spTree>
    <p:extLst>
      <p:ext uri="{BB962C8B-B14F-4D97-AF65-F5344CB8AC3E}">
        <p14:creationId xmlns:p14="http://schemas.microsoft.com/office/powerpoint/2010/main" val="2936095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24128" y="2116183"/>
            <a:ext cx="4217867" cy="2647523"/>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90416" y="2468880"/>
            <a:ext cx="6828445" cy="2471421"/>
          </a:xfrm>
        </p:spPr>
      </p:pic>
    </p:spTree>
    <p:extLst>
      <p:ext uri="{BB962C8B-B14F-4D97-AF65-F5344CB8AC3E}">
        <p14:creationId xmlns:p14="http://schemas.microsoft.com/office/powerpoint/2010/main" val="288705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407" y="2267593"/>
            <a:ext cx="5439920" cy="3096569"/>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41914" y="1084217"/>
            <a:ext cx="4299052" cy="4279945"/>
          </a:xfrm>
        </p:spPr>
      </p:pic>
    </p:spTree>
    <p:extLst>
      <p:ext uri="{BB962C8B-B14F-4D97-AF65-F5344CB8AC3E}">
        <p14:creationId xmlns:p14="http://schemas.microsoft.com/office/powerpoint/2010/main" val="24027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15639" y="1376855"/>
            <a:ext cx="3698902" cy="4931870"/>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71127" y="585216"/>
            <a:ext cx="4540965" cy="5723509"/>
          </a:xfrm>
        </p:spPr>
      </p:pic>
    </p:spTree>
    <p:extLst>
      <p:ext uri="{BB962C8B-B14F-4D97-AF65-F5344CB8AC3E}">
        <p14:creationId xmlns:p14="http://schemas.microsoft.com/office/powerpoint/2010/main" val="646399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sz="2000" dirty="0" smtClean="0"/>
              <a:t>Leonardo da </a:t>
            </a:r>
            <a:r>
              <a:rPr lang="en-US" sz="2000" dirty="0" err="1" smtClean="0"/>
              <a:t>vinci</a:t>
            </a:r>
            <a:r>
              <a:rPr lang="en-US" sz="2000" dirty="0" smtClean="0"/>
              <a:t>: </a:t>
            </a:r>
            <a:br>
              <a:rPr lang="en-US" sz="2000" dirty="0" smtClean="0"/>
            </a:br>
            <a:r>
              <a:rPr lang="en-US" sz="2000" dirty="0" smtClean="0"/>
              <a:t>Study </a:t>
            </a:r>
            <a:r>
              <a:rPr lang="en-US" sz="2000" dirty="0"/>
              <a:t>for the Head of Leda, c. 1505-7</a:t>
            </a:r>
            <a:endParaRPr lang="fi-FI" sz="2000" dirty="0"/>
          </a:p>
        </p:txBody>
      </p:sp>
      <p:pic>
        <p:nvPicPr>
          <p:cNvPr id="4" name="Sisällön paikkamerkki 3"/>
          <p:cNvPicPr>
            <a:picLocks noGrp="1" noChangeAspect="1"/>
          </p:cNvPicPr>
          <p:nvPr>
            <p:ph idx="1"/>
          </p:nvPr>
        </p:nvPicPr>
        <p:blipFill>
          <a:blip r:embed="rId2"/>
          <a:stretch>
            <a:fillRect/>
          </a:stretch>
        </p:blipFill>
        <p:spPr>
          <a:xfrm>
            <a:off x="4836648" y="0"/>
            <a:ext cx="7179011" cy="6858000"/>
          </a:xfrm>
          <a:prstGeom prst="rect">
            <a:avLst/>
          </a:prstGeom>
        </p:spPr>
      </p:pic>
    </p:spTree>
    <p:extLst>
      <p:ext uri="{BB962C8B-B14F-4D97-AF65-F5344CB8AC3E}">
        <p14:creationId xmlns:p14="http://schemas.microsoft.com/office/powerpoint/2010/main" val="481266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1501124"/>
            <a:ext cx="10058528" cy="4027719"/>
          </a:xfrm>
        </p:spPr>
      </p:pic>
    </p:spTree>
    <p:extLst>
      <p:ext uri="{BB962C8B-B14F-4D97-AF65-F5344CB8AC3E}">
        <p14:creationId xmlns:p14="http://schemas.microsoft.com/office/powerpoint/2010/main" val="459947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882" y="585216"/>
            <a:ext cx="7680563" cy="5909332"/>
          </a:xfrm>
        </p:spPr>
      </p:pic>
    </p:spTree>
    <p:extLst>
      <p:ext uri="{BB962C8B-B14F-4D97-AF65-F5344CB8AC3E}">
        <p14:creationId xmlns:p14="http://schemas.microsoft.com/office/powerpoint/2010/main" val="1424753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582" y="882869"/>
            <a:ext cx="7047351" cy="5278711"/>
          </a:xfrm>
        </p:spPr>
      </p:pic>
    </p:spTree>
    <p:extLst>
      <p:ext uri="{BB962C8B-B14F-4D97-AF65-F5344CB8AC3E}">
        <p14:creationId xmlns:p14="http://schemas.microsoft.com/office/powerpoint/2010/main" val="2604835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7633" y="585216"/>
            <a:ext cx="5593061" cy="5918583"/>
          </a:xfrm>
        </p:spPr>
      </p:pic>
    </p:spTree>
    <p:extLst>
      <p:ext uri="{BB962C8B-B14F-4D97-AF65-F5344CB8AC3E}">
        <p14:creationId xmlns:p14="http://schemas.microsoft.com/office/powerpoint/2010/main" val="2631754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r>
              <a:rPr lang="fi-FI" dirty="0"/>
              <a:t>Kun haluat kartuttaa visuaalista tietopankkiasi, piirrä tutkielmia. Piirrä luonnoksia aiheesta, jonka haluat oppia piirtämään paremmin. Tarkoitus on tutkia aihetta piirtämällä ja oppia siten ymmärtämään sen todellista muotoa ja rakennetta paremmin. Tutkielmien tavoite ei ole tehdä viimeisteltyä teosta aiheesta, vaan ikään kuin kuvallisia muistiinpanoja, joiden avulla selität aihetta itsellesi. Tutkielmien kautta muistiisi piirtyy malleja, joita voit hyödyntää myöhemmin, kun piirrät samaa aihetta. </a:t>
            </a:r>
          </a:p>
        </p:txBody>
      </p:sp>
    </p:spTree>
    <p:extLst>
      <p:ext uri="{BB962C8B-B14F-4D97-AF65-F5344CB8AC3E}">
        <p14:creationId xmlns:p14="http://schemas.microsoft.com/office/powerpoint/2010/main" val="3199751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1624" y="966651"/>
            <a:ext cx="6941079" cy="4232366"/>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3851" y="550831"/>
            <a:ext cx="4435365" cy="6100217"/>
          </a:xfrm>
        </p:spPr>
      </p:pic>
    </p:spTree>
    <p:extLst>
      <p:ext uri="{BB962C8B-B14F-4D97-AF65-F5344CB8AC3E}">
        <p14:creationId xmlns:p14="http://schemas.microsoft.com/office/powerpoint/2010/main" val="827497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Materiaalit: Lyijykynät</a:t>
            </a:r>
            <a:endParaRPr lang="fi-FI" dirty="0"/>
          </a:p>
        </p:txBody>
      </p:sp>
      <p:sp>
        <p:nvSpPr>
          <p:cNvPr id="3" name="Sisällön paikkamerkki 2"/>
          <p:cNvSpPr>
            <a:spLocks noGrp="1"/>
          </p:cNvSpPr>
          <p:nvPr>
            <p:ph idx="1"/>
          </p:nvPr>
        </p:nvSpPr>
        <p:spPr>
          <a:xfrm>
            <a:off x="1024128" y="1786759"/>
            <a:ext cx="9720073" cy="4522601"/>
          </a:xfrm>
        </p:spPr>
        <p:txBody>
          <a:bodyPr>
            <a:normAutofit fontScale="92500" lnSpcReduction="20000"/>
          </a:bodyPr>
          <a:lstStyle/>
          <a:p>
            <a:endParaRPr lang="fi-FI" dirty="0" smtClean="0"/>
          </a:p>
          <a:p>
            <a:endParaRPr lang="fi-FI" dirty="0"/>
          </a:p>
          <a:p>
            <a:r>
              <a:rPr lang="fi-FI" dirty="0" smtClean="0"/>
              <a:t>Lyijykynissä </a:t>
            </a:r>
            <a:r>
              <a:rPr lang="fi-FI" dirty="0"/>
              <a:t>käytetään nimestä huolimatta väriaineena myrkytöntä grafiittia, johon on myös lisätty piirustusjälkeä parantavia </a:t>
            </a:r>
            <a:r>
              <a:rPr lang="fi-FI" dirty="0" smtClean="0"/>
              <a:t>lisäaineita kuten savea.</a:t>
            </a:r>
            <a:endParaRPr lang="fi-FI" dirty="0"/>
          </a:p>
          <a:p>
            <a:r>
              <a:rPr lang="fi-FI" dirty="0" smtClean="0"/>
              <a:t>Kun </a:t>
            </a:r>
            <a:r>
              <a:rPr lang="fi-FI" dirty="0"/>
              <a:t>katsot lyijykyniä, huomaat niiden kyljessä kirjaintunnuksen. Kovempia lyijykyniä edustaa tunnus H (H-9H). Mitä isompi numero H:n edessä on, sitä kovempi kynä on kyseessä.</a:t>
            </a:r>
          </a:p>
          <a:p>
            <a:endParaRPr lang="fi-FI" dirty="0"/>
          </a:p>
          <a:p>
            <a:r>
              <a:rPr lang="fi-FI" dirty="0"/>
              <a:t>Pehmeämpiä lyijykyniä edustaa tunnus B (B-9B). Mitä isompi numero B:n edessä on, sitä </a:t>
            </a:r>
            <a:r>
              <a:rPr lang="fi-FI" dirty="0" err="1"/>
              <a:t>pehmeäpi</a:t>
            </a:r>
            <a:r>
              <a:rPr lang="fi-FI" dirty="0"/>
              <a:t> kynä on kyseessä.</a:t>
            </a:r>
          </a:p>
          <a:p>
            <a:endParaRPr lang="fi-FI" dirty="0"/>
          </a:p>
          <a:p>
            <a:r>
              <a:rPr lang="fi-FI" dirty="0"/>
              <a:t>HB-tunnuksella varustettu kynä sijoittuu kovien ja pehmeiden kynien keskikohtaan.</a:t>
            </a:r>
          </a:p>
          <a:p>
            <a:endParaRPr lang="fi-FI" dirty="0"/>
          </a:p>
          <a:p>
            <a:r>
              <a:rPr lang="fi-FI" dirty="0"/>
              <a:t>Kun aloitat piirtämistä, sinulle riittää hyvin H, HB, 2B, 4B ja 6B -kynät.</a:t>
            </a:r>
          </a:p>
        </p:txBody>
      </p:sp>
    </p:spTree>
    <p:extLst>
      <p:ext uri="{BB962C8B-B14F-4D97-AF65-F5344CB8AC3E}">
        <p14:creationId xmlns:p14="http://schemas.microsoft.com/office/powerpoint/2010/main" val="1573652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Manga Anime</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5383" y="291270"/>
            <a:ext cx="5132907" cy="6539704"/>
          </a:xfrm>
        </p:spPr>
      </p:pic>
    </p:spTree>
    <p:extLst>
      <p:ext uri="{BB962C8B-B14F-4D97-AF65-F5344CB8AC3E}">
        <p14:creationId xmlns:p14="http://schemas.microsoft.com/office/powerpoint/2010/main" val="2902273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Ammatti ja harrastus</a:t>
            </a:r>
            <a:br>
              <a:rPr lang="fi-FI" dirty="0"/>
            </a:br>
            <a:endParaRPr lang="fi-FI" dirty="0"/>
          </a:p>
        </p:txBody>
      </p:sp>
      <p:sp>
        <p:nvSpPr>
          <p:cNvPr id="3" name="Sisällön paikkamerkki 2"/>
          <p:cNvSpPr>
            <a:spLocks noGrp="1"/>
          </p:cNvSpPr>
          <p:nvPr>
            <p:ph idx="1"/>
          </p:nvPr>
        </p:nvSpPr>
        <p:spPr/>
        <p:txBody>
          <a:bodyPr/>
          <a:lstStyle/>
          <a:p>
            <a:r>
              <a:rPr lang="fi-FI" dirty="0" smtClean="0"/>
              <a:t>Kuvittajat </a:t>
            </a:r>
            <a:r>
              <a:rPr lang="fi-FI" dirty="0"/>
              <a:t>ja graafisen ilmaisun taitajat ovat ainoita ammattitaiteilijoita, joiden osaamisen keskiöön piirtäminen kuuluu tänään. Digitaalinen piirtäminen ja maalaaminen on ehkä muuttamassa heidän käyttämiään välineitä ja työprosesseja. </a:t>
            </a:r>
          </a:p>
          <a:p>
            <a:endParaRPr lang="fi-FI" dirty="0"/>
          </a:p>
        </p:txBody>
      </p:sp>
    </p:spTree>
    <p:extLst>
      <p:ext uri="{BB962C8B-B14F-4D97-AF65-F5344CB8AC3E}">
        <p14:creationId xmlns:p14="http://schemas.microsoft.com/office/powerpoint/2010/main" val="3464323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Graafista suunnittelua</a:t>
            </a:r>
            <a:endParaRPr lang="fi-FI" dirty="0"/>
          </a:p>
        </p:txBody>
      </p:sp>
      <p:sp>
        <p:nvSpPr>
          <p:cNvPr id="3" name="Tekstin paikkamerkki 2"/>
          <p:cNvSpPr>
            <a:spLocks noGrp="1"/>
          </p:cNvSpPr>
          <p:nvPr>
            <p:ph type="body" idx="1"/>
          </p:nvPr>
        </p:nvSpPr>
        <p:spPr>
          <a:xfrm>
            <a:off x="1023938" y="1201783"/>
            <a:ext cx="4755070" cy="1800813"/>
          </a:xfrm>
        </p:spPr>
        <p:txBody>
          <a:bodyPr>
            <a:normAutofit fontScale="70000" lnSpcReduction="20000"/>
          </a:bodyPr>
          <a:lstStyle/>
          <a:p>
            <a:endParaRPr lang="fi-FI" dirty="0"/>
          </a:p>
          <a:p>
            <a:r>
              <a:rPr lang="fi-FI" dirty="0"/>
              <a:t>Sanomalehtien liitto, 10 tapaa vaikuttaa median välityksellä, kuvitus ja taitto</a:t>
            </a:r>
          </a:p>
          <a:p>
            <a:endParaRPr lang="fi-FI" dirty="0"/>
          </a:p>
          <a:p>
            <a:r>
              <a:rPr lang="fi-FI" dirty="0"/>
              <a:t>Sanomalehtien liitto tuottaa mediakasvatuksellisia oppimateriaaleja eri kouluasteille. Tämä opas suunniteltiin Sanomalehtiviikolle 2019. Opas on suunnattu yläkouluun ja toiselle asteelle</a:t>
            </a:r>
          </a:p>
        </p:txBody>
      </p:sp>
      <p:pic>
        <p:nvPicPr>
          <p:cNvPr id="7" name="Sisällön paikkamerkki 6"/>
          <p:cNvPicPr>
            <a:picLocks noGrp="1" noChangeAspect="1"/>
          </p:cNvPicPr>
          <p:nvPr>
            <p:ph sz="half" idx="2"/>
          </p:nvPr>
        </p:nvPicPr>
        <p:blipFill>
          <a:blip r:embed="rId2"/>
          <a:stretch>
            <a:fillRect/>
          </a:stretch>
        </p:blipFill>
        <p:spPr>
          <a:xfrm>
            <a:off x="1023938" y="3245662"/>
            <a:ext cx="4754562" cy="2784439"/>
          </a:xfrm>
          <a:prstGeom prst="rect">
            <a:avLst/>
          </a:prstGeom>
        </p:spPr>
      </p:pic>
      <p:sp>
        <p:nvSpPr>
          <p:cNvPr id="5" name="Tekstin paikkamerkki 4"/>
          <p:cNvSpPr>
            <a:spLocks noGrp="1"/>
          </p:cNvSpPr>
          <p:nvPr>
            <p:ph type="body" sz="quarter" idx="3"/>
          </p:nvPr>
        </p:nvSpPr>
        <p:spPr/>
        <p:txBody>
          <a:bodyPr>
            <a:normAutofit fontScale="92500" lnSpcReduction="20000"/>
          </a:bodyPr>
          <a:lstStyle/>
          <a:p>
            <a:r>
              <a:rPr lang="fi-FI" dirty="0"/>
              <a:t>Koivikko-printti sovellettuna useisiin eri tuotteisiin. Säilytin, sammutuspeite, leikkuulauta, patalappu, pakkauslaatikko.</a:t>
            </a:r>
          </a:p>
        </p:txBody>
      </p:sp>
      <p:pic>
        <p:nvPicPr>
          <p:cNvPr id="8" name="Sisällön paikkamerkki 7"/>
          <p:cNvPicPr>
            <a:picLocks noGrp="1" noChangeAspect="1"/>
          </p:cNvPicPr>
          <p:nvPr>
            <p:ph sz="quarter" idx="4"/>
          </p:nvPr>
        </p:nvPicPr>
        <p:blipFill>
          <a:blip r:embed="rId3"/>
          <a:stretch>
            <a:fillRect/>
          </a:stretch>
        </p:blipFill>
        <p:spPr>
          <a:xfrm>
            <a:off x="5991225" y="3242378"/>
            <a:ext cx="4754563" cy="2791007"/>
          </a:xfrm>
          <a:prstGeom prst="rect">
            <a:avLst/>
          </a:prstGeom>
        </p:spPr>
      </p:pic>
    </p:spTree>
    <p:extLst>
      <p:ext uri="{BB962C8B-B14F-4D97-AF65-F5344CB8AC3E}">
        <p14:creationId xmlns:p14="http://schemas.microsoft.com/office/powerpoint/2010/main" val="442853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Ruutujäljennös</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863" y="2286000"/>
            <a:ext cx="6416412" cy="4022725"/>
          </a:xfrm>
        </p:spPr>
      </p:pic>
    </p:spTree>
    <p:extLst>
      <p:ext uri="{BB962C8B-B14F-4D97-AF65-F5344CB8AC3E}">
        <p14:creationId xmlns:p14="http://schemas.microsoft.com/office/powerpoint/2010/main" val="3733022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161" y="585216"/>
            <a:ext cx="9019639" cy="5594022"/>
          </a:xfrm>
        </p:spPr>
      </p:pic>
    </p:spTree>
    <p:extLst>
      <p:ext uri="{BB962C8B-B14F-4D97-AF65-F5344CB8AC3E}">
        <p14:creationId xmlns:p14="http://schemas.microsoft.com/office/powerpoint/2010/main" val="2960086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9720072" cy="870148"/>
          </a:xfrm>
        </p:spPr>
        <p:txBody>
          <a:bodyPr/>
          <a:lstStyle/>
          <a:p>
            <a:r>
              <a:rPr lang="fi-FI" dirty="0" smtClean="0"/>
              <a:t>Michelangelon kasvopiirroksia</a:t>
            </a:r>
            <a:endParaRPr lang="fi-FI" dirty="0"/>
          </a:p>
        </p:txBody>
      </p:sp>
      <p:pic>
        <p:nvPicPr>
          <p:cNvPr id="7" name="Sisällön paikkamerkki 6"/>
          <p:cNvPicPr>
            <a:picLocks noGrp="1" noChangeAspect="1"/>
          </p:cNvPicPr>
          <p:nvPr>
            <p:ph sz="half" idx="2"/>
          </p:nvPr>
        </p:nvPicPr>
        <p:blipFill>
          <a:blip r:embed="rId2"/>
          <a:stretch>
            <a:fillRect/>
          </a:stretch>
        </p:blipFill>
        <p:spPr>
          <a:xfrm>
            <a:off x="1024128" y="1455364"/>
            <a:ext cx="3861381" cy="5148509"/>
          </a:xfrm>
          <a:prstGeom prst="rect">
            <a:avLst/>
          </a:prstGeom>
        </p:spPr>
      </p:pic>
      <p:pic>
        <p:nvPicPr>
          <p:cNvPr id="8" name="Sisällön paikkamerkki 7"/>
          <p:cNvPicPr>
            <a:picLocks noGrp="1" noChangeAspect="1"/>
          </p:cNvPicPr>
          <p:nvPr>
            <p:ph sz="quarter" idx="4"/>
          </p:nvPr>
        </p:nvPicPr>
        <p:blipFill>
          <a:blip r:embed="rId3"/>
          <a:stretch>
            <a:fillRect/>
          </a:stretch>
        </p:blipFill>
        <p:spPr>
          <a:xfrm>
            <a:off x="7182007" y="1906914"/>
            <a:ext cx="3320531" cy="4324069"/>
          </a:xfrm>
          <a:prstGeom prst="rect">
            <a:avLst/>
          </a:prstGeom>
        </p:spPr>
      </p:pic>
    </p:spTree>
    <p:extLst>
      <p:ext uri="{BB962C8B-B14F-4D97-AF65-F5344CB8AC3E}">
        <p14:creationId xmlns:p14="http://schemas.microsoft.com/office/powerpoint/2010/main" val="3141948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Croquis-piirtäminen</a:t>
            </a:r>
            <a:endParaRPr lang="fi-FI" dirty="0"/>
          </a:p>
        </p:txBody>
      </p:sp>
      <p:pic>
        <p:nvPicPr>
          <p:cNvPr id="5" name="Sisällön paikkamerkki 4"/>
          <p:cNvPicPr>
            <a:picLocks noGrp="1" noChangeAspect="1"/>
          </p:cNvPicPr>
          <p:nvPr>
            <p:ph idx="1"/>
          </p:nvPr>
        </p:nvPicPr>
        <p:blipFill>
          <a:blip r:embed="rId2"/>
          <a:stretch>
            <a:fillRect/>
          </a:stretch>
        </p:blipFill>
        <p:spPr>
          <a:xfrm>
            <a:off x="5893046" y="471509"/>
            <a:ext cx="5982787" cy="6125234"/>
          </a:xfrm>
          <a:prstGeom prst="rect">
            <a:avLst/>
          </a:prstGeom>
        </p:spPr>
      </p:pic>
      <p:sp>
        <p:nvSpPr>
          <p:cNvPr id="4" name="Tekstin paikkamerkki 3"/>
          <p:cNvSpPr>
            <a:spLocks noGrp="1"/>
          </p:cNvSpPr>
          <p:nvPr>
            <p:ph type="body" sz="half" idx="2"/>
          </p:nvPr>
        </p:nvSpPr>
        <p:spPr>
          <a:xfrm>
            <a:off x="1024128" y="2208869"/>
            <a:ext cx="4389120" cy="3762294"/>
          </a:xfrm>
        </p:spPr>
        <p:txBody>
          <a:bodyPr>
            <a:normAutofit/>
          </a:bodyPr>
          <a:lstStyle/>
          <a:p>
            <a:r>
              <a:rPr lang="fi-FI" sz="1800" dirty="0"/>
              <a:t>Croquis (ranskan sanasta </a:t>
            </a:r>
            <a:r>
              <a:rPr lang="fi-FI" sz="1800" dirty="0" err="1"/>
              <a:t>croquer</a:t>
            </a:r>
            <a:r>
              <a:rPr lang="fi-FI" sz="1800" dirty="0"/>
              <a:t> ’piirtää pikaisesti’), joskus myös krokii, on nopea piirustus elävästä mallista</a:t>
            </a:r>
            <a:r>
              <a:rPr lang="fi-FI" sz="1800" dirty="0" smtClean="0"/>
              <a:t>. </a:t>
            </a:r>
            <a:r>
              <a:rPr lang="fi-FI" sz="1800" dirty="0"/>
              <a:t>Croquis-piirustukset ovat luonnosmaisia ja ne piirretään yleensä tietyssä ajassa, esimerkiksi viidessä tai kymmenessä minuutissa. Croquis-piirustuksia tehdään tavallisesti useita peräkkäin, sama malli vaihtaa vain asentoa</a:t>
            </a:r>
            <a:r>
              <a:rPr lang="fi-FI" dirty="0"/>
              <a:t>.</a:t>
            </a:r>
          </a:p>
          <a:p>
            <a:endParaRPr lang="fi-FI" dirty="0"/>
          </a:p>
          <a:p>
            <a:endParaRPr lang="fi-FI" dirty="0"/>
          </a:p>
        </p:txBody>
      </p:sp>
    </p:spTree>
    <p:extLst>
      <p:ext uri="{BB962C8B-B14F-4D97-AF65-F5344CB8AC3E}">
        <p14:creationId xmlns:p14="http://schemas.microsoft.com/office/powerpoint/2010/main" val="2859983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croquis</a:t>
            </a:r>
            <a:endParaRPr lang="fi-FI" dirty="0"/>
          </a:p>
        </p:txBody>
      </p:sp>
      <p:pic>
        <p:nvPicPr>
          <p:cNvPr id="5" name="Sisällön paikkamerkki 4"/>
          <p:cNvPicPr>
            <a:picLocks noGrp="1" noChangeAspect="1"/>
          </p:cNvPicPr>
          <p:nvPr>
            <p:ph idx="1"/>
          </p:nvPr>
        </p:nvPicPr>
        <p:blipFill>
          <a:blip r:embed="rId2"/>
          <a:stretch>
            <a:fillRect/>
          </a:stretch>
        </p:blipFill>
        <p:spPr>
          <a:xfrm>
            <a:off x="6379984" y="822325"/>
            <a:ext cx="4348520" cy="5184775"/>
          </a:xfrm>
          <a:prstGeom prst="rect">
            <a:avLst/>
          </a:prstGeom>
        </p:spPr>
      </p:pic>
      <p:sp>
        <p:nvSpPr>
          <p:cNvPr id="4" name="Tekstin paikkamerkki 3"/>
          <p:cNvSpPr>
            <a:spLocks noGrp="1"/>
          </p:cNvSpPr>
          <p:nvPr>
            <p:ph type="body" sz="half" idx="2"/>
          </p:nvPr>
        </p:nvSpPr>
        <p:spPr/>
        <p:txBody>
          <a:bodyPr>
            <a:normAutofit/>
          </a:bodyPr>
          <a:lstStyle/>
          <a:p>
            <a:r>
              <a:rPr lang="fi-FI" sz="1800" dirty="0"/>
              <a:t>Lyhyessä ajassa piirtämisessä on omat etunsa. Malli voi ottaa tavallisesta poikkeavia asentoja, koska asennossa ei tarvitse pysyä pitkään. Piirtäjää rajattu aika helpottaa keskittymään oleelliseen, koska aika ei riitä kaikkien yksityiskohtien piirtämiseen. Croquis-piirtäminen harjoittaa myös havainnoimaan ja piirtämään malleja, jotka eivät pysy paikoillaan, kuten eläimiä ja lapsia. </a:t>
            </a:r>
          </a:p>
          <a:p>
            <a:endParaRPr lang="fi-FI" sz="1800" dirty="0"/>
          </a:p>
        </p:txBody>
      </p:sp>
    </p:spTree>
    <p:extLst>
      <p:ext uri="{BB962C8B-B14F-4D97-AF65-F5344CB8AC3E}">
        <p14:creationId xmlns:p14="http://schemas.microsoft.com/office/powerpoint/2010/main" val="141128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croquis</a:t>
            </a:r>
            <a:endParaRPr lang="fi-FI" dirty="0"/>
          </a:p>
        </p:txBody>
      </p:sp>
      <p:pic>
        <p:nvPicPr>
          <p:cNvPr id="5" name="Sisällön paikkamerkki 4"/>
          <p:cNvPicPr>
            <a:picLocks noGrp="1" noChangeAspect="1"/>
          </p:cNvPicPr>
          <p:nvPr>
            <p:ph idx="1"/>
          </p:nvPr>
        </p:nvPicPr>
        <p:blipFill>
          <a:blip r:embed="rId2"/>
          <a:stretch>
            <a:fillRect/>
          </a:stretch>
        </p:blipFill>
        <p:spPr>
          <a:xfrm>
            <a:off x="6474789" y="822325"/>
            <a:ext cx="4158910" cy="5184775"/>
          </a:xfrm>
          <a:prstGeom prst="rect">
            <a:avLst/>
          </a:prstGeom>
        </p:spPr>
      </p:pic>
      <p:sp>
        <p:nvSpPr>
          <p:cNvPr id="4" name="Tekstin paikkamerkki 3"/>
          <p:cNvSpPr>
            <a:spLocks noGrp="1"/>
          </p:cNvSpPr>
          <p:nvPr>
            <p:ph type="body" sz="half" idx="2"/>
          </p:nvPr>
        </p:nvSpPr>
        <p:spPr>
          <a:xfrm>
            <a:off x="1123405" y="1815737"/>
            <a:ext cx="4506685" cy="4389120"/>
          </a:xfrm>
        </p:spPr>
        <p:txBody>
          <a:bodyPr>
            <a:normAutofit/>
          </a:bodyPr>
          <a:lstStyle/>
          <a:p>
            <a:r>
              <a:rPr lang="fi-FI" sz="1800" dirty="0"/>
              <a:t>Koska malli on havainnoitava ja piirrettävä lyhyessä ajassa, tärkeintä on nopea havainnointikyky. Elävää mallia piirretään tavallisesti pitkään, jopa kuukausia, joten työn viimeistelyyn on </a:t>
            </a:r>
            <a:r>
              <a:rPr lang="fi-FI" sz="1800" dirty="0" err="1" smtClean="0"/>
              <a:t>aikaa.Croquis</a:t>
            </a:r>
            <a:r>
              <a:rPr lang="fi-FI" sz="1800" dirty="0" smtClean="0"/>
              <a:t>-piirustuksessa </a:t>
            </a:r>
            <a:r>
              <a:rPr lang="fi-FI" sz="1800" dirty="0"/>
              <a:t>taas ihanteena on piirtää mikä on asennon ja kokonaisuuden kannalta luonteenomaista, myös liikkeen tuntu asennossa on hyvä saada mukaan. Usein neuvotaan käyttämään piirtäessä kättä ranteesta tai olkapäästä saakka ennemmin kuin vain sormilla pikkutarkasti piirtäen. Myös viitteenomaisuus on eduksi </a:t>
            </a:r>
            <a:r>
              <a:rPr lang="fi-FI" sz="1800" dirty="0" smtClean="0"/>
              <a:t>croquis-piirustukselle. Katse </a:t>
            </a:r>
            <a:r>
              <a:rPr lang="fi-FI" sz="1800" dirty="0"/>
              <a:t>tulee kiinnittää malliin ennemmin kuin piirustukseen.</a:t>
            </a:r>
          </a:p>
          <a:p>
            <a:endParaRPr lang="fi-FI" dirty="0"/>
          </a:p>
        </p:txBody>
      </p:sp>
    </p:spTree>
    <p:extLst>
      <p:ext uri="{BB962C8B-B14F-4D97-AF65-F5344CB8AC3E}">
        <p14:creationId xmlns:p14="http://schemas.microsoft.com/office/powerpoint/2010/main" val="1121802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4579" y="483477"/>
            <a:ext cx="4633805" cy="6151070"/>
          </a:xfrm>
        </p:spPr>
      </p:pic>
    </p:spTree>
    <p:extLst>
      <p:ext uri="{BB962C8B-B14F-4D97-AF65-F5344CB8AC3E}">
        <p14:creationId xmlns:p14="http://schemas.microsoft.com/office/powerpoint/2010/main" val="530532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54258" y="599089"/>
            <a:ext cx="6399221" cy="1807780"/>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8910" y="2406869"/>
            <a:ext cx="5100283" cy="3954375"/>
          </a:xfrm>
        </p:spPr>
      </p:pic>
    </p:spTree>
    <p:extLst>
      <p:ext uri="{BB962C8B-B14F-4D97-AF65-F5344CB8AC3E}">
        <p14:creationId xmlns:p14="http://schemas.microsoft.com/office/powerpoint/2010/main" val="1165166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1108" y="585216"/>
            <a:ext cx="4148672" cy="5691978"/>
          </a:xfrm>
        </p:spPr>
      </p:pic>
    </p:spTree>
    <p:extLst>
      <p:ext uri="{BB962C8B-B14F-4D97-AF65-F5344CB8AC3E}">
        <p14:creationId xmlns:p14="http://schemas.microsoft.com/office/powerpoint/2010/main" val="155659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Hiilikynät</a:t>
            </a:r>
            <a:endParaRPr lang="fi-FI" dirty="0"/>
          </a:p>
        </p:txBody>
      </p:sp>
      <p:sp>
        <p:nvSpPr>
          <p:cNvPr id="3" name="Sisällön paikkamerkki 2"/>
          <p:cNvSpPr>
            <a:spLocks noGrp="1"/>
          </p:cNvSpPr>
          <p:nvPr>
            <p:ph idx="1"/>
          </p:nvPr>
        </p:nvSpPr>
        <p:spPr/>
        <p:txBody>
          <a:bodyPr/>
          <a:lstStyle/>
          <a:p>
            <a:r>
              <a:rPr lang="fi-FI" dirty="0"/>
              <a:t>Hiilikynät ovat puukyniä, joiden sisus on grafiitin sijaan hiiltä. Hiilikynän tunnistaa hiiltä tarkoittavasta sanasta "</a:t>
            </a:r>
            <a:r>
              <a:rPr lang="fi-FI" dirty="0" err="1"/>
              <a:t>charcoal</a:t>
            </a:r>
            <a:r>
              <a:rPr lang="fi-FI" dirty="0"/>
              <a:t>".</a:t>
            </a:r>
          </a:p>
          <a:p>
            <a:endParaRPr lang="fi-FI" dirty="0"/>
          </a:p>
          <a:p>
            <a:r>
              <a:rPr lang="fi-FI" dirty="0"/>
              <a:t>Tummimpien hiilikynien jälki on täysin musta. Seuraavassa kuvassa on kuvattuna kolme erilaista hiilikynää, joiden tummuudet ovat "</a:t>
            </a:r>
            <a:r>
              <a:rPr lang="fi-FI" dirty="0" err="1"/>
              <a:t>Light</a:t>
            </a:r>
            <a:r>
              <a:rPr lang="fi-FI" dirty="0"/>
              <a:t>", "Medium" ja "</a:t>
            </a:r>
            <a:r>
              <a:rPr lang="fi-FI" dirty="0" err="1"/>
              <a:t>Dark</a:t>
            </a:r>
            <a:r>
              <a:rPr lang="fi-FI" dirty="0"/>
              <a:t>". </a:t>
            </a:r>
          </a:p>
        </p:txBody>
      </p:sp>
    </p:spTree>
    <p:extLst>
      <p:ext uri="{BB962C8B-B14F-4D97-AF65-F5344CB8AC3E}">
        <p14:creationId xmlns:p14="http://schemas.microsoft.com/office/powerpoint/2010/main" val="2889143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9588" y="406540"/>
            <a:ext cx="8204012" cy="6186091"/>
          </a:xfrm>
        </p:spPr>
      </p:pic>
    </p:spTree>
    <p:extLst>
      <p:ext uri="{BB962C8B-B14F-4D97-AF65-F5344CB8AC3E}">
        <p14:creationId xmlns:p14="http://schemas.microsoft.com/office/powerpoint/2010/main" val="3221165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9720072" cy="45719"/>
          </a:xfrm>
        </p:spPr>
        <p:txBody>
          <a:bodyPr>
            <a:normAutofit fontScale="90000"/>
          </a:bodyPr>
          <a:lstStyle/>
          <a:p>
            <a:r>
              <a:rPr lang="fi-FI" dirty="0" smtClean="0"/>
              <a:t>Pääkallotutkielmia</a:t>
            </a:r>
            <a:endParaRPr lang="fi-FI" dirty="0"/>
          </a:p>
        </p:txBody>
      </p:sp>
      <p:sp>
        <p:nvSpPr>
          <p:cNvPr id="3" name="Tekstin paikkamerkki 2"/>
          <p:cNvSpPr>
            <a:spLocks noGrp="1"/>
          </p:cNvSpPr>
          <p:nvPr>
            <p:ph type="body" idx="1"/>
          </p:nvPr>
        </p:nvSpPr>
        <p:spPr>
          <a:xfrm>
            <a:off x="1024128" y="585216"/>
            <a:ext cx="4754880" cy="1181239"/>
          </a:xfrm>
        </p:spPr>
        <p:txBody>
          <a:bodyPr/>
          <a:lstStyle/>
          <a:p>
            <a:r>
              <a:rPr lang="fi-FI" dirty="0" err="1"/>
              <a:t>Damien</a:t>
            </a:r>
            <a:r>
              <a:rPr lang="fi-FI" dirty="0"/>
              <a:t> </a:t>
            </a:r>
            <a:r>
              <a:rPr lang="fi-FI" dirty="0" err="1" smtClean="0"/>
              <a:t>Hirst</a:t>
            </a:r>
            <a:r>
              <a:rPr lang="fi-FI" dirty="0" smtClean="0"/>
              <a:t> </a:t>
            </a:r>
            <a:r>
              <a:rPr lang="fi-FI" dirty="0" err="1" smtClean="0"/>
              <a:t>Skull</a:t>
            </a:r>
            <a:endParaRPr lang="fi-FI" dirty="0"/>
          </a:p>
        </p:txBody>
      </p:sp>
      <p:pic>
        <p:nvPicPr>
          <p:cNvPr id="7" name="Sisällön paikkamerkki 6"/>
          <p:cNvPicPr>
            <a:picLocks noGrp="1" noChangeAspect="1"/>
          </p:cNvPicPr>
          <p:nvPr>
            <p:ph sz="half" idx="2"/>
          </p:nvPr>
        </p:nvPicPr>
        <p:blipFill>
          <a:blip r:embed="rId2"/>
          <a:stretch>
            <a:fillRect/>
          </a:stretch>
        </p:blipFill>
        <p:spPr>
          <a:xfrm>
            <a:off x="1108226" y="1326158"/>
            <a:ext cx="4523647" cy="4982568"/>
          </a:xfrm>
          <a:prstGeom prst="rect">
            <a:avLst/>
          </a:prstGeom>
        </p:spPr>
      </p:pic>
      <p:sp>
        <p:nvSpPr>
          <p:cNvPr id="5" name="Tekstin paikkamerkki 4"/>
          <p:cNvSpPr>
            <a:spLocks noGrp="1"/>
          </p:cNvSpPr>
          <p:nvPr>
            <p:ph type="body" sz="quarter" idx="3"/>
          </p:nvPr>
        </p:nvSpPr>
        <p:spPr>
          <a:xfrm>
            <a:off x="5990888" y="436418"/>
            <a:ext cx="4754880" cy="1059873"/>
          </a:xfrm>
        </p:spPr>
        <p:txBody>
          <a:bodyPr>
            <a:normAutofit/>
          </a:bodyPr>
          <a:lstStyle/>
          <a:p>
            <a:r>
              <a:rPr lang="en-US" dirty="0"/>
              <a:t>Philippe </a:t>
            </a:r>
            <a:r>
              <a:rPr lang="en-US" dirty="0" err="1"/>
              <a:t>Pasqua</a:t>
            </a:r>
            <a:r>
              <a:rPr lang="en-US" dirty="0"/>
              <a:t> | Skull with butterflies (2010)</a:t>
            </a:r>
            <a:endParaRPr lang="fi-FI" dirty="0"/>
          </a:p>
        </p:txBody>
      </p:sp>
      <p:pic>
        <p:nvPicPr>
          <p:cNvPr id="8" name="Sisällön paikkamerkki 7"/>
          <p:cNvPicPr>
            <a:picLocks noGrp="1" noChangeAspect="1"/>
          </p:cNvPicPr>
          <p:nvPr>
            <p:ph sz="quarter" idx="4"/>
          </p:nvPr>
        </p:nvPicPr>
        <p:blipFill>
          <a:blip r:embed="rId3"/>
          <a:stretch>
            <a:fillRect/>
          </a:stretch>
        </p:blipFill>
        <p:spPr>
          <a:xfrm>
            <a:off x="6670964" y="1326158"/>
            <a:ext cx="3783636" cy="4982567"/>
          </a:xfrm>
          <a:prstGeom prst="rect">
            <a:avLst/>
          </a:prstGeom>
        </p:spPr>
      </p:pic>
    </p:spTree>
    <p:extLst>
      <p:ext uri="{BB962C8B-B14F-4D97-AF65-F5344CB8AC3E}">
        <p14:creationId xmlns:p14="http://schemas.microsoft.com/office/powerpoint/2010/main" val="7027944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i">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296</TotalTime>
  <Words>1828</Words>
  <Application>Microsoft Office PowerPoint</Application>
  <PresentationFormat>Laajakuva</PresentationFormat>
  <Paragraphs>169</Paragraphs>
  <Slides>60</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60</vt:i4>
      </vt:variant>
    </vt:vector>
  </HeadingPairs>
  <TitlesOfParts>
    <vt:vector size="64" baseType="lpstr">
      <vt:lpstr>Tw Cen MT</vt:lpstr>
      <vt:lpstr>Tw Cen MT Condensed</vt:lpstr>
      <vt:lpstr>Wingdings 3</vt:lpstr>
      <vt:lpstr>Integraali</vt:lpstr>
      <vt:lpstr>piirtäminen</vt:lpstr>
      <vt:lpstr>Piirtäminen </vt:lpstr>
      <vt:lpstr>PowerPoint-esitys</vt:lpstr>
      <vt:lpstr>PowerPoint-esitys</vt:lpstr>
      <vt:lpstr>Materiaalit: Lyijykynät</vt:lpstr>
      <vt:lpstr>PowerPoint-esitys</vt:lpstr>
      <vt:lpstr>Hiilikynät</vt:lpstr>
      <vt:lpstr>PowerPoint-esitys</vt:lpstr>
      <vt:lpstr>Pääkallotutkielmia</vt:lpstr>
      <vt:lpstr>Pääkallotutkielmia</vt:lpstr>
      <vt:lpstr>Vincent van GOGh Dutch painter (b. 1853, Groot Zundert, d. 1890, Auvers-sur-Oise)</vt:lpstr>
      <vt:lpstr>Piirustustyyppejä </vt:lpstr>
      <vt:lpstr>Mallipiirustus - Perustuu havaintoon mallista. </vt:lpstr>
      <vt:lpstr>Tutkielmia</vt:lpstr>
      <vt:lpstr>Elävän mallin piirustus - On tavallisesti alastonmallin mukaan tehty piirustus. </vt:lpstr>
      <vt:lpstr>Pojan kasvojen luonnostelu</vt:lpstr>
      <vt:lpstr>Sarjakuva - Perustuu kerrontaan ja kuvaan.   Yksityiskohta Donald Duck Adventures -lehden kannesta vuodelta 1990 // Kuva: Don Rosa </vt:lpstr>
      <vt:lpstr>Konseptikuva ja konseptikuvitus- on erilaisten produktioiden kuvallinen luonnos tai suunnitelma. Se on kuvitusta ja visualisointia.   Ensimmäinen konseptikuva PlatinumGamesin Turtles-pelistä </vt:lpstr>
      <vt:lpstr>Karikatyyri - Eli pilakuva tai pilapiirustus. </vt:lpstr>
      <vt:lpstr>Lineaari ja maalauksellinen </vt:lpstr>
      <vt:lpstr>GOGH, Vincent van Dutch painter (b. 1853, Groot Zundert, d. 1890, Auvers-sur-Oise)</vt:lpstr>
      <vt:lpstr>PowerPoint-esitys</vt:lpstr>
      <vt:lpstr>PowerPoint-esitys</vt:lpstr>
      <vt:lpstr>PowerPoint-esitys</vt:lpstr>
      <vt:lpstr>PowerPoint-esitys</vt:lpstr>
      <vt:lpstr>RAFFAELLO Sanzio (b. 1483, Urbino, d. 1520, Roma)</vt:lpstr>
      <vt:lpstr>RAFFAELLO Sanzio (b. 1483, Urbino, d. 1520, Roma)</vt:lpstr>
      <vt:lpstr>RAFFAELLO Sanzio (b. 1483, Urbino, d. 1520, Roma)</vt:lpstr>
      <vt:lpstr>Hyperrealismi</vt:lpstr>
      <vt:lpstr>PowerPoint-esitys</vt:lpstr>
      <vt:lpstr>Loomis metodi</vt:lpstr>
      <vt:lpstr>PowerPoint-esitys</vt:lpstr>
      <vt:lpstr>Reilly abstraktio</vt:lpstr>
      <vt:lpstr>Piirtämisen Arvostus vaihdellut aikojen saatossa </vt:lpstr>
      <vt:lpstr>PowerPoint-esitys</vt:lpstr>
      <vt:lpstr>PowerPoint-esitys</vt:lpstr>
      <vt:lpstr>Renessanssi: Michelangelo Buonarroti, Three Labours of Hercules, drawing 1530-33, red chalk sheet, lent by Her Majesty Queen Elizabeth II </vt:lpstr>
      <vt:lpstr>Leonardo Da vinci  Study of Arms and Hands, c. 1474</vt:lpstr>
      <vt:lpstr>Michelangelo: Creation of Adam</vt:lpstr>
      <vt:lpstr>PowerPoint-esitys</vt:lpstr>
      <vt:lpstr>PowerPoint-esitys</vt:lpstr>
      <vt:lpstr>PowerPoint-esitys</vt:lpstr>
      <vt:lpstr>Leonardo da vinci:  Study for the Head of Leda, c. 1505-7</vt:lpstr>
      <vt:lpstr>PowerPoint-esitys</vt:lpstr>
      <vt:lpstr>PowerPoint-esitys</vt:lpstr>
      <vt:lpstr>PowerPoint-esitys</vt:lpstr>
      <vt:lpstr>PowerPoint-esitys</vt:lpstr>
      <vt:lpstr>PowerPoint-esitys</vt:lpstr>
      <vt:lpstr>PowerPoint-esitys</vt:lpstr>
      <vt:lpstr>Manga Anime</vt:lpstr>
      <vt:lpstr>Ammatti ja harrastus </vt:lpstr>
      <vt:lpstr>Graafista suunnittelua</vt:lpstr>
      <vt:lpstr>Ruutujäljennös</vt:lpstr>
      <vt:lpstr>PowerPoint-esitys</vt:lpstr>
      <vt:lpstr>Michelangelon kasvopiirroksia</vt:lpstr>
      <vt:lpstr>Croquis-piirtäminen</vt:lpstr>
      <vt:lpstr>croquis</vt:lpstr>
      <vt:lpstr>croquis</vt:lpstr>
      <vt:lpstr>PowerPoint-esitys</vt:lpstr>
      <vt:lpstr>PowerPoint-esitys</vt:lpstr>
    </vt:vector>
  </TitlesOfParts>
  <Company>Kouvolan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Kasvojen piirtäminen</dc:title>
  <dc:creator>Maunumaa Pia-Meri</dc:creator>
  <cp:lastModifiedBy>Maunumaa Pia-Meri</cp:lastModifiedBy>
  <cp:revision>26</cp:revision>
  <dcterms:created xsi:type="dcterms:W3CDTF">2019-09-03T07:39:15Z</dcterms:created>
  <dcterms:modified xsi:type="dcterms:W3CDTF">2020-04-01T08:59:25Z</dcterms:modified>
</cp:coreProperties>
</file>