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57" r:id="rId4"/>
    <p:sldId id="282" r:id="rId5"/>
    <p:sldId id="283" r:id="rId6"/>
    <p:sldId id="261" r:id="rId7"/>
    <p:sldId id="269" r:id="rId8"/>
    <p:sldId id="263" r:id="rId9"/>
    <p:sldId id="270" r:id="rId10"/>
    <p:sldId id="265" r:id="rId11"/>
    <p:sldId id="266" r:id="rId12"/>
    <p:sldId id="274" r:id="rId13"/>
    <p:sldId id="271" r:id="rId14"/>
    <p:sldId id="281" r:id="rId15"/>
    <p:sldId id="264" r:id="rId16"/>
    <p:sldId id="314" r:id="rId17"/>
    <p:sldId id="260" r:id="rId18"/>
    <p:sldId id="259" r:id="rId19"/>
    <p:sldId id="284" r:id="rId20"/>
    <p:sldId id="285" r:id="rId21"/>
    <p:sldId id="286" r:id="rId22"/>
    <p:sldId id="287" r:id="rId23"/>
    <p:sldId id="288" r:id="rId24"/>
    <p:sldId id="291" r:id="rId25"/>
    <p:sldId id="292" r:id="rId26"/>
    <p:sldId id="293" r:id="rId27"/>
    <p:sldId id="294" r:id="rId28"/>
    <p:sldId id="296" r:id="rId29"/>
    <p:sldId id="297" r:id="rId30"/>
    <p:sldId id="298"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289" r:id="rId46"/>
    <p:sldId id="273" r:id="rId47"/>
    <p:sldId id="275" r:id="rId48"/>
    <p:sldId id="276" r:id="rId49"/>
    <p:sldId id="27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BF489-26FC-56D7-DC15-929F4AC416B0}" v="15" dt="2021-01-24T17:27:09.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i-FI"/>
              <a:t>Muokkaa perustyyl. napsautt.</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1/25/2021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i-FI"/>
              <a:t>Muokkaa perustyyl. napsautt.</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1/25/2021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i-FI"/>
              <a:t>Muokkaa perustyyl. napsautt.</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8" name="Date Placeholder 7"/>
          <p:cNvSpPr>
            <a:spLocks noGrp="1"/>
          </p:cNvSpPr>
          <p:nvPr>
            <p:ph type="dt" sz="half" idx="10"/>
          </p:nvPr>
        </p:nvSpPr>
        <p:spPr/>
        <p:txBody>
          <a:bodyPr/>
          <a:lstStyle/>
          <a:p>
            <a:fld id="{1CF131DD-A141-4471-BCF9-C6073EDD7E20}" type="datetimeFigureOut">
              <a:rPr lang="en-US" dirty="0"/>
              <a:t>1/25/2021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i-FI"/>
              <a:t>Muokkaa perustyyl. napsautt.</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1/25/2021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1/25/2021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7022728" y="1983687"/>
            <a:ext cx="5169272" cy="5169272"/>
          </a:xfrm>
          <a:prstGeom prst="rect">
            <a:avLst/>
          </a:prstGeom>
        </p:spPr>
      </p:pic>
      <p:sp>
        <p:nvSpPr>
          <p:cNvPr id="2" name="Otsikko 1"/>
          <p:cNvSpPr>
            <a:spLocks noGrp="1"/>
          </p:cNvSpPr>
          <p:nvPr>
            <p:ph type="ctrTitle"/>
          </p:nvPr>
        </p:nvSpPr>
        <p:spPr>
          <a:xfrm>
            <a:off x="1561708" y="2091263"/>
            <a:ext cx="5390421" cy="2590800"/>
          </a:xfrm>
        </p:spPr>
        <p:txBody>
          <a:bodyPr/>
          <a:lstStyle/>
          <a:p>
            <a:r>
              <a:rPr lang="fi-FI" dirty="0" smtClean="0"/>
              <a:t>Posliini</a:t>
            </a:r>
            <a:endParaRPr lang="fi-FI" dirty="0"/>
          </a:p>
        </p:txBody>
      </p:sp>
    </p:spTree>
    <p:extLst>
      <p:ext uri="{BB962C8B-B14F-4D97-AF65-F5344CB8AC3E}">
        <p14:creationId xmlns:p14="http://schemas.microsoft.com/office/powerpoint/2010/main" val="309098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Pehmeä posliini</a:t>
            </a:r>
          </a:p>
        </p:txBody>
      </p:sp>
      <p:sp>
        <p:nvSpPr>
          <p:cNvPr id="3" name="Sisällön paikkamerkki 2"/>
          <p:cNvSpPr>
            <a:spLocks noGrp="1"/>
          </p:cNvSpPr>
          <p:nvPr>
            <p:ph idx="1"/>
          </p:nvPr>
        </p:nvSpPr>
        <p:spPr/>
        <p:txBody>
          <a:bodyPr/>
          <a:lstStyle/>
          <a:p>
            <a:r>
              <a:rPr lang="fi-FI" dirty="0"/>
              <a:t>Nimitystä (ranskaksi "</a:t>
            </a:r>
            <a:r>
              <a:rPr lang="fi-FI" dirty="0" err="1"/>
              <a:t>pâte</a:t>
            </a:r>
            <a:r>
              <a:rPr lang="fi-FI" dirty="0"/>
              <a:t> </a:t>
            </a:r>
            <a:r>
              <a:rPr lang="fi-FI" dirty="0" err="1"/>
              <a:t>tendre</a:t>
            </a:r>
            <a:r>
              <a:rPr lang="fi-FI" dirty="0"/>
              <a:t>") on käytetty suhteellisen alhaisessa lämpötilassa (n. 1280(C) poltetusta posliinista, kuten luuposliinista. Nimi ei viittaa materiaalin kovuuteen vaan polttolämpötilaan, joka on matalampi kuin ns. kovan posliinin vaatima lämpötila. </a:t>
            </a:r>
          </a:p>
          <a:p>
            <a:endParaRPr lang="fi-FI" dirty="0"/>
          </a:p>
        </p:txBody>
      </p:sp>
      <p:pic>
        <p:nvPicPr>
          <p:cNvPr id="4" name="Kuva 3"/>
          <p:cNvPicPr>
            <a:picLocks noChangeAspect="1"/>
          </p:cNvPicPr>
          <p:nvPr/>
        </p:nvPicPr>
        <p:blipFill>
          <a:blip r:embed="rId2"/>
          <a:stretch>
            <a:fillRect/>
          </a:stretch>
        </p:blipFill>
        <p:spPr>
          <a:xfrm>
            <a:off x="3944983" y="3016724"/>
            <a:ext cx="3648891" cy="3841276"/>
          </a:xfrm>
          <a:prstGeom prst="rect">
            <a:avLst/>
          </a:prstGeom>
        </p:spPr>
      </p:pic>
    </p:spTree>
    <p:extLst>
      <p:ext uri="{BB962C8B-B14F-4D97-AF65-F5344CB8AC3E}">
        <p14:creationId xmlns:p14="http://schemas.microsoft.com/office/powerpoint/2010/main" val="329235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Kova posliini</a:t>
            </a:r>
          </a:p>
        </p:txBody>
      </p:sp>
      <p:sp>
        <p:nvSpPr>
          <p:cNvPr id="3" name="Sisällön paikkamerkki 2"/>
          <p:cNvSpPr>
            <a:spLocks noGrp="1"/>
          </p:cNvSpPr>
          <p:nvPr>
            <p:ph idx="1"/>
          </p:nvPr>
        </p:nvSpPr>
        <p:spPr/>
        <p:txBody>
          <a:bodyPr/>
          <a:lstStyle/>
          <a:p>
            <a:r>
              <a:rPr lang="fi-FI" dirty="0"/>
              <a:t>Nimitystä (ranskaksi "</a:t>
            </a:r>
            <a:r>
              <a:rPr lang="fi-FI" dirty="0" err="1"/>
              <a:t>pâte</a:t>
            </a:r>
            <a:r>
              <a:rPr lang="fi-FI" dirty="0"/>
              <a:t> </a:t>
            </a:r>
            <a:r>
              <a:rPr lang="fi-FI" dirty="0" err="1"/>
              <a:t>dure</a:t>
            </a:r>
            <a:r>
              <a:rPr lang="fi-FI" dirty="0"/>
              <a:t>") käytetään runsaasti kaoliinia sisältävästä posliinista. Kova posliini ei ole kovempaa kuin pehmeä posliini, vaan nimitys johtuu sen vaatimasta korkeammasta polttolämpötilasta. Kova posliini tunnettiin Kiinassa 600-luvulta alkaen. Tätä posliinia on nimitetty myös aidoksi posliiniksi. Vuonna 1710 perustettiin </a:t>
            </a:r>
            <a:r>
              <a:rPr lang="fi-FI" dirty="0" err="1"/>
              <a:t>Meisseniin</a:t>
            </a:r>
            <a:r>
              <a:rPr lang="fi-FI" dirty="0"/>
              <a:t> Euroopan ensimmäinen aitoa posliinia valmistava tehdas. Ruotsissa sitä valmisti ensimmäisen kerran </a:t>
            </a:r>
            <a:r>
              <a:rPr lang="fi-FI" dirty="0" err="1"/>
              <a:t>Marieberg</a:t>
            </a:r>
            <a:r>
              <a:rPr lang="fi-FI" dirty="0"/>
              <a:t> vuosina 1777–1778. </a:t>
            </a:r>
          </a:p>
          <a:p>
            <a:endParaRPr lang="fi-FI" dirty="0"/>
          </a:p>
        </p:txBody>
      </p:sp>
    </p:spTree>
    <p:extLst>
      <p:ext uri="{BB962C8B-B14F-4D97-AF65-F5344CB8AC3E}">
        <p14:creationId xmlns:p14="http://schemas.microsoft.com/office/powerpoint/2010/main" val="85352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2713" y="1384664"/>
            <a:ext cx="5670076" cy="4694904"/>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0434" y="558127"/>
            <a:ext cx="4572000" cy="6096001"/>
          </a:xfrm>
        </p:spPr>
      </p:pic>
    </p:spTree>
    <p:extLst>
      <p:ext uri="{BB962C8B-B14F-4D97-AF65-F5344CB8AC3E}">
        <p14:creationId xmlns:p14="http://schemas.microsoft.com/office/powerpoint/2010/main" val="147212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2400" dirty="0"/>
              <a:t>Wedgwood tea and coffee service, 1765, on display at the Victoria and Albert Museum, London. Wedgwood's </a:t>
            </a:r>
            <a:r>
              <a:rPr lang="en-US" sz="2400" dirty="0" err="1"/>
              <a:t>creamware</a:t>
            </a:r>
            <a:r>
              <a:rPr lang="en-US" sz="2400" dirty="0"/>
              <a:t> was hugely popular, as a cheaper equivalent of porcelain.</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8400" y="2014194"/>
            <a:ext cx="6775199" cy="4472690"/>
          </a:xfrm>
        </p:spPr>
      </p:pic>
    </p:spTree>
    <p:extLst>
      <p:ext uri="{BB962C8B-B14F-4D97-AF65-F5344CB8AC3E}">
        <p14:creationId xmlns:p14="http://schemas.microsoft.com/office/powerpoint/2010/main" val="388713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err="1"/>
              <a:t>Marieberg</a:t>
            </a:r>
            <a:r>
              <a:rPr lang="fi-FI" sz="2400" dirty="0"/>
              <a:t> posliini Ruotsi</a:t>
            </a:r>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80160" y="1813560"/>
            <a:ext cx="4101737" cy="4101737"/>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7899" y="1711234"/>
            <a:ext cx="4204063" cy="4204063"/>
          </a:xfrm>
        </p:spPr>
      </p:pic>
    </p:spTree>
    <p:extLst>
      <p:ext uri="{BB962C8B-B14F-4D97-AF65-F5344CB8AC3E}">
        <p14:creationId xmlns:p14="http://schemas.microsoft.com/office/powerpoint/2010/main" val="372688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Piiposliini</a:t>
            </a:r>
          </a:p>
        </p:txBody>
      </p:sp>
      <p:sp>
        <p:nvSpPr>
          <p:cNvPr id="3" name="Sisällön paikkamerkki 2"/>
          <p:cNvSpPr>
            <a:spLocks noGrp="1"/>
          </p:cNvSpPr>
          <p:nvPr>
            <p:ph idx="1"/>
          </p:nvPr>
        </p:nvSpPr>
        <p:spPr/>
        <p:txBody>
          <a:bodyPr/>
          <a:lstStyle/>
          <a:p>
            <a:r>
              <a:rPr lang="fi-FI" dirty="0"/>
              <a:t>Läpinäkymätön keramiikkamateriaali, joka tuotetaan fajanssimassasta ja jauhetusta kvartsista tai piikivestä. Aines on poltettuna kellertävää. </a:t>
            </a:r>
            <a:r>
              <a:rPr lang="fi-FI" dirty="0" err="1"/>
              <a:t>Josiah</a:t>
            </a:r>
            <a:r>
              <a:rPr lang="fi-FI" dirty="0"/>
              <a:t> </a:t>
            </a:r>
            <a:r>
              <a:rPr lang="fi-FI" dirty="0" err="1"/>
              <a:t>Wedgewood</a:t>
            </a:r>
            <a:r>
              <a:rPr lang="fi-FI" dirty="0"/>
              <a:t> alkoi valmistaa piiposliinia Englannissa vuonna 1762. Piiposliini oli halvempaa ja helpommin työstettävää kuin fajanssi, mikä johti Euroopassa keraamisen tuotannon, ennen kaikkea astiastojen tuotannon mullistukseen. Piiposliinista tuli 1770-luvulla erittäin suosittu materiaali.</a:t>
            </a:r>
          </a:p>
          <a:p>
            <a:endParaRPr lang="fi-FI" dirty="0"/>
          </a:p>
          <a:p>
            <a:endParaRPr lang="fi-FI" dirty="0"/>
          </a:p>
        </p:txBody>
      </p:sp>
    </p:spTree>
    <p:extLst>
      <p:ext uri="{BB962C8B-B14F-4D97-AF65-F5344CB8AC3E}">
        <p14:creationId xmlns:p14="http://schemas.microsoft.com/office/powerpoint/2010/main" val="952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052CF5-C3DE-44E3-82E5-26643DEC8AA6}"/>
              </a:ext>
            </a:extLst>
          </p:cNvPr>
          <p:cNvSpPr>
            <a:spLocks noGrp="1"/>
          </p:cNvSpPr>
          <p:nvPr>
            <p:ph type="title"/>
          </p:nvPr>
        </p:nvSpPr>
        <p:spPr/>
        <p:txBody>
          <a:bodyPr>
            <a:normAutofit fontScale="90000"/>
          </a:bodyPr>
          <a:lstStyle/>
          <a:p>
            <a:r>
              <a:rPr lang="fi-FI" sz="2700" dirty="0" smtClean="0"/>
              <a:t>Ikea Piiposliini STRIMMIG-sarjan </a:t>
            </a:r>
            <a:r>
              <a:rPr lang="fi-FI" sz="2700" dirty="0"/>
              <a:t>astioista voidaan luoda yhtenäinen kattaus, tai niitä voidaan yhdistää muihin astioihin. Moderni, puhdas ilme yhdistettynä käsityön tuntuun tarjoaa </a:t>
            </a:r>
            <a:r>
              <a:rPr lang="fi-FI" sz="2700" dirty="0" smtClean="0"/>
              <a:t>paljon yhdistelymahdollisuuksia</a:t>
            </a:r>
            <a:endParaRPr lang="fi-FI" dirty="0"/>
          </a:p>
        </p:txBody>
      </p:sp>
      <p:sp>
        <p:nvSpPr>
          <p:cNvPr id="3" name="Tekstin paikkamerkki 2">
            <a:extLst>
              <a:ext uri="{FF2B5EF4-FFF2-40B4-BE49-F238E27FC236}">
                <a16:creationId xmlns:a16="http://schemas.microsoft.com/office/drawing/2014/main" id="{7C33BC55-6A33-4149-AE81-2AD08361244E}"/>
              </a:ext>
            </a:extLst>
          </p:cNvPr>
          <p:cNvSpPr>
            <a:spLocks noGrp="1"/>
          </p:cNvSpPr>
          <p:nvPr>
            <p:ph type="body" idx="1"/>
          </p:nvPr>
        </p:nvSpPr>
        <p:spPr/>
        <p:txBody>
          <a:bodyPr>
            <a:normAutofit lnSpcReduction="10000"/>
          </a:bodyPr>
          <a:lstStyle/>
          <a:p>
            <a:r>
              <a:rPr lang="fi-FI" dirty="0"/>
              <a:t>STRIMMIG Lautanen - piiposliinia harmaa 27 cm Brändi: IKEA</a:t>
            </a:r>
          </a:p>
        </p:txBody>
      </p:sp>
      <p:pic>
        <p:nvPicPr>
          <p:cNvPr id="7" name="Kuva 7">
            <a:extLst>
              <a:ext uri="{FF2B5EF4-FFF2-40B4-BE49-F238E27FC236}">
                <a16:creationId xmlns:a16="http://schemas.microsoft.com/office/drawing/2014/main" id="{8EB68385-9972-4721-A316-66585C21AE15}"/>
              </a:ext>
            </a:extLst>
          </p:cNvPr>
          <p:cNvPicPr>
            <a:picLocks noGrp="1" noChangeAspect="1"/>
          </p:cNvPicPr>
          <p:nvPr>
            <p:ph sz="half" idx="2"/>
          </p:nvPr>
        </p:nvPicPr>
        <p:blipFill>
          <a:blip r:embed="rId2"/>
          <a:stretch>
            <a:fillRect/>
          </a:stretch>
        </p:blipFill>
        <p:spPr>
          <a:xfrm>
            <a:off x="1228830" y="2727146"/>
            <a:ext cx="3818626" cy="3847380"/>
          </a:xfrm>
        </p:spPr>
      </p:pic>
      <p:pic>
        <p:nvPicPr>
          <p:cNvPr id="4" name="Sisällön paikkamerkki 3"/>
          <p:cNvPicPr>
            <a:picLocks noGrp="1" noChangeAspect="1"/>
          </p:cNvPicPr>
          <p:nvPr>
            <p:ph sz="quarter" idx="4"/>
          </p:nvPr>
        </p:nvPicPr>
        <p:blipFill>
          <a:blip r:embed="rId3"/>
          <a:stretch>
            <a:fillRect/>
          </a:stretch>
        </p:blipFill>
        <p:spPr>
          <a:xfrm>
            <a:off x="6532668" y="1677194"/>
            <a:ext cx="4897332" cy="4897332"/>
          </a:xfrm>
          <a:prstGeom prst="rect">
            <a:avLst/>
          </a:prstGeom>
        </p:spPr>
      </p:pic>
    </p:spTree>
    <p:extLst>
      <p:ext uri="{BB962C8B-B14F-4D97-AF65-F5344CB8AC3E}">
        <p14:creationId xmlns:p14="http://schemas.microsoft.com/office/powerpoint/2010/main" val="65265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Posliinia käytetään koriste-esineissä, sähköteollisuudessa sen hyvän sähköeristyksen vuoksi sekä kemianteollisuudessa, koska se kestää liuosten syövyttävää vaikutusta paremmin kuin lasi. Posliini on myös mekaanisesti lasia vahvempi ja sen lämpölaajenemiskerroin on alhainen. Poltettu posliini on lujaa ja kestävää. </a:t>
            </a:r>
          </a:p>
        </p:txBody>
      </p:sp>
      <p:pic>
        <p:nvPicPr>
          <p:cNvPr id="4" name="Kuva 3"/>
          <p:cNvPicPr>
            <a:picLocks noChangeAspect="1"/>
          </p:cNvPicPr>
          <p:nvPr/>
        </p:nvPicPr>
        <p:blipFill>
          <a:blip r:embed="rId2"/>
          <a:stretch>
            <a:fillRect/>
          </a:stretch>
        </p:blipFill>
        <p:spPr>
          <a:xfrm>
            <a:off x="6439989" y="3486122"/>
            <a:ext cx="3374571" cy="3374571"/>
          </a:xfrm>
          <a:prstGeom prst="rect">
            <a:avLst/>
          </a:prstGeom>
        </p:spPr>
      </p:pic>
      <p:pic>
        <p:nvPicPr>
          <p:cNvPr id="5" name="Kuva 4"/>
          <p:cNvPicPr>
            <a:picLocks noChangeAspect="1"/>
          </p:cNvPicPr>
          <p:nvPr/>
        </p:nvPicPr>
        <p:blipFill>
          <a:blip r:embed="rId3"/>
          <a:stretch>
            <a:fillRect/>
          </a:stretch>
        </p:blipFill>
        <p:spPr>
          <a:xfrm>
            <a:off x="1384663" y="3486122"/>
            <a:ext cx="5055326" cy="3371878"/>
          </a:xfrm>
          <a:prstGeom prst="rect">
            <a:avLst/>
          </a:prstGeom>
        </p:spPr>
      </p:pic>
    </p:spTree>
    <p:extLst>
      <p:ext uri="{BB962C8B-B14F-4D97-AF65-F5344CB8AC3E}">
        <p14:creationId xmlns:p14="http://schemas.microsoft.com/office/powerpoint/2010/main" val="381453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Kiina ja Japani</a:t>
            </a:r>
            <a:endParaRPr lang="fi-FI" dirty="0"/>
          </a:p>
        </p:txBody>
      </p:sp>
      <p:sp>
        <p:nvSpPr>
          <p:cNvPr id="3" name="Sisällön paikkamerkki 2"/>
          <p:cNvSpPr>
            <a:spLocks noGrp="1"/>
          </p:cNvSpPr>
          <p:nvPr>
            <p:ph idx="1"/>
          </p:nvPr>
        </p:nvSpPr>
        <p:spPr/>
        <p:txBody>
          <a:bodyPr/>
          <a:lstStyle/>
          <a:p>
            <a:r>
              <a:rPr lang="fi-FI" dirty="0"/>
              <a:t>Kiinalainen ja japanilainen posliini on poltettu luonnosta saaduista, helposti sulavista saviseoksista. Posliini poltetaan jopa kolmeen kertaan. Ensimmäisessä poltossa (raakapoltto) 950 – 1 000 °C:ssa esineestä tulee luja mutta huokoinen. Toisessa poltossa (lasituspoltto) lämpötila on 1 280 – 1 300 °C. Koristekuviointien värit poltetaan kolmannessa poltossa 700–800 °C:ssa. </a:t>
            </a:r>
          </a:p>
        </p:txBody>
      </p:sp>
    </p:spTree>
    <p:extLst>
      <p:ext uri="{BB962C8B-B14F-4D97-AF65-F5344CB8AC3E}">
        <p14:creationId xmlns:p14="http://schemas.microsoft.com/office/powerpoint/2010/main" val="106501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vase from the Yuan dynasty (1271-1368), Jingdezhen, unearthed in Jiangxi Province.</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6123" y="2508387"/>
            <a:ext cx="2351113" cy="3932237"/>
          </a:xfrm>
        </p:spPr>
      </p:pic>
    </p:spTree>
    <p:extLst>
      <p:ext uri="{BB962C8B-B14F-4D97-AF65-F5344CB8AC3E}">
        <p14:creationId xmlns:p14="http://schemas.microsoft.com/office/powerpoint/2010/main" val="222288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Posliini eli porsliini on kaoliinista, maasälvästä ja kvartsista polttamalla valmistettu, murtopinnaltaan valkoinen, kova ja läpikuultava keraaminen tuote, joka syntyy siten, että maasälpä ja kvartsi sulavat ja näin syntyneet silikaatit muodostavat sulamattomien kaoliinihiukkasten kanssa tiiviin seoksen. Raaka-aineiden suhteita vaihtelemalla saadaan koostumukseltaan ja ominaisuuksiltaan erilaisia posliinilaatuja. Jos edellä mainittuun seokseen sekoitetaan luutuhkaa, se sulaa helpommin. </a:t>
            </a:r>
          </a:p>
        </p:txBody>
      </p:sp>
    </p:spTree>
    <p:extLst>
      <p:ext uri="{BB962C8B-B14F-4D97-AF65-F5344CB8AC3E}">
        <p14:creationId xmlns:p14="http://schemas.microsoft.com/office/powerpoint/2010/main" val="17868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plate, Jingdezhen, Yuan dynasty (1271-1368).</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6549" y="2103438"/>
            <a:ext cx="3878902" cy="3932237"/>
          </a:xfrm>
        </p:spPr>
      </p:pic>
    </p:spTree>
    <p:extLst>
      <p:ext uri="{BB962C8B-B14F-4D97-AF65-F5344CB8AC3E}">
        <p14:creationId xmlns:p14="http://schemas.microsoft.com/office/powerpoint/2010/main" val="26520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jar, Jingdezhen, Yuan dynasty (1271-1368).</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7162" y="2103438"/>
            <a:ext cx="4177675" cy="3932237"/>
          </a:xfrm>
        </p:spPr>
      </p:pic>
    </p:spTree>
    <p:extLst>
      <p:ext uri="{BB962C8B-B14F-4D97-AF65-F5344CB8AC3E}">
        <p14:creationId xmlns:p14="http://schemas.microsoft.com/office/powerpoint/2010/main" val="173626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Vase</a:t>
            </a:r>
            <a:r>
              <a:rPr lang="fi-FI" dirty="0"/>
              <a:t>, </a:t>
            </a:r>
            <a:r>
              <a:rPr lang="fi-FI" dirty="0" err="1"/>
              <a:t>before</a:t>
            </a:r>
            <a:r>
              <a:rPr lang="fi-FI" dirty="0"/>
              <a:t> 1330</a:t>
            </a: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388" y="2103438"/>
            <a:ext cx="3187223" cy="3932237"/>
          </a:xfrm>
        </p:spPr>
      </p:pic>
    </p:spTree>
    <p:extLst>
      <p:ext uri="{BB962C8B-B14F-4D97-AF65-F5344CB8AC3E}">
        <p14:creationId xmlns:p14="http://schemas.microsoft.com/office/powerpoint/2010/main" val="2429868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jar, Jingdezhen, Ming </a:t>
            </a:r>
            <a:r>
              <a:rPr lang="en-US" dirty="0" err="1"/>
              <a:t>Yongle</a:t>
            </a:r>
            <a:r>
              <a:rPr lang="en-US" dirty="0"/>
              <a:t> (1403-1424)</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4172" y="2103438"/>
            <a:ext cx="3745156" cy="4508233"/>
          </a:xfrm>
        </p:spPr>
      </p:pic>
    </p:spTree>
    <p:extLst>
      <p:ext uri="{BB962C8B-B14F-4D97-AF65-F5344CB8AC3E}">
        <p14:creationId xmlns:p14="http://schemas.microsoft.com/office/powerpoint/2010/main" val="75627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vase, Jingdezhen, Ming </a:t>
            </a:r>
            <a:r>
              <a:rPr lang="en-US" dirty="0" err="1"/>
              <a:t>Yongle</a:t>
            </a:r>
            <a:r>
              <a:rPr lang="en-US" dirty="0"/>
              <a:t> (1403-1424).</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3536" y="2103438"/>
            <a:ext cx="2964928" cy="3932237"/>
          </a:xfrm>
        </p:spPr>
      </p:pic>
    </p:spTree>
    <p:extLst>
      <p:ext uri="{BB962C8B-B14F-4D97-AF65-F5344CB8AC3E}">
        <p14:creationId xmlns:p14="http://schemas.microsoft.com/office/powerpoint/2010/main" val="229181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Ming </a:t>
            </a:r>
            <a:r>
              <a:rPr lang="en-US" dirty="0" err="1"/>
              <a:t>Xuande</a:t>
            </a:r>
            <a:r>
              <a:rPr lang="en-US" dirty="0"/>
              <a:t> (1426-1435)</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2328" y="2103438"/>
            <a:ext cx="4667343" cy="3932237"/>
          </a:xfrm>
        </p:spPr>
      </p:pic>
    </p:spTree>
    <p:extLst>
      <p:ext uri="{BB962C8B-B14F-4D97-AF65-F5344CB8AC3E}">
        <p14:creationId xmlns:p14="http://schemas.microsoft.com/office/powerpoint/2010/main" val="3412085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jar with Persian characters, Ming </a:t>
            </a:r>
            <a:r>
              <a:rPr lang="en-US" dirty="0" err="1"/>
              <a:t>Zhengde</a:t>
            </a:r>
            <a:r>
              <a:rPr lang="en-US" dirty="0"/>
              <a:t> (1506-1521)</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872" y="2103438"/>
            <a:ext cx="2948256" cy="3932237"/>
          </a:xfrm>
        </p:spPr>
      </p:pic>
    </p:spTree>
    <p:extLst>
      <p:ext uri="{BB962C8B-B14F-4D97-AF65-F5344CB8AC3E}">
        <p14:creationId xmlns:p14="http://schemas.microsoft.com/office/powerpoint/2010/main" val="3266901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Ablution basin with word </a:t>
            </a:r>
            <a:r>
              <a:rPr lang="en-US" dirty="0" err="1"/>
              <a:t>Taharat</a:t>
            </a:r>
            <a:r>
              <a:rPr lang="en-US" dirty="0"/>
              <a:t> (cleanliness) in </a:t>
            </a:r>
            <a:r>
              <a:rPr lang="en-US" dirty="0" err="1"/>
              <a:t>Thuluth</a:t>
            </a:r>
            <a:r>
              <a:rPr lang="en-US" dirty="0"/>
              <a:t> calligraphy, Ming </a:t>
            </a:r>
            <a:r>
              <a:rPr lang="en-US" dirty="0" err="1"/>
              <a:t>Zhengde</a:t>
            </a:r>
            <a:r>
              <a:rPr lang="en-US" dirty="0"/>
              <a:t> (1506-1521)</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663" y="2103438"/>
            <a:ext cx="3912673" cy="3932237"/>
          </a:xfrm>
        </p:spPr>
      </p:pic>
    </p:spTree>
    <p:extLst>
      <p:ext uri="{BB962C8B-B14F-4D97-AF65-F5344CB8AC3E}">
        <p14:creationId xmlns:p14="http://schemas.microsoft.com/office/powerpoint/2010/main" val="2858885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jar, Ming </a:t>
            </a:r>
            <a:r>
              <a:rPr lang="en-US" dirty="0" err="1"/>
              <a:t>Wanli</a:t>
            </a:r>
            <a:r>
              <a:rPr lang="en-US" dirty="0"/>
              <a:t> (1573-1620).</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872" y="2103438"/>
            <a:ext cx="2948256" cy="3932237"/>
          </a:xfrm>
        </p:spPr>
      </p:pic>
    </p:spTree>
    <p:extLst>
      <p:ext uri="{BB962C8B-B14F-4D97-AF65-F5344CB8AC3E}">
        <p14:creationId xmlns:p14="http://schemas.microsoft.com/office/powerpoint/2010/main" val="1998859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Jingdezhen </a:t>
            </a:r>
            <a:r>
              <a:rPr lang="en-US" dirty="0" err="1"/>
              <a:t>Kraak</a:t>
            </a:r>
            <a:r>
              <a:rPr lang="en-US" dirty="0"/>
              <a:t> ware dish of typical shape. Width: 18 5/8 in. (47.3 cm).</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0034" y="2103438"/>
            <a:ext cx="4575086" cy="4454991"/>
          </a:xfrm>
        </p:spPr>
      </p:pic>
    </p:spTree>
    <p:extLst>
      <p:ext uri="{BB962C8B-B14F-4D97-AF65-F5344CB8AC3E}">
        <p14:creationId xmlns:p14="http://schemas.microsoft.com/office/powerpoint/2010/main" val="396493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92926" y="837024"/>
            <a:ext cx="10058400" cy="3931920"/>
          </a:xfrm>
        </p:spPr>
        <p:txBody>
          <a:bodyPr/>
          <a:lstStyle/>
          <a:p>
            <a:r>
              <a:rPr lang="fi-FI" dirty="0"/>
              <a:t>Posliini keksittiin Kiinassa 600-luvulla. Sitä tuotiin 1300-luvulta alkaen Eurooppaan Silkkitietä pitkin. Eurooppaan ei tullut tietoa posliinin valmistusmenetelmästä, joten eurooppalaiset kehittivät omat valmistustapansa. Vuonna 1707 saksalainen alkemisti Johann </a:t>
            </a:r>
            <a:r>
              <a:rPr lang="fi-FI" dirty="0" err="1"/>
              <a:t>Böttger</a:t>
            </a:r>
            <a:r>
              <a:rPr lang="fi-FI" dirty="0"/>
              <a:t> kehitti toimivan posliinireseptin. Hän perusti </a:t>
            </a:r>
            <a:r>
              <a:rPr lang="fi-FI" dirty="0" err="1"/>
              <a:t>Meißenin</a:t>
            </a:r>
            <a:r>
              <a:rPr lang="fi-FI" dirty="0"/>
              <a:t> posliinitehtaat. Ranskassa ja Britanniassa tehtiin omia kokeiluja, joiden seurauksena kehitettiin </a:t>
            </a:r>
            <a:r>
              <a:rPr lang="fi-FI" dirty="0" err="1"/>
              <a:t>Sèvres</a:t>
            </a:r>
            <a:r>
              <a:rPr lang="fi-FI" dirty="0"/>
              <a:t>-, </a:t>
            </a:r>
            <a:r>
              <a:rPr lang="fi-FI" dirty="0" err="1"/>
              <a:t>Wedgwood</a:t>
            </a:r>
            <a:r>
              <a:rPr lang="fi-FI" dirty="0"/>
              <a:t>- ja </a:t>
            </a:r>
            <a:r>
              <a:rPr lang="fi-FI" dirty="0" err="1"/>
              <a:t>Spode</a:t>
            </a:r>
            <a:r>
              <a:rPr lang="fi-FI" dirty="0"/>
              <a:t>-posliinit.</a:t>
            </a:r>
          </a:p>
        </p:txBody>
      </p:sp>
      <p:pic>
        <p:nvPicPr>
          <p:cNvPr id="4" name="Kuva 3"/>
          <p:cNvPicPr>
            <a:picLocks noChangeAspect="1"/>
          </p:cNvPicPr>
          <p:nvPr/>
        </p:nvPicPr>
        <p:blipFill>
          <a:blip r:embed="rId2"/>
          <a:stretch>
            <a:fillRect/>
          </a:stretch>
        </p:blipFill>
        <p:spPr>
          <a:xfrm>
            <a:off x="28529" y="3762103"/>
            <a:ext cx="4151586" cy="3095897"/>
          </a:xfrm>
          <a:prstGeom prst="rect">
            <a:avLst/>
          </a:prstGeom>
        </p:spPr>
      </p:pic>
      <p:pic>
        <p:nvPicPr>
          <p:cNvPr id="5" name="Kuva 4"/>
          <p:cNvPicPr>
            <a:picLocks noChangeAspect="1"/>
          </p:cNvPicPr>
          <p:nvPr/>
        </p:nvPicPr>
        <p:blipFill>
          <a:blip r:embed="rId3"/>
          <a:stretch>
            <a:fillRect/>
          </a:stretch>
        </p:blipFill>
        <p:spPr>
          <a:xfrm>
            <a:off x="4180114" y="3126621"/>
            <a:ext cx="2686593" cy="3731379"/>
          </a:xfrm>
          <a:prstGeom prst="rect">
            <a:avLst/>
          </a:prstGeom>
        </p:spPr>
      </p:pic>
      <p:pic>
        <p:nvPicPr>
          <p:cNvPr id="7" name="Kuva 6"/>
          <p:cNvPicPr>
            <a:picLocks noChangeAspect="1"/>
          </p:cNvPicPr>
          <p:nvPr/>
        </p:nvPicPr>
        <p:blipFill>
          <a:blip r:embed="rId4"/>
          <a:stretch>
            <a:fillRect/>
          </a:stretch>
        </p:blipFill>
        <p:spPr>
          <a:xfrm>
            <a:off x="6882653" y="3540034"/>
            <a:ext cx="5309347" cy="3317966"/>
          </a:xfrm>
          <a:prstGeom prst="rect">
            <a:avLst/>
          </a:prstGeom>
        </p:spPr>
      </p:pic>
    </p:spTree>
    <p:extLst>
      <p:ext uri="{BB962C8B-B14F-4D97-AF65-F5344CB8AC3E}">
        <p14:creationId xmlns:p14="http://schemas.microsoft.com/office/powerpoint/2010/main" val="360002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Transitional porcelain brush pot with episode from the story of </a:t>
            </a:r>
            <a:r>
              <a:rPr lang="en-US" dirty="0" err="1"/>
              <a:t>Sima</a:t>
            </a:r>
            <a:r>
              <a:rPr lang="en-US" dirty="0"/>
              <a:t> </a:t>
            </a:r>
            <a:r>
              <a:rPr lang="en-US" dirty="0" err="1"/>
              <a:t>Guang</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7544" y="2103438"/>
            <a:ext cx="3456911" cy="3932237"/>
          </a:xfrm>
        </p:spPr>
      </p:pic>
    </p:spTree>
    <p:extLst>
      <p:ext uri="{BB962C8B-B14F-4D97-AF65-F5344CB8AC3E}">
        <p14:creationId xmlns:p14="http://schemas.microsoft.com/office/powerpoint/2010/main" val="3197727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err="1"/>
              <a:t>Export</a:t>
            </a:r>
            <a:r>
              <a:rPr lang="fi-FI" sz="2400" dirty="0"/>
              <a:t> </a:t>
            </a:r>
            <a:r>
              <a:rPr lang="fi-FI" sz="2400" dirty="0" err="1"/>
              <a:t>porcelain</a:t>
            </a:r>
            <a:r>
              <a:rPr lang="fi-FI" sz="2400" dirty="0"/>
              <a:t> </a:t>
            </a:r>
            <a:r>
              <a:rPr lang="fi-FI" sz="2400" dirty="0" err="1"/>
              <a:t>vase</a:t>
            </a:r>
            <a:r>
              <a:rPr lang="fi-FI" sz="2400" dirty="0"/>
              <a:t> </a:t>
            </a:r>
            <a:r>
              <a:rPr lang="fi-FI" sz="2400" dirty="0" err="1"/>
              <a:t>with</a:t>
            </a:r>
            <a:r>
              <a:rPr lang="fi-FI" sz="2400" dirty="0"/>
              <a:t> European </a:t>
            </a:r>
            <a:r>
              <a:rPr lang="fi-FI" sz="2400" dirty="0" err="1"/>
              <a:t>scene</a:t>
            </a:r>
            <a:r>
              <a:rPr lang="fi-FI" sz="2400" dirty="0"/>
              <a:t>, </a:t>
            </a:r>
            <a:r>
              <a:rPr lang="fi-FI" sz="2400" dirty="0" err="1"/>
              <a:t>Qing</a:t>
            </a:r>
            <a:r>
              <a:rPr lang="fi-FI" sz="2400" dirty="0"/>
              <a:t> </a:t>
            </a:r>
            <a:r>
              <a:rPr lang="fi-FI" sz="2400" dirty="0" err="1"/>
              <a:t>Kangxi</a:t>
            </a:r>
            <a:r>
              <a:rPr lang="fi-FI" sz="2400" dirty="0"/>
              <a:t> </a:t>
            </a:r>
            <a:r>
              <a:rPr lang="fi-FI" sz="2400" dirty="0" err="1"/>
              <a:t>era</a:t>
            </a:r>
            <a:r>
              <a:rPr lang="fi-FI" sz="2400" dirty="0"/>
              <a:t>, (1690-1700).</a:t>
            </a: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8127" y="1644198"/>
            <a:ext cx="2504526" cy="4891653"/>
          </a:xfrm>
        </p:spPr>
      </p:pic>
    </p:spTree>
    <p:extLst>
      <p:ext uri="{BB962C8B-B14F-4D97-AF65-F5344CB8AC3E}">
        <p14:creationId xmlns:p14="http://schemas.microsoft.com/office/powerpoint/2010/main" val="317299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Blue and white export plate, Jingdezhen, Qing Qianlong (1736-1795).</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3535" y="1828800"/>
            <a:ext cx="4650629" cy="4766896"/>
          </a:xfrm>
        </p:spPr>
      </p:pic>
    </p:spTree>
    <p:extLst>
      <p:ext uri="{BB962C8B-B14F-4D97-AF65-F5344CB8AC3E}">
        <p14:creationId xmlns:p14="http://schemas.microsoft.com/office/powerpoint/2010/main" val="1678305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2400" dirty="0"/>
              <a:t>Blue and white Chinese export porcelain (18th century).</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9851" y="1816152"/>
            <a:ext cx="4084739" cy="4728087"/>
          </a:xfrm>
        </p:spPr>
      </p:pic>
    </p:spTree>
    <p:extLst>
      <p:ext uri="{BB962C8B-B14F-4D97-AF65-F5344CB8AC3E}">
        <p14:creationId xmlns:p14="http://schemas.microsoft.com/office/powerpoint/2010/main" val="94494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High-quality plate, </a:t>
            </a:r>
            <a:r>
              <a:rPr lang="en-US" dirty="0" err="1"/>
              <a:t>Yongzheng</a:t>
            </a:r>
            <a:r>
              <a:rPr lang="en-US" dirty="0"/>
              <a:t> reign, (1722-1735)</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0034" y="2014194"/>
            <a:ext cx="4647938" cy="4566598"/>
          </a:xfrm>
        </p:spPr>
      </p:pic>
    </p:spTree>
    <p:extLst>
      <p:ext uri="{BB962C8B-B14F-4D97-AF65-F5344CB8AC3E}">
        <p14:creationId xmlns:p14="http://schemas.microsoft.com/office/powerpoint/2010/main" val="960720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19052" y="655657"/>
            <a:ext cx="10058400" cy="1371600"/>
          </a:xfrm>
        </p:spPr>
        <p:txBody>
          <a:bodyPr>
            <a:normAutofit/>
          </a:bodyPr>
          <a:lstStyle/>
          <a:p>
            <a:r>
              <a:rPr lang="en-US" sz="2400" dirty="0"/>
              <a:t>Flask with blue and red underglaze, a difficult technique, Qianlong reign, 1736-1795</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9188" y="1685108"/>
            <a:ext cx="4888161" cy="4888161"/>
          </a:xfrm>
        </p:spPr>
      </p:pic>
    </p:spTree>
    <p:extLst>
      <p:ext uri="{BB962C8B-B14F-4D97-AF65-F5344CB8AC3E}">
        <p14:creationId xmlns:p14="http://schemas.microsoft.com/office/powerpoint/2010/main" val="233930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 </a:t>
            </a:r>
            <a:r>
              <a:rPr lang="fi-FI" sz="2700" dirty="0"/>
              <a:t>Ming </a:t>
            </a:r>
            <a:r>
              <a:rPr lang="fi-FI" sz="2700" dirty="0" err="1"/>
              <a:t>plate</a:t>
            </a:r>
            <a:r>
              <a:rPr lang="fi-FI" sz="2700" dirty="0"/>
              <a:t> </a:t>
            </a:r>
            <a:r>
              <a:rPr lang="fi-FI" sz="2700" dirty="0" err="1"/>
              <a:t>with</a:t>
            </a:r>
            <a:r>
              <a:rPr lang="fi-FI" sz="2700" dirty="0"/>
              <a:t> grape design, 15th </a:t>
            </a:r>
            <a:r>
              <a:rPr lang="fi-FI" sz="2700" dirty="0" err="1"/>
              <a:t>century</a:t>
            </a:r>
            <a:r>
              <a:rPr lang="fi-FI" sz="2700" dirty="0"/>
              <a:t>, </a:t>
            </a:r>
            <a:r>
              <a:rPr lang="fi-FI" sz="2700" dirty="0" err="1"/>
              <a:t>Jingdezhen</a:t>
            </a:r>
            <a:r>
              <a:rPr lang="fi-FI" sz="2700" dirty="0"/>
              <a:t> </a:t>
            </a:r>
            <a:r>
              <a:rPr lang="fi-FI" sz="2700" dirty="0" err="1"/>
              <a:t>kilns</a:t>
            </a:r>
            <a:r>
              <a:rPr lang="fi-FI" sz="2700" dirty="0"/>
              <a:t>, </a:t>
            </a:r>
            <a:r>
              <a:rPr lang="fi-FI" sz="2700" dirty="0" err="1"/>
              <a:t>Jiangxi</a:t>
            </a:r>
            <a:r>
              <a:rPr lang="fi-FI" sz="2700" dirty="0"/>
              <a:t>. British </a:t>
            </a:r>
            <a:r>
              <a:rPr lang="fi-FI" sz="2700" dirty="0" err="1"/>
              <a:t>Museum</a:t>
            </a:r>
            <a:r>
              <a:rPr lang="fi-FI" sz="2700" dirty="0"/>
              <a:t>. </a:t>
            </a:r>
            <a:r>
              <a:rPr lang="fi-FI" sz="2700" dirty="0" err="1"/>
              <a:t>Right</a:t>
            </a:r>
            <a:r>
              <a:rPr lang="fi-FI" sz="2700" dirty="0"/>
              <a:t> image: Stone-</a:t>
            </a:r>
            <a:r>
              <a:rPr lang="fi-FI" sz="2700" dirty="0" err="1"/>
              <a:t>paste</a:t>
            </a:r>
            <a:r>
              <a:rPr lang="fi-FI" sz="2700" dirty="0"/>
              <a:t> </a:t>
            </a:r>
            <a:r>
              <a:rPr lang="fi-FI" sz="2700" dirty="0" err="1"/>
              <a:t>dish</a:t>
            </a:r>
            <a:r>
              <a:rPr lang="fi-FI" sz="2700" dirty="0"/>
              <a:t> </a:t>
            </a:r>
            <a:r>
              <a:rPr lang="fi-FI" sz="2700" dirty="0" err="1"/>
              <a:t>with</a:t>
            </a:r>
            <a:r>
              <a:rPr lang="fi-FI" sz="2700" dirty="0"/>
              <a:t> grape design, </a:t>
            </a:r>
            <a:r>
              <a:rPr lang="fi-FI" sz="2700" dirty="0" err="1"/>
              <a:t>Iznik</a:t>
            </a:r>
            <a:r>
              <a:rPr lang="fi-FI" sz="2700" dirty="0"/>
              <a:t>, </a:t>
            </a:r>
            <a:r>
              <a:rPr lang="fi-FI" sz="2700" dirty="0" err="1"/>
              <a:t>Turkey</a:t>
            </a:r>
            <a:r>
              <a:rPr lang="fi-FI" sz="2700" dirty="0"/>
              <a:t>, 1550-70. British </a:t>
            </a:r>
            <a:r>
              <a:rPr lang="fi-FI" sz="2700" dirty="0" err="1"/>
              <a:t>Museum</a:t>
            </a:r>
            <a:r>
              <a:rPr lang="fi-FI" sz="2700" dirty="0"/>
              <a:t>.</a:t>
            </a:r>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7938" y="2014194"/>
            <a:ext cx="6244239" cy="4480242"/>
          </a:xfrm>
        </p:spPr>
      </p:pic>
    </p:spTree>
    <p:extLst>
      <p:ext uri="{BB962C8B-B14F-4D97-AF65-F5344CB8AC3E}">
        <p14:creationId xmlns:p14="http://schemas.microsoft.com/office/powerpoint/2010/main" val="368854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2800" dirty="0"/>
              <a:t>Ming dynasty blue-and-white plate, 16th century (</a:t>
            </a:r>
            <a:r>
              <a:rPr lang="en-US" sz="2800" dirty="0" err="1"/>
              <a:t>Topkapı</a:t>
            </a:r>
            <a:r>
              <a:rPr lang="en-US" sz="2800" dirty="0"/>
              <a:t> Museum, Istanbul)</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5298" y="2014194"/>
            <a:ext cx="5921403" cy="4441053"/>
          </a:xfrm>
        </p:spPr>
      </p:pic>
    </p:spTree>
    <p:extLst>
      <p:ext uri="{BB962C8B-B14F-4D97-AF65-F5344CB8AC3E}">
        <p14:creationId xmlns:p14="http://schemas.microsoft.com/office/powerpoint/2010/main" val="1378063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36913" y="391886"/>
            <a:ext cx="9252857" cy="1371600"/>
          </a:xfrm>
        </p:spPr>
        <p:txBody>
          <a:bodyPr>
            <a:normAutofit fontScale="90000"/>
          </a:bodyPr>
          <a:lstStyle/>
          <a:p>
            <a:r>
              <a:rPr lang="fi-FI" dirty="0" err="1"/>
              <a:t>Nabeshima</a:t>
            </a:r>
            <a:r>
              <a:rPr lang="fi-FI" dirty="0"/>
              <a:t> </a:t>
            </a:r>
            <a:r>
              <a:rPr lang="fi-FI" dirty="0" err="1"/>
              <a:t>ware</a:t>
            </a:r>
            <a:r>
              <a:rPr lang="fi-FI" dirty="0"/>
              <a:t> </a:t>
            </a:r>
            <a:r>
              <a:rPr lang="fi-FI" dirty="0" err="1"/>
              <a:t>bowl</a:t>
            </a:r>
            <a:r>
              <a:rPr lang="fi-FI" dirty="0"/>
              <a:t>, </a:t>
            </a:r>
            <a:r>
              <a:rPr lang="fi-FI" dirty="0" err="1"/>
              <a:t>Kyōhō</a:t>
            </a:r>
            <a:r>
              <a:rPr lang="fi-FI" dirty="0"/>
              <a:t> </a:t>
            </a:r>
            <a:r>
              <a:rPr lang="fi-FI" dirty="0" err="1"/>
              <a:t>era</a:t>
            </a:r>
            <a:r>
              <a:rPr lang="fi-FI" dirty="0"/>
              <a:t>, 1716-1736</a:t>
            </a:r>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2286" y="1870643"/>
            <a:ext cx="4702627" cy="4702627"/>
          </a:xfrm>
        </p:spPr>
      </p:pic>
    </p:spTree>
    <p:extLst>
      <p:ext uri="{BB962C8B-B14F-4D97-AF65-F5344CB8AC3E}">
        <p14:creationId xmlns:p14="http://schemas.microsoft.com/office/powerpoint/2010/main" val="3634920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72500" y="433588"/>
            <a:ext cx="10058400" cy="1371600"/>
          </a:xfrm>
        </p:spPr>
        <p:txBody>
          <a:bodyPr>
            <a:normAutofit/>
          </a:bodyPr>
          <a:lstStyle/>
          <a:p>
            <a:r>
              <a:rPr lang="en-US" sz="2800" dirty="0"/>
              <a:t>Japanese </a:t>
            </a:r>
            <a:r>
              <a:rPr lang="en-US" sz="2800" dirty="0" err="1"/>
              <a:t>Hirado</a:t>
            </a:r>
            <a:r>
              <a:rPr lang="en-US" sz="2800" dirty="0"/>
              <a:t> ware, water jar (for tea ceremony) with bamboo, 1st half 18th century</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9040" y="1783170"/>
            <a:ext cx="4031001" cy="4706194"/>
          </a:xfrm>
        </p:spPr>
      </p:pic>
    </p:spTree>
    <p:extLst>
      <p:ext uri="{BB962C8B-B14F-4D97-AF65-F5344CB8AC3E}">
        <p14:creationId xmlns:p14="http://schemas.microsoft.com/office/powerpoint/2010/main" val="383493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Chinese blue and white jar, Ming dynasty, mid-15th century</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8433" y="2103438"/>
            <a:ext cx="3855134" cy="3932237"/>
          </a:xfrm>
        </p:spPr>
      </p:pic>
    </p:spTree>
    <p:extLst>
      <p:ext uri="{BB962C8B-B14F-4D97-AF65-F5344CB8AC3E}">
        <p14:creationId xmlns:p14="http://schemas.microsoft.com/office/powerpoint/2010/main" val="896483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66800" y="404950"/>
            <a:ext cx="10058400" cy="953588"/>
          </a:xfrm>
        </p:spPr>
        <p:txBody>
          <a:bodyPr>
            <a:normAutofit/>
          </a:bodyPr>
          <a:lstStyle/>
          <a:p>
            <a:r>
              <a:rPr lang="en-US" sz="2800" dirty="0"/>
              <a:t>Mid-15th century vase, National Treasure No. 219</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4411" y="1358538"/>
            <a:ext cx="4411870" cy="5084681"/>
          </a:xfrm>
        </p:spPr>
      </p:pic>
    </p:spTree>
    <p:extLst>
      <p:ext uri="{BB962C8B-B14F-4D97-AF65-F5344CB8AC3E}">
        <p14:creationId xmlns:p14="http://schemas.microsoft.com/office/powerpoint/2010/main" val="693923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683726" y="169817"/>
            <a:ext cx="7441474" cy="1084217"/>
          </a:xfrm>
        </p:spPr>
        <p:txBody>
          <a:bodyPr>
            <a:normAutofit/>
          </a:bodyPr>
          <a:lstStyle/>
          <a:p>
            <a:r>
              <a:rPr lang="fi-FI" sz="2800" dirty="0"/>
              <a:t>18th-century </a:t>
            </a:r>
            <a:r>
              <a:rPr lang="fi-FI" sz="2800" dirty="0" err="1"/>
              <a:t>dragon</a:t>
            </a:r>
            <a:r>
              <a:rPr lang="fi-FI" sz="2800" dirty="0"/>
              <a:t> </a:t>
            </a:r>
            <a:r>
              <a:rPr lang="fi-FI" sz="2800" dirty="0" err="1"/>
              <a:t>jar</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4387" y="1244701"/>
            <a:ext cx="4189270" cy="5252298"/>
          </a:xfrm>
        </p:spPr>
      </p:pic>
    </p:spTree>
    <p:extLst>
      <p:ext uri="{BB962C8B-B14F-4D97-AF65-F5344CB8AC3E}">
        <p14:creationId xmlns:p14="http://schemas.microsoft.com/office/powerpoint/2010/main" val="2407795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Porcelain dish with cloud and crane design</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9223" y="1881370"/>
            <a:ext cx="4509872" cy="4538059"/>
          </a:xfrm>
        </p:spPr>
      </p:pic>
    </p:spTree>
    <p:extLst>
      <p:ext uri="{BB962C8B-B14F-4D97-AF65-F5344CB8AC3E}">
        <p14:creationId xmlns:p14="http://schemas.microsoft.com/office/powerpoint/2010/main" val="1452432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16183" y="342148"/>
            <a:ext cx="8760822" cy="1371600"/>
          </a:xfrm>
        </p:spPr>
        <p:txBody>
          <a:bodyPr>
            <a:normAutofit/>
          </a:bodyPr>
          <a:lstStyle/>
          <a:p>
            <a:r>
              <a:rPr lang="it-IT" sz="2800" dirty="0"/>
              <a:t>Vase alla porcelana, Cafaggiolo, Italy, 1520.</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7864" y="1607182"/>
            <a:ext cx="3174274" cy="4900286"/>
          </a:xfrm>
        </p:spPr>
      </p:pic>
    </p:spTree>
    <p:extLst>
      <p:ext uri="{BB962C8B-B14F-4D97-AF65-F5344CB8AC3E}">
        <p14:creationId xmlns:p14="http://schemas.microsoft.com/office/powerpoint/2010/main" val="270285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66800" y="313509"/>
            <a:ext cx="10058400" cy="1031965"/>
          </a:xfrm>
        </p:spPr>
        <p:txBody>
          <a:bodyPr>
            <a:normAutofit/>
          </a:bodyPr>
          <a:lstStyle/>
          <a:p>
            <a:r>
              <a:rPr lang="en-US" sz="2800" dirty="0"/>
              <a:t>Blue relief vase, Florence, 2nd half of 15th century.</a:t>
            </a:r>
            <a:endParaRPr lang="fi-FI" sz="2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6423" y="1345474"/>
            <a:ext cx="4385367" cy="5136362"/>
          </a:xfrm>
        </p:spPr>
      </p:pic>
    </p:spTree>
    <p:extLst>
      <p:ext uri="{BB962C8B-B14F-4D97-AF65-F5344CB8AC3E}">
        <p14:creationId xmlns:p14="http://schemas.microsoft.com/office/powerpoint/2010/main" val="3379678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66800" y="642594"/>
            <a:ext cx="10058400" cy="1173143"/>
          </a:xfrm>
        </p:spPr>
        <p:txBody>
          <a:bodyPr>
            <a:normAutofit fontScale="90000"/>
          </a:bodyPr>
          <a:lstStyle/>
          <a:p>
            <a:r>
              <a:rPr lang="en-US" dirty="0"/>
              <a:t>Dutch Delftware depicting Chinese scenes, 18th century. </a:t>
            </a:r>
            <a:r>
              <a:rPr lang="en-US" dirty="0" err="1"/>
              <a:t>Musée</a:t>
            </a:r>
            <a:r>
              <a:rPr lang="en-US" dirty="0"/>
              <a:t> Ernest </a:t>
            </a:r>
            <a:r>
              <a:rPr lang="en-US" dirty="0" err="1"/>
              <a:t>Cognacq</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5451" y="2194878"/>
            <a:ext cx="6354757" cy="4331661"/>
          </a:xfrm>
        </p:spPr>
      </p:pic>
    </p:spTree>
    <p:extLst>
      <p:ext uri="{BB962C8B-B14F-4D97-AF65-F5344CB8AC3E}">
        <p14:creationId xmlns:p14="http://schemas.microsoft.com/office/powerpoint/2010/main" val="2846177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 Cup and saucer ca. 1790–1800</a:t>
            </a:r>
            <a:br>
              <a:rPr lang="en-US" dirty="0"/>
            </a:br>
            <a:r>
              <a:rPr lang="en-US" dirty="0"/>
              <a:t>Josiah Wedgwood and Sons </a:t>
            </a:r>
            <a:endParaRPr lang="fi-FI" dirty="0"/>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9442" y="2474781"/>
            <a:ext cx="4483712" cy="3063870"/>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5501" y="2014194"/>
            <a:ext cx="4549733" cy="4549733"/>
          </a:xfrm>
        </p:spPr>
      </p:pic>
    </p:spTree>
    <p:extLst>
      <p:ext uri="{BB962C8B-B14F-4D97-AF65-F5344CB8AC3E}">
        <p14:creationId xmlns:p14="http://schemas.microsoft.com/office/powerpoint/2010/main" val="397429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6809" y="431074"/>
            <a:ext cx="4153020" cy="6042946"/>
          </a:xfrm>
        </p:spPr>
      </p:pic>
      <p:pic>
        <p:nvPicPr>
          <p:cNvPr id="8" name="Sisällön paikkamerkki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9440" y="531814"/>
            <a:ext cx="4175760" cy="5890572"/>
          </a:xfrm>
        </p:spPr>
      </p:pic>
    </p:spTree>
    <p:extLst>
      <p:ext uri="{BB962C8B-B14F-4D97-AF65-F5344CB8AC3E}">
        <p14:creationId xmlns:p14="http://schemas.microsoft.com/office/powerpoint/2010/main" val="343598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51783" y="773224"/>
            <a:ext cx="3921554" cy="4935176"/>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05975" y="586031"/>
            <a:ext cx="5219225" cy="5265495"/>
          </a:xfrm>
        </p:spPr>
      </p:pic>
    </p:spTree>
    <p:extLst>
      <p:ext uri="{BB962C8B-B14F-4D97-AF65-F5344CB8AC3E}">
        <p14:creationId xmlns:p14="http://schemas.microsoft.com/office/powerpoint/2010/main" val="3813495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9597" y="642595"/>
            <a:ext cx="4204106" cy="5575784"/>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62949" y="621762"/>
            <a:ext cx="3657599" cy="5600090"/>
          </a:xfrm>
        </p:spPr>
      </p:pic>
    </p:spTree>
    <p:extLst>
      <p:ext uri="{BB962C8B-B14F-4D97-AF65-F5344CB8AC3E}">
        <p14:creationId xmlns:p14="http://schemas.microsoft.com/office/powerpoint/2010/main" val="239642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it-IT" dirty="0"/>
              <a:t>Dutch delftware vase in a Japanese style, c. 1680</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872" y="2103438"/>
            <a:ext cx="2948256" cy="3932237"/>
          </a:xfrm>
        </p:spPr>
      </p:pic>
    </p:spTree>
    <p:extLst>
      <p:ext uri="{BB962C8B-B14F-4D97-AF65-F5344CB8AC3E}">
        <p14:creationId xmlns:p14="http://schemas.microsoft.com/office/powerpoint/2010/main" val="227939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Riisiposliini</a:t>
            </a:r>
          </a:p>
        </p:txBody>
      </p:sp>
      <p:sp>
        <p:nvSpPr>
          <p:cNvPr id="3" name="Sisällön paikkamerkki 2"/>
          <p:cNvSpPr>
            <a:spLocks noGrp="1"/>
          </p:cNvSpPr>
          <p:nvPr>
            <p:ph idx="1"/>
          </p:nvPr>
        </p:nvSpPr>
        <p:spPr/>
        <p:txBody>
          <a:bodyPr/>
          <a:lstStyle/>
          <a:p>
            <a:r>
              <a:rPr lang="fi-FI" dirty="0"/>
              <a:t>Riisiposliini on vanha keraaminen valmistusmenetelmä n. 1000-luvulta. Posliinin seinämään kaiverretaan reikiä jotka täytetään myöhemmässä vaiheessa lasitteella. Lasituspoltossa lasite sulaa reikään muodostaen ohuen pinnan reiän kohdalle. Poltetussa esineessä lasitetut reiät hohtavat valoaukkoina. Riisiposliinia on valmistanut Suomessa ainakin </a:t>
            </a:r>
            <a:r>
              <a:rPr lang="fi-FI" dirty="0" err="1"/>
              <a:t>Friedl</a:t>
            </a:r>
            <a:r>
              <a:rPr lang="fi-FI" dirty="0"/>
              <a:t> </a:t>
            </a:r>
            <a:r>
              <a:rPr lang="fi-FI" dirty="0" err="1"/>
              <a:t>Kjellberg</a:t>
            </a:r>
            <a:r>
              <a:rPr lang="fi-FI" dirty="0"/>
              <a:t> Arabian tehtaalla.</a:t>
            </a:r>
          </a:p>
          <a:p>
            <a:endParaRPr lang="fi-FI" dirty="0"/>
          </a:p>
          <a:p>
            <a:r>
              <a:rPr lang="fi-FI" dirty="0"/>
              <a:t>Englanniksi riisiposliinia kutsutaan nimellä </a:t>
            </a:r>
            <a:r>
              <a:rPr lang="fi-FI" dirty="0" err="1"/>
              <a:t>rice</a:t>
            </a:r>
            <a:r>
              <a:rPr lang="fi-FI" dirty="0"/>
              <a:t> </a:t>
            </a:r>
            <a:r>
              <a:rPr lang="fi-FI" dirty="0" err="1"/>
              <a:t>grain</a:t>
            </a:r>
            <a:r>
              <a:rPr lang="fi-FI" dirty="0"/>
              <a:t> </a:t>
            </a:r>
            <a:r>
              <a:rPr lang="fi-FI" dirty="0" err="1"/>
              <a:t>porcelain</a:t>
            </a:r>
            <a:r>
              <a:rPr lang="fi-FI" dirty="0"/>
              <a:t>. </a:t>
            </a:r>
          </a:p>
        </p:txBody>
      </p:sp>
    </p:spTree>
    <p:extLst>
      <p:ext uri="{BB962C8B-B14F-4D97-AF65-F5344CB8AC3E}">
        <p14:creationId xmlns:p14="http://schemas.microsoft.com/office/powerpoint/2010/main" val="124335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Arabia RIISIPOSLIINI kahvikuppi ja asetti, </a:t>
            </a:r>
            <a:r>
              <a:rPr lang="fi-FI" dirty="0" err="1"/>
              <a:t>Friedl</a:t>
            </a:r>
            <a:r>
              <a:rPr lang="fi-FI" dirty="0"/>
              <a:t> </a:t>
            </a:r>
            <a:r>
              <a:rPr lang="fi-FI" dirty="0" err="1"/>
              <a:t>Holzer-Kjellberg</a:t>
            </a:r>
            <a:endParaRPr lang="fi-FI" dirty="0"/>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0320" y="2182091"/>
            <a:ext cx="5517189" cy="3399561"/>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0637" y="2182091"/>
            <a:ext cx="5072051" cy="3379253"/>
          </a:xfrm>
        </p:spPr>
      </p:pic>
    </p:spTree>
    <p:extLst>
      <p:ext uri="{BB962C8B-B14F-4D97-AF65-F5344CB8AC3E}">
        <p14:creationId xmlns:p14="http://schemas.microsoft.com/office/powerpoint/2010/main" val="250712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Luuposliini</a:t>
            </a:r>
          </a:p>
        </p:txBody>
      </p:sp>
      <p:sp>
        <p:nvSpPr>
          <p:cNvPr id="3" name="Sisällön paikkamerkki 2"/>
          <p:cNvSpPr>
            <a:spLocks noGrp="1"/>
          </p:cNvSpPr>
          <p:nvPr>
            <p:ph idx="1"/>
          </p:nvPr>
        </p:nvSpPr>
        <p:spPr/>
        <p:txBody>
          <a:bodyPr/>
          <a:lstStyle/>
          <a:p>
            <a:r>
              <a:rPr lang="fi-FI" dirty="0"/>
              <a:t>Keramiikkaa, jonka raaka-aineena on kaoliini, kvartsi, maasälpä ja luutuhka. Luuposliinia valmisti J. </a:t>
            </a:r>
            <a:r>
              <a:rPr lang="fi-FI" dirty="0" err="1"/>
              <a:t>Spode</a:t>
            </a:r>
            <a:r>
              <a:rPr lang="fi-FI" dirty="0"/>
              <a:t> Englannissa 1790-luvulla. Luuposliini on hyvin valkoista, kuultavaa ja kestävää. Ruotsissa alkoi </a:t>
            </a:r>
            <a:r>
              <a:rPr lang="fi-FI" dirty="0" err="1"/>
              <a:t>Rörstarand</a:t>
            </a:r>
            <a:r>
              <a:rPr lang="fi-FI" dirty="0"/>
              <a:t> valmistaa luuposliinia vuonna 1857 ja Suomessa Arabia vuonna 1874.</a:t>
            </a:r>
          </a:p>
          <a:p>
            <a:endParaRPr lang="fi-FI" dirty="0"/>
          </a:p>
        </p:txBody>
      </p:sp>
    </p:spTree>
    <p:extLst>
      <p:ext uri="{BB962C8B-B14F-4D97-AF65-F5344CB8AC3E}">
        <p14:creationId xmlns:p14="http://schemas.microsoft.com/office/powerpoint/2010/main" val="396266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Luuposliini astioita</a:t>
            </a:r>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1347" y="2014193"/>
            <a:ext cx="5603303" cy="3738323"/>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0638" y="2014194"/>
            <a:ext cx="5006684" cy="3738323"/>
          </a:xfrm>
        </p:spPr>
      </p:pic>
    </p:spTree>
    <p:extLst>
      <p:ext uri="{BB962C8B-B14F-4D97-AF65-F5344CB8AC3E}">
        <p14:creationId xmlns:p14="http://schemas.microsoft.com/office/powerpoint/2010/main" val="36616927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147</TotalTime>
  <Words>942</Words>
  <Application>Microsoft Office PowerPoint</Application>
  <PresentationFormat>Laajakuva</PresentationFormat>
  <Paragraphs>54</Paragraphs>
  <Slides>49</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49</vt:i4>
      </vt:variant>
    </vt:vector>
  </HeadingPairs>
  <TitlesOfParts>
    <vt:vector size="52" baseType="lpstr">
      <vt:lpstr>Century Gothic</vt:lpstr>
      <vt:lpstr>Garamond</vt:lpstr>
      <vt:lpstr>Savon</vt:lpstr>
      <vt:lpstr>Posliini</vt:lpstr>
      <vt:lpstr>PowerPoint-esitys</vt:lpstr>
      <vt:lpstr>PowerPoint-esitys</vt:lpstr>
      <vt:lpstr>Chinese blue and white jar, Ming dynasty, mid-15th century</vt:lpstr>
      <vt:lpstr>Dutch delftware vase in a Japanese style, c. 1680</vt:lpstr>
      <vt:lpstr>Riisiposliini</vt:lpstr>
      <vt:lpstr>Arabia RIISIPOSLIINI kahvikuppi ja asetti, Friedl Holzer-Kjellberg</vt:lpstr>
      <vt:lpstr>Luuposliini</vt:lpstr>
      <vt:lpstr>Luuposliini astioita</vt:lpstr>
      <vt:lpstr>Pehmeä posliini</vt:lpstr>
      <vt:lpstr>Kova posliini</vt:lpstr>
      <vt:lpstr>PowerPoint-esitys</vt:lpstr>
      <vt:lpstr>Wedgwood tea and coffee service, 1765, on display at the Victoria and Albert Museum, London. Wedgwood's creamware was hugely popular, as a cheaper equivalent of porcelain.</vt:lpstr>
      <vt:lpstr>Marieberg posliini Ruotsi</vt:lpstr>
      <vt:lpstr>Piiposliini</vt:lpstr>
      <vt:lpstr>Ikea Piiposliini STRIMMIG-sarjan astioista voidaan luoda yhtenäinen kattaus, tai niitä voidaan yhdistää muihin astioihin. Moderni, puhdas ilme yhdistettynä käsityön tuntuun tarjoaa paljon yhdistelymahdollisuuksia</vt:lpstr>
      <vt:lpstr>PowerPoint-esitys</vt:lpstr>
      <vt:lpstr>Kiina ja Japani</vt:lpstr>
      <vt:lpstr>Blue and white vase from the Yuan dynasty (1271-1368), Jingdezhen, unearthed in Jiangxi Province.</vt:lpstr>
      <vt:lpstr>Blue and white plate, Jingdezhen, Yuan dynasty (1271-1368).</vt:lpstr>
      <vt:lpstr>Blue and white jar, Jingdezhen, Yuan dynasty (1271-1368).</vt:lpstr>
      <vt:lpstr>Vase, before 1330</vt:lpstr>
      <vt:lpstr>Blue and white jar, Jingdezhen, Ming Yongle (1403-1424)</vt:lpstr>
      <vt:lpstr>Blue and white vase, Jingdezhen, Ming Yongle (1403-1424).</vt:lpstr>
      <vt:lpstr>Blue and white, Ming Xuande (1426-1435)</vt:lpstr>
      <vt:lpstr>Blue and white jar with Persian characters, Ming Zhengde (1506-1521)</vt:lpstr>
      <vt:lpstr>Ablution basin with word Taharat (cleanliness) in Thuluth calligraphy, Ming Zhengde (1506-1521)</vt:lpstr>
      <vt:lpstr>Blue and white jar, Ming Wanli (1573-1620).</vt:lpstr>
      <vt:lpstr>Jingdezhen Kraak ware dish of typical shape. Width: 18 5/8 in. (47.3 cm).</vt:lpstr>
      <vt:lpstr>Transitional porcelain brush pot with episode from the story of Sima Guang</vt:lpstr>
      <vt:lpstr>Export porcelain vase with European scene, Qing Kangxi era, (1690-1700).</vt:lpstr>
      <vt:lpstr>Blue and white export plate, Jingdezhen, Qing Qianlong (1736-1795).</vt:lpstr>
      <vt:lpstr>Blue and white Chinese export porcelain (18th century).</vt:lpstr>
      <vt:lpstr>High-quality plate, Yongzheng reign, (1722-1735)</vt:lpstr>
      <vt:lpstr>Flask with blue and red underglaze, a difficult technique, Qianlong reign, 1736-1795</vt:lpstr>
      <vt:lpstr> Ming plate with grape design, 15th century, Jingdezhen kilns, Jiangxi. British Museum. Right image: Stone-paste dish with grape design, Iznik, Turkey, 1550-70. British Museum.</vt:lpstr>
      <vt:lpstr>Ming dynasty blue-and-white plate, 16th century (Topkapı Museum, Istanbul)</vt:lpstr>
      <vt:lpstr>Nabeshima ware bowl, Kyōhō era, 1716-1736</vt:lpstr>
      <vt:lpstr>Japanese Hirado ware, water jar (for tea ceremony) with bamboo, 1st half 18th century</vt:lpstr>
      <vt:lpstr>Mid-15th century vase, National Treasure No. 219</vt:lpstr>
      <vt:lpstr>18th-century dragon jar</vt:lpstr>
      <vt:lpstr>Porcelain dish with cloud and crane design</vt:lpstr>
      <vt:lpstr>Vase alla porcelana, Cafaggiolo, Italy, 1520.</vt:lpstr>
      <vt:lpstr>Blue relief vase, Florence, 2nd half of 15th century.</vt:lpstr>
      <vt:lpstr>Dutch Delftware depicting Chinese scenes, 18th century. Musée Ernest Cognacq</vt:lpstr>
      <vt:lpstr> Cup and saucer ca. 1790–1800 Josiah Wedgwood and Sons </vt:lpstr>
      <vt:lpstr>PowerPoint-esitys</vt:lpstr>
      <vt:lpstr>PowerPoint-esitys</vt:lpstr>
      <vt:lpstr>PowerPoint-esitys</vt:lpstr>
    </vt:vector>
  </TitlesOfParts>
  <Company>Kouvolan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Maunumaa Pia-Meri</dc:creator>
  <cp:lastModifiedBy>Maunumaa Pia-Meri</cp:lastModifiedBy>
  <cp:revision>32</cp:revision>
  <dcterms:created xsi:type="dcterms:W3CDTF">2020-02-06T07:52:50Z</dcterms:created>
  <dcterms:modified xsi:type="dcterms:W3CDTF">2021-01-25T15:33:20Z</dcterms:modified>
</cp:coreProperties>
</file>