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90" r:id="rId3"/>
    <p:sldId id="271" r:id="rId4"/>
    <p:sldId id="257" r:id="rId5"/>
    <p:sldId id="258" r:id="rId6"/>
    <p:sldId id="259" r:id="rId7"/>
    <p:sldId id="260" r:id="rId8"/>
    <p:sldId id="261" r:id="rId9"/>
    <p:sldId id="272" r:id="rId10"/>
    <p:sldId id="273" r:id="rId11"/>
    <p:sldId id="274" r:id="rId12"/>
    <p:sldId id="262" r:id="rId13"/>
    <p:sldId id="263" r:id="rId14"/>
    <p:sldId id="264" r:id="rId15"/>
    <p:sldId id="265" r:id="rId16"/>
    <p:sldId id="270" r:id="rId17"/>
    <p:sldId id="267" r:id="rId18"/>
    <p:sldId id="268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88" r:id="rId33"/>
    <p:sldId id="289" r:id="rId34"/>
    <p:sldId id="269" r:id="rId35"/>
    <p:sldId id="26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7476C0D1-272A-439C-8A83-EEE4366AD2CE}">
          <p14:sldIdLst>
            <p14:sldId id="256"/>
            <p14:sldId id="290"/>
            <p14:sldId id="271"/>
            <p14:sldId id="257"/>
            <p14:sldId id="258"/>
            <p14:sldId id="259"/>
            <p14:sldId id="260"/>
            <p14:sldId id="261"/>
            <p14:sldId id="272"/>
            <p14:sldId id="273"/>
            <p14:sldId id="274"/>
            <p14:sldId id="262"/>
            <p14:sldId id="263"/>
            <p14:sldId id="264"/>
            <p14:sldId id="265"/>
            <p14:sldId id="270"/>
            <p14:sldId id="267"/>
            <p14:sldId id="268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6"/>
            <p14:sldId id="288"/>
            <p14:sldId id="289"/>
            <p14:sldId id="269"/>
            <p14:sldId id="266"/>
          </p14:sldIdLst>
        </p14:section>
        <p14:section name="Nimetön osa" id="{51AED59B-5E07-466D-B96D-24E390A72D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Mosaiikki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829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“painting” made from tesserae in St Peter's Basilica, Vatican State, Italy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39" y="1731963"/>
            <a:ext cx="6432673" cy="5126037"/>
          </a:xfrm>
        </p:spPr>
      </p:pic>
    </p:spTree>
    <p:extLst>
      <p:ext uri="{BB962C8B-B14F-4D97-AF65-F5344CB8AC3E}">
        <p14:creationId xmlns:p14="http://schemas.microsoft.com/office/powerpoint/2010/main" val="165332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897924"/>
          </a:xfrm>
        </p:spPr>
        <p:txBody>
          <a:bodyPr>
            <a:normAutofit/>
          </a:bodyPr>
          <a:lstStyle/>
          <a:p>
            <a:r>
              <a:rPr lang="fi-FI" sz="2000" dirty="0" smtClean="0"/>
              <a:t>Yksityiskohta:</a:t>
            </a:r>
            <a:endParaRPr lang="fi-FI" sz="2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37" y="638517"/>
            <a:ext cx="8469082" cy="6219483"/>
          </a:xfrm>
        </p:spPr>
      </p:pic>
    </p:spTree>
    <p:extLst>
      <p:ext uri="{BB962C8B-B14F-4D97-AF65-F5344CB8AC3E}">
        <p14:creationId xmlns:p14="http://schemas.microsoft.com/office/powerpoint/2010/main" val="109406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Floor pavement representing female dancers, </a:t>
            </a:r>
            <a:r>
              <a:rPr lang="en-US" dirty="0" err="1"/>
              <a:t>Shapur</a:t>
            </a:r>
            <a:r>
              <a:rPr lang="en-US" dirty="0"/>
              <a:t> palace, </a:t>
            </a:r>
            <a:r>
              <a:rPr lang="en-US" dirty="0" err="1"/>
              <a:t>Bishapur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49" y="2100421"/>
            <a:ext cx="3980653" cy="4757579"/>
          </a:xfrm>
        </p:spPr>
      </p:pic>
    </p:spTree>
    <p:extLst>
      <p:ext uri="{BB962C8B-B14F-4D97-AF65-F5344CB8AC3E}">
        <p14:creationId xmlns:p14="http://schemas.microsoft.com/office/powerpoint/2010/main" val="16775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Complex Mosaic patterns also known as </a:t>
            </a:r>
            <a:r>
              <a:rPr lang="en-US" sz="2000" dirty="0" err="1"/>
              <a:t>Girih</a:t>
            </a:r>
            <a:r>
              <a:rPr lang="en-US" sz="2000" dirty="0"/>
              <a:t> are popular forms of architectural art in many Muslim cultures. Tomb of Hafez, Shiraz, Iran</a:t>
            </a:r>
            <a:endParaRPr lang="fi-FI" sz="2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55" y="1834936"/>
            <a:ext cx="6697419" cy="5023064"/>
          </a:xfrm>
        </p:spPr>
      </p:pic>
    </p:spTree>
    <p:extLst>
      <p:ext uri="{BB962C8B-B14F-4D97-AF65-F5344CB8AC3E}">
        <p14:creationId xmlns:p14="http://schemas.microsoft.com/office/powerpoint/2010/main" val="427488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Islamic mosaics inside the Dome of the Rock in Palestine (c. 690)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68" y="1731963"/>
            <a:ext cx="3460615" cy="5126037"/>
          </a:xfrm>
        </p:spPr>
      </p:pic>
    </p:spTree>
    <p:extLst>
      <p:ext uri="{BB962C8B-B14F-4D97-AF65-F5344CB8AC3E}">
        <p14:creationId xmlns:p14="http://schemas.microsoft.com/office/powerpoint/2010/main" val="6743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Umayyad mosaics of </a:t>
            </a:r>
            <a:r>
              <a:rPr lang="en-US" dirty="0" err="1"/>
              <a:t>Hisham's</a:t>
            </a:r>
            <a:r>
              <a:rPr lang="en-US" dirty="0"/>
              <a:t> Palace closely followed classical traditions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4" y="1731963"/>
            <a:ext cx="6771235" cy="5126037"/>
          </a:xfrm>
        </p:spPr>
      </p:pic>
    </p:spTree>
    <p:extLst>
      <p:ext uri="{BB962C8B-B14F-4D97-AF65-F5344CB8AC3E}">
        <p14:creationId xmlns:p14="http://schemas.microsoft.com/office/powerpoint/2010/main" val="422423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Irano</a:t>
            </a:r>
            <a:r>
              <a:rPr lang="en-US" dirty="0"/>
              <a:t>-Roman floor mosaic detail from the palace of </a:t>
            </a:r>
            <a:r>
              <a:rPr lang="en-US" dirty="0" err="1"/>
              <a:t>Shapur</a:t>
            </a:r>
            <a:r>
              <a:rPr lang="en-US" dirty="0"/>
              <a:t> I at </a:t>
            </a:r>
            <a:r>
              <a:rPr lang="en-US" dirty="0" err="1"/>
              <a:t>Bishapur</a:t>
            </a:r>
            <a:r>
              <a:rPr lang="en-US" dirty="0"/>
              <a:t>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76" y="1731963"/>
            <a:ext cx="3440293" cy="5126037"/>
          </a:xfrm>
        </p:spPr>
      </p:pic>
    </p:spTree>
    <p:extLst>
      <p:ext uri="{BB962C8B-B14F-4D97-AF65-F5344CB8AC3E}">
        <p14:creationId xmlns:p14="http://schemas.microsoft.com/office/powerpoint/2010/main" val="218907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Mosaic art at </a:t>
            </a:r>
            <a:r>
              <a:rPr lang="en-US" dirty="0" err="1"/>
              <a:t>Bonifacio</a:t>
            </a:r>
            <a:r>
              <a:rPr lang="en-US" dirty="0"/>
              <a:t> High Street in </a:t>
            </a:r>
            <a:r>
              <a:rPr lang="en-US" dirty="0" err="1"/>
              <a:t>Bonifacio</a:t>
            </a:r>
            <a:r>
              <a:rPr lang="en-US" dirty="0"/>
              <a:t> Global City, Philippines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90" y="1731963"/>
            <a:ext cx="9583243" cy="5126037"/>
          </a:xfrm>
        </p:spPr>
      </p:pic>
    </p:spTree>
    <p:extLst>
      <p:ext uri="{BB962C8B-B14F-4D97-AF65-F5344CB8AC3E}">
        <p14:creationId xmlns:p14="http://schemas.microsoft.com/office/powerpoint/2010/main" val="23508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Fernand Léger – Grand parade with red background, mosaic 1958 (designed 1953). National Gallery of Victoria (NGV), Australia</a:t>
            </a:r>
            <a:endParaRPr lang="fi-FI" sz="2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63" y="1436753"/>
            <a:ext cx="7235864" cy="5455163"/>
          </a:xfrm>
        </p:spPr>
      </p:pic>
    </p:spTree>
    <p:extLst>
      <p:ext uri="{BB962C8B-B14F-4D97-AF65-F5344CB8AC3E}">
        <p14:creationId xmlns:p14="http://schemas.microsoft.com/office/powerpoint/2010/main" val="4032018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Tie </a:t>
            </a:r>
            <a:r>
              <a:rPr lang="fi-FI" dirty="0" err="1" smtClean="0"/>
              <a:t>Copacabanasta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58" y="1731963"/>
            <a:ext cx="3417358" cy="5126037"/>
          </a:xfrm>
        </p:spPr>
      </p:pic>
    </p:spTree>
    <p:extLst>
      <p:ext uri="{BB962C8B-B14F-4D97-AF65-F5344CB8AC3E}">
        <p14:creationId xmlns:p14="http://schemas.microsoft.com/office/powerpoint/2010/main" val="328326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7319" y="999281"/>
            <a:ext cx="10353762" cy="4058751"/>
          </a:xfrm>
        </p:spPr>
        <p:txBody>
          <a:bodyPr>
            <a:noAutofit/>
          </a:bodyPr>
          <a:lstStyle/>
          <a:p>
            <a:r>
              <a:rPr lang="fi-FI" dirty="0"/>
              <a:t>Mosaiikki (ransk. </a:t>
            </a:r>
            <a:r>
              <a:rPr lang="fi-FI" dirty="0" err="1"/>
              <a:t>mosaïque</a:t>
            </a:r>
            <a:r>
              <a:rPr lang="fi-FI" dirty="0"/>
              <a:t> &lt; lat. </a:t>
            </a:r>
            <a:r>
              <a:rPr lang="fi-FI" dirty="0" err="1"/>
              <a:t>musivus</a:t>
            </a:r>
            <a:r>
              <a:rPr lang="fi-FI" dirty="0"/>
              <a:t> &lt; kreik. </a:t>
            </a:r>
            <a:r>
              <a:rPr lang="fi-FI" dirty="0" err="1"/>
              <a:t>musei'on</a:t>
            </a:r>
            <a:r>
              <a:rPr lang="fi-FI" dirty="0"/>
              <a:t> = muusain temppelin koriste) on pienistä palasista tehty sommitelma. Palaset voivat olla värillistä lasia, kiveä, keramiikkaa tai jotain muuta materiaalia.[1] Palat kiinnitetään toisiinsa ja alustaansa erityisellä sideaineella, kitillä tai sementillä. Myös intarsiaa voidaan pitää mosaiikkina</a:t>
            </a:r>
            <a:r>
              <a:rPr lang="fi-FI" dirty="0" smtClean="0"/>
              <a:t>.</a:t>
            </a:r>
          </a:p>
          <a:p>
            <a:r>
              <a:rPr lang="fi-FI" dirty="0"/>
              <a:t>Suppeammassa merkityksessä mosaiikilla ymmärretään (pienempien koruesineiden) seinien ja holvien koristamistapaa, jossa kappaleet ovat joko kuosin mukaan leikattuja (</a:t>
            </a:r>
            <a:r>
              <a:rPr lang="fi-FI" dirty="0" err="1"/>
              <a:t>florentiininen</a:t>
            </a:r>
            <a:r>
              <a:rPr lang="fi-FI" dirty="0"/>
              <a:t> mosaiikki) tai kolmio- ja neliömäisiä, monikulmaisia ja epäsäännöllisiä, suunnilleen </a:t>
            </a:r>
            <a:r>
              <a:rPr lang="fi-FI" dirty="0" err="1"/>
              <a:t>samankokoisia</a:t>
            </a:r>
            <a:r>
              <a:rPr lang="fi-FI" dirty="0"/>
              <a:t> kivi-, lasi- ja terrakottanastoja. Vaikutuksen lisäämiseksi käytetään usein emalia ja kultaa (bysanttilainen, roomalainen, venetsialainen mosaiikki).</a:t>
            </a:r>
          </a:p>
          <a:p>
            <a:endParaRPr lang="fi-FI" dirty="0"/>
          </a:p>
          <a:p>
            <a:r>
              <a:rPr lang="fi-FI" dirty="0"/>
              <a:t>Itämailla alkunsa saaneena työtapana mosaiikki kehittyi aleksandrialaisella ja roomalaisella ajalla itsenäiseksi taiteenalaksi (</a:t>
            </a:r>
            <a:r>
              <a:rPr lang="fi-FI" dirty="0" err="1"/>
              <a:t>Pompejin</a:t>
            </a:r>
            <a:r>
              <a:rPr lang="fi-FI" dirty="0"/>
              <a:t> Aleksanterin taistelu) ja kohosi muinaiskristillisellä ajalla sekä seuraavilla vuosisadoilla Rooman, Ravennan, Konstantinopolin, Etelä-Italian ja Sisilian kirkoissa monumentaalisen seinämaalauksen arvoon. Myöhemmin mosaiikin syrjäytti esityksissään vapaampi öljyvärimaalaus, kunnes Italiasta lähtenyt herätys uudella ajalla on antanut tällekin vanhalle tekniikalle uutta virkeyttä.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3711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95" y="189470"/>
            <a:ext cx="10353762" cy="1390580"/>
          </a:xfrm>
        </p:spPr>
        <p:txBody>
          <a:bodyPr/>
          <a:lstStyle/>
          <a:p>
            <a:r>
              <a:rPr lang="fi-FI" sz="2000" dirty="0"/>
              <a:t>Arabeski</a:t>
            </a:r>
            <a:r>
              <a:rPr lang="fi-FI" dirty="0"/>
              <a:t>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76" y="1234079"/>
            <a:ext cx="7498561" cy="5623921"/>
          </a:xfrm>
        </p:spPr>
      </p:pic>
    </p:spTree>
    <p:extLst>
      <p:ext uri="{BB962C8B-B14F-4D97-AF65-F5344CB8AC3E}">
        <p14:creationId xmlns:p14="http://schemas.microsoft.com/office/powerpoint/2010/main" val="297023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Ruusuke eli rosetti.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31" y="1731963"/>
            <a:ext cx="5086093" cy="5126037"/>
          </a:xfrm>
        </p:spPr>
      </p:pic>
    </p:spTree>
    <p:extLst>
      <p:ext uri="{BB962C8B-B14F-4D97-AF65-F5344CB8AC3E}">
        <p14:creationId xmlns:p14="http://schemas.microsoft.com/office/powerpoint/2010/main" val="317030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Arabialaista maalaustaidetta noin vuodelta 1180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45" y="1731963"/>
            <a:ext cx="5874061" cy="5126037"/>
          </a:xfrm>
        </p:spPr>
      </p:pic>
    </p:spTree>
    <p:extLst>
      <p:ext uri="{BB962C8B-B14F-4D97-AF65-F5344CB8AC3E}">
        <p14:creationId xmlns:p14="http://schemas.microsoft.com/office/powerpoint/2010/main" val="286567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Graafinen ornamentti </a:t>
            </a:r>
            <a:r>
              <a:rPr lang="fi-FI" dirty="0" err="1"/>
              <a:t>Bodoni</a:t>
            </a:r>
            <a:r>
              <a:rPr lang="fi-FI" dirty="0"/>
              <a:t>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2851944"/>
            <a:ext cx="4486275" cy="1819275"/>
          </a:xfrm>
        </p:spPr>
      </p:pic>
    </p:spTree>
    <p:extLst>
      <p:ext uri="{BB962C8B-B14F-4D97-AF65-F5344CB8AC3E}">
        <p14:creationId xmlns:p14="http://schemas.microsoft.com/office/powerpoint/2010/main" val="2588320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Kasviornamentti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19" y="1731963"/>
            <a:ext cx="6834716" cy="5126037"/>
          </a:xfrm>
        </p:spPr>
      </p:pic>
    </p:spTree>
    <p:extLst>
      <p:ext uri="{BB962C8B-B14F-4D97-AF65-F5344CB8AC3E}">
        <p14:creationId xmlns:p14="http://schemas.microsoft.com/office/powerpoint/2010/main" val="3553919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95" y="609599"/>
            <a:ext cx="4136000" cy="5741773"/>
          </a:xfrm>
        </p:spPr>
        <p:txBody>
          <a:bodyPr/>
          <a:lstStyle/>
          <a:p>
            <a:r>
              <a:rPr lang="fi-FI" dirty="0"/>
              <a:t>Kreikkalainen avain on suosittu meanderi.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55" y="18270"/>
            <a:ext cx="1787266" cy="6839730"/>
          </a:xfrm>
        </p:spPr>
      </p:pic>
    </p:spTree>
    <p:extLst>
      <p:ext uri="{BB962C8B-B14F-4D97-AF65-F5344CB8AC3E}">
        <p14:creationId xmlns:p14="http://schemas.microsoft.com/office/powerpoint/2010/main" val="2310707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Typografinen ornamentti </a:t>
            </a:r>
            <a:r>
              <a:rPr lang="fi-FI" dirty="0" err="1"/>
              <a:t>Alduksen</a:t>
            </a:r>
            <a:r>
              <a:rPr lang="fi-FI" dirty="0"/>
              <a:t> lehti.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40" y="1818460"/>
            <a:ext cx="4087011" cy="5039540"/>
          </a:xfrm>
        </p:spPr>
      </p:pic>
    </p:spTree>
    <p:extLst>
      <p:ext uri="{BB962C8B-B14F-4D97-AF65-F5344CB8AC3E}">
        <p14:creationId xmlns:p14="http://schemas.microsoft.com/office/powerpoint/2010/main" val="3487071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9567" y="280086"/>
            <a:ext cx="10353762" cy="970450"/>
          </a:xfrm>
        </p:spPr>
        <p:txBody>
          <a:bodyPr/>
          <a:lstStyle/>
          <a:p>
            <a:r>
              <a:rPr lang="fi-FI" dirty="0"/>
              <a:t>Kelttiläinen kolmoisspiraali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4" y="1466010"/>
            <a:ext cx="5751456" cy="5391991"/>
          </a:xfrm>
        </p:spPr>
      </p:pic>
    </p:spTree>
    <p:extLst>
      <p:ext uri="{BB962C8B-B14F-4D97-AF65-F5344CB8AC3E}">
        <p14:creationId xmlns:p14="http://schemas.microsoft.com/office/powerpoint/2010/main" val="391461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28" y="-14879"/>
            <a:ext cx="9163837" cy="6872879"/>
          </a:xfrm>
        </p:spPr>
      </p:pic>
    </p:spTree>
    <p:extLst>
      <p:ext uri="{BB962C8B-B14F-4D97-AF65-F5344CB8AC3E}">
        <p14:creationId xmlns:p14="http://schemas.microsoft.com/office/powerpoint/2010/main" val="22326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76" y="609600"/>
            <a:ext cx="7721600" cy="5791200"/>
          </a:xfrm>
        </p:spPr>
      </p:pic>
    </p:spTree>
    <p:extLst>
      <p:ext uri="{BB962C8B-B14F-4D97-AF65-F5344CB8AC3E}">
        <p14:creationId xmlns:p14="http://schemas.microsoft.com/office/powerpoint/2010/main" val="294235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Ancient Greek mosaic of a deer hunt, in the House of the Abduction of Helen at Pella, late 4th century BC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54" y="1731963"/>
            <a:ext cx="5262731" cy="5126037"/>
          </a:xfrm>
        </p:spPr>
      </p:pic>
    </p:spTree>
    <p:extLst>
      <p:ext uri="{BB962C8B-B14F-4D97-AF65-F5344CB8AC3E}">
        <p14:creationId xmlns:p14="http://schemas.microsoft.com/office/powerpoint/2010/main" val="1931082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551935"/>
            <a:ext cx="10830363" cy="5991265"/>
          </a:xfrm>
        </p:spPr>
      </p:pic>
    </p:spTree>
    <p:extLst>
      <p:ext uri="{BB962C8B-B14F-4D97-AF65-F5344CB8AC3E}">
        <p14:creationId xmlns:p14="http://schemas.microsoft.com/office/powerpoint/2010/main" val="4114734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95" y="1"/>
            <a:ext cx="9147362" cy="6860522"/>
          </a:xfrm>
        </p:spPr>
      </p:pic>
    </p:spTree>
    <p:extLst>
      <p:ext uri="{BB962C8B-B14F-4D97-AF65-F5344CB8AC3E}">
        <p14:creationId xmlns:p14="http://schemas.microsoft.com/office/powerpoint/2010/main" val="4279821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6" y="1"/>
            <a:ext cx="9308756" cy="6865208"/>
          </a:xfrm>
        </p:spPr>
      </p:pic>
    </p:spTree>
    <p:extLst>
      <p:ext uri="{BB962C8B-B14F-4D97-AF65-F5344CB8AC3E}">
        <p14:creationId xmlns:p14="http://schemas.microsoft.com/office/powerpoint/2010/main" val="2851964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7" y="0"/>
            <a:ext cx="9424691" cy="6859081"/>
          </a:xfrm>
        </p:spPr>
      </p:pic>
    </p:spTree>
    <p:extLst>
      <p:ext uri="{BB962C8B-B14F-4D97-AF65-F5344CB8AC3E}">
        <p14:creationId xmlns:p14="http://schemas.microsoft.com/office/powerpoint/2010/main" val="3617682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1580050"/>
          </a:xfrm>
        </p:spPr>
        <p:txBody>
          <a:bodyPr>
            <a:normAutofit/>
          </a:bodyPr>
          <a:lstStyle/>
          <a:p>
            <a:r>
              <a:rPr lang="fi-FI" sz="1600" dirty="0" err="1" smtClean="0"/>
              <a:t>Tool</a:t>
            </a:r>
            <a:r>
              <a:rPr lang="fi-FI" sz="1600" dirty="0" smtClean="0"/>
              <a:t> </a:t>
            </a:r>
            <a:r>
              <a:rPr lang="fi-FI" sz="1600" dirty="0" err="1"/>
              <a:t>table</a:t>
            </a:r>
            <a:r>
              <a:rPr lang="fi-FI" sz="1600" dirty="0"/>
              <a:t> for </a:t>
            </a:r>
            <a:r>
              <a:rPr lang="fi-FI" sz="1600" dirty="0" err="1"/>
              <a:t>ancient</a:t>
            </a:r>
            <a:r>
              <a:rPr lang="fi-FI" sz="1600" dirty="0"/>
              <a:t> Roman </a:t>
            </a:r>
            <a:r>
              <a:rPr lang="fi-FI" sz="1600" dirty="0" err="1"/>
              <a:t>mosaics</a:t>
            </a:r>
            <a:r>
              <a:rPr lang="fi-FI" sz="1600" dirty="0"/>
              <a:t> at Roman villa of La </a:t>
            </a:r>
            <a:r>
              <a:rPr lang="fi-FI" sz="1600" dirty="0" err="1"/>
              <a:t>Olmeda</a:t>
            </a:r>
            <a:r>
              <a:rPr lang="fi-FI" sz="1600" dirty="0"/>
              <a:t> in </a:t>
            </a:r>
            <a:r>
              <a:rPr lang="fi-FI" sz="1600" dirty="0" err="1"/>
              <a:t>Pedrosa</a:t>
            </a:r>
            <a:r>
              <a:rPr lang="fi-FI" sz="1600" dirty="0"/>
              <a:t> de la </a:t>
            </a:r>
            <a:r>
              <a:rPr lang="fi-FI" sz="1600" dirty="0" err="1"/>
              <a:t>Vega</a:t>
            </a:r>
            <a:r>
              <a:rPr lang="fi-FI" sz="1600" dirty="0"/>
              <a:t>, </a:t>
            </a:r>
            <a:r>
              <a:rPr lang="fi-FI" sz="1600" dirty="0" err="1"/>
              <a:t>Province</a:t>
            </a:r>
            <a:r>
              <a:rPr lang="fi-FI" sz="1600" dirty="0"/>
              <a:t> of </a:t>
            </a:r>
            <a:r>
              <a:rPr lang="fi-FI" sz="1600" dirty="0" err="1"/>
              <a:t>Palencia</a:t>
            </a:r>
            <a:r>
              <a:rPr lang="fi-FI" sz="1600" dirty="0"/>
              <a:t> (</a:t>
            </a:r>
            <a:r>
              <a:rPr lang="fi-FI" sz="1600" dirty="0" err="1"/>
              <a:t>Castile</a:t>
            </a:r>
            <a:r>
              <a:rPr lang="fi-FI" sz="1600" dirty="0"/>
              <a:t> and León, Spain).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86" y="1285103"/>
            <a:ext cx="4209932" cy="5572897"/>
          </a:xfrm>
        </p:spPr>
      </p:pic>
    </p:spTree>
    <p:extLst>
      <p:ext uri="{BB962C8B-B14F-4D97-AF65-F5344CB8AC3E}">
        <p14:creationId xmlns:p14="http://schemas.microsoft.com/office/powerpoint/2010/main" val="642648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detail of mosaic mural made of modern bottle screw tops. A high school in Jerusalem, Israel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93" y="1650000"/>
            <a:ext cx="5180658" cy="5195835"/>
          </a:xfrm>
        </p:spPr>
      </p:pic>
    </p:spTree>
    <p:extLst>
      <p:ext uri="{BB962C8B-B14F-4D97-AF65-F5344CB8AC3E}">
        <p14:creationId xmlns:p14="http://schemas.microsoft.com/office/powerpoint/2010/main" val="56996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Mosaic with a Peacock and Flowers, 3rd–4th century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Roman or Byzantine; Probably from North Africa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Tesserae; H. 19 3/8 in. (49.2 cm), W. 22 5/8 in. (57.5 cm)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Gift of </a:t>
            </a:r>
            <a:r>
              <a:rPr lang="en-US" sz="1200" dirty="0" err="1"/>
              <a:t>Kirkor</a:t>
            </a:r>
            <a:r>
              <a:rPr lang="en-US" sz="1200" dirty="0"/>
              <a:t> </a:t>
            </a:r>
            <a:r>
              <a:rPr lang="en-US" sz="1200" dirty="0" err="1"/>
              <a:t>Minassian</a:t>
            </a:r>
            <a:r>
              <a:rPr lang="en-US" sz="1200" dirty="0"/>
              <a:t>, 1926 (26.68)</a:t>
            </a:r>
            <a:endParaRPr lang="fi-FI" sz="12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27" y="1813863"/>
            <a:ext cx="5865276" cy="5044137"/>
          </a:xfrm>
        </p:spPr>
      </p:pic>
    </p:spTree>
    <p:extLst>
      <p:ext uri="{BB962C8B-B14F-4D97-AF65-F5344CB8AC3E}">
        <p14:creationId xmlns:p14="http://schemas.microsoft.com/office/powerpoint/2010/main" val="37596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Mosaic floor from the church on Mount Nebo (baptistery, 530)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48" y="1670179"/>
            <a:ext cx="7979979" cy="5187821"/>
          </a:xfrm>
        </p:spPr>
      </p:pic>
    </p:spTree>
    <p:extLst>
      <p:ext uri="{BB962C8B-B14F-4D97-AF65-F5344CB8AC3E}">
        <p14:creationId xmlns:p14="http://schemas.microsoft.com/office/powerpoint/2010/main" val="206948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 from the mosaic floor of the Byzantine church of in Masada. The monastic community lived here in the 5th–7th centuries.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27" y="1962649"/>
            <a:ext cx="6527135" cy="4895352"/>
          </a:xfrm>
        </p:spPr>
      </p:pic>
    </p:spTree>
    <p:extLst>
      <p:ext uri="{BB962C8B-B14F-4D97-AF65-F5344CB8AC3E}">
        <p14:creationId xmlns:p14="http://schemas.microsoft.com/office/powerpoint/2010/main" val="49888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 from the mosaic floor of the Petra Church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50" y="1442266"/>
            <a:ext cx="5436972" cy="5415734"/>
          </a:xfrm>
        </p:spPr>
      </p:pic>
    </p:spTree>
    <p:extLst>
      <p:ext uri="{BB962C8B-B14F-4D97-AF65-F5344CB8AC3E}">
        <p14:creationId xmlns:p14="http://schemas.microsoft.com/office/powerpoint/2010/main" val="395608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12th-century </a:t>
            </a:r>
            <a:r>
              <a:rPr lang="en-US" dirty="0" err="1"/>
              <a:t>Kievan</a:t>
            </a:r>
            <a:r>
              <a:rPr lang="en-US" dirty="0"/>
              <a:t> mosaic depicting St. Demetrius.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30" y="1731963"/>
            <a:ext cx="2814777" cy="5047778"/>
          </a:xfrm>
        </p:spPr>
      </p:pic>
    </p:spTree>
    <p:extLst>
      <p:ext uri="{BB962C8B-B14F-4D97-AF65-F5344CB8AC3E}">
        <p14:creationId xmlns:p14="http://schemas.microsoft.com/office/powerpoint/2010/main" val="296766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95" y="214184"/>
            <a:ext cx="10353762" cy="1365866"/>
          </a:xfrm>
        </p:spPr>
        <p:txBody>
          <a:bodyPr>
            <a:normAutofit/>
          </a:bodyPr>
          <a:lstStyle/>
          <a:p>
            <a:r>
              <a:rPr lang="en-US" sz="2000" dirty="0"/>
              <a:t>The Good Shepherd mosaic in the Mausoleum of </a:t>
            </a:r>
            <a:r>
              <a:rPr lang="en-US" sz="2000" dirty="0" err="1"/>
              <a:t>Galla</a:t>
            </a:r>
            <a:r>
              <a:rPr lang="en-US" sz="2000" dirty="0"/>
              <a:t> </a:t>
            </a:r>
            <a:r>
              <a:rPr lang="en-US" sz="2000" dirty="0" err="1"/>
              <a:t>Placidia</a:t>
            </a:r>
            <a:r>
              <a:rPr lang="en-US" sz="2000" dirty="0"/>
              <a:t>, Ravenna</a:t>
            </a:r>
            <a:endParaRPr lang="fi-FI" sz="2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93" y="1292816"/>
            <a:ext cx="8794366" cy="5565184"/>
          </a:xfrm>
        </p:spPr>
      </p:pic>
    </p:spTree>
    <p:extLst>
      <p:ext uri="{BB962C8B-B14F-4D97-AF65-F5344CB8AC3E}">
        <p14:creationId xmlns:p14="http://schemas.microsoft.com/office/powerpoint/2010/main" val="28508456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uskekiv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TM04033929[[fn=Liuskekivi]]</Template>
  <TotalTime>47</TotalTime>
  <Words>476</Words>
  <Application>Microsoft Office PowerPoint</Application>
  <PresentationFormat>Laajakuva</PresentationFormat>
  <Paragraphs>32</Paragraphs>
  <Slides>35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9" baseType="lpstr">
      <vt:lpstr>Calisto MT</vt:lpstr>
      <vt:lpstr>Trebuchet MS</vt:lpstr>
      <vt:lpstr>Wingdings 2</vt:lpstr>
      <vt:lpstr>Liuskekivi</vt:lpstr>
      <vt:lpstr>Mosaiikki</vt:lpstr>
      <vt:lpstr>PowerPoint-esitys</vt:lpstr>
      <vt:lpstr>Ancient Greek mosaic of a deer hunt, in the House of the Abduction of Helen at Pella, late 4th century BC</vt:lpstr>
      <vt:lpstr>Mosaic with a Peacock and Flowers, 3rd–4th century  Roman or Byzantine; Probably from North Africa  Tesserae; H. 19 3/8 in. (49.2 cm), W. 22 5/8 in. (57.5 cm)  Gift of Kirkor Minassian, 1926 (26.68)</vt:lpstr>
      <vt:lpstr>Mosaic floor from the church on Mount Nebo (baptistery, 530)</vt:lpstr>
      <vt:lpstr>Detail from the mosaic floor of the Byzantine church of in Masada. The monastic community lived here in the 5th–7th centuries.</vt:lpstr>
      <vt:lpstr>Detail from the mosaic floor of the Petra Church</vt:lpstr>
      <vt:lpstr>Early 12th-century Kievan mosaic depicting St. Demetrius.</vt:lpstr>
      <vt:lpstr>The Good Shepherd mosaic in the Mausoleum of Galla Placidia, Ravenna</vt:lpstr>
      <vt:lpstr>A “painting” made from tesserae in St Peter's Basilica, Vatican State, Italy</vt:lpstr>
      <vt:lpstr>Yksityiskohta:</vt:lpstr>
      <vt:lpstr>Floor pavement representing female dancers, Shapur palace, Bishapur</vt:lpstr>
      <vt:lpstr>Complex Mosaic patterns also known as Girih are popular forms of architectural art in many Muslim cultures. Tomb of Hafez, Shiraz, Iran</vt:lpstr>
      <vt:lpstr>Islamic mosaics inside the Dome of the Rock in Palestine (c. 690)</vt:lpstr>
      <vt:lpstr>The Umayyad mosaics of Hisham's Palace closely followed classical traditions</vt:lpstr>
      <vt:lpstr>Irano-Roman floor mosaic detail from the palace of Shapur I at Bishapur.</vt:lpstr>
      <vt:lpstr>Mosaic art at Bonifacio High Street in Bonifacio Global City, Philippines</vt:lpstr>
      <vt:lpstr>Fernand Léger – Grand parade with red background, mosaic 1958 (designed 1953). National Gallery of Victoria (NGV), Australia</vt:lpstr>
      <vt:lpstr>Tie Copacabanasta</vt:lpstr>
      <vt:lpstr>Arabeski.</vt:lpstr>
      <vt:lpstr>Ruusuke eli rosetti.</vt:lpstr>
      <vt:lpstr>Arabialaista maalaustaidetta noin vuodelta 1180</vt:lpstr>
      <vt:lpstr>Graafinen ornamentti Bodoni.</vt:lpstr>
      <vt:lpstr>Kasviornamentti</vt:lpstr>
      <vt:lpstr>Kreikkalainen avain on suosittu meanderi.</vt:lpstr>
      <vt:lpstr>Typografinen ornamentti Alduksen lehti.</vt:lpstr>
      <vt:lpstr>Kelttiläinen kolmoisspiraali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Tool table for ancient Roman mosaics at Roman villa of La Olmeda in Pedrosa de la Vega, Province of Palencia (Castile and León, Spain).</vt:lpstr>
      <vt:lpstr>A detail of mosaic mural made of modern bottle screw tops. A high school in Jerusalem, Israel</vt:lpstr>
    </vt:vector>
  </TitlesOfParts>
  <Company>Kouvola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Mosaiikki</dc:title>
  <dc:creator>Maunumaa Pia-Meri</dc:creator>
  <cp:lastModifiedBy>Maunumaa Pia-Meri</cp:lastModifiedBy>
  <cp:revision>7</cp:revision>
  <dcterms:created xsi:type="dcterms:W3CDTF">2015-11-03T10:52:55Z</dcterms:created>
  <dcterms:modified xsi:type="dcterms:W3CDTF">2015-11-03T11:49:41Z</dcterms:modified>
</cp:coreProperties>
</file>