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71" r:id="rId2"/>
    <p:sldId id="257" r:id="rId3"/>
    <p:sldId id="272" r:id="rId4"/>
    <p:sldId id="273" r:id="rId5"/>
    <p:sldId id="274" r:id="rId6"/>
    <p:sldId id="275" r:id="rId7"/>
    <p:sldId id="281" r:id="rId8"/>
    <p:sldId id="276" r:id="rId9"/>
    <p:sldId id="277" r:id="rId10"/>
    <p:sldId id="278" r:id="rId11"/>
    <p:sldId id="279" r:id="rId12"/>
    <p:sldId id="260" r:id="rId13"/>
    <p:sldId id="261" r:id="rId14"/>
    <p:sldId id="262" r:id="rId15"/>
    <p:sldId id="280" r:id="rId16"/>
    <p:sldId id="263" r:id="rId17"/>
    <p:sldId id="282" r:id="rId18"/>
    <p:sldId id="265" r:id="rId19"/>
    <p:sldId id="266" r:id="rId20"/>
    <p:sldId id="267" r:id="rId21"/>
    <p:sldId id="268" r:id="rId22"/>
    <p:sldId id="284" r:id="rId23"/>
    <p:sldId id="283" r:id="rId24"/>
    <p:sldId id="285" r:id="rId25"/>
    <p:sldId id="286" r:id="rId26"/>
    <p:sldId id="291" r:id="rId27"/>
    <p:sldId id="292" r:id="rId28"/>
    <p:sldId id="293" r:id="rId29"/>
    <p:sldId id="270" r:id="rId30"/>
    <p:sldId id="297" r:id="rId31"/>
    <p:sldId id="317" r:id="rId32"/>
    <p:sldId id="294" r:id="rId33"/>
    <p:sldId id="288" r:id="rId34"/>
    <p:sldId id="289" r:id="rId35"/>
    <p:sldId id="295" r:id="rId36"/>
    <p:sldId id="290" r:id="rId37"/>
    <p:sldId id="300" r:id="rId38"/>
    <p:sldId id="312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298" r:id="rId50"/>
    <p:sldId id="314" r:id="rId51"/>
    <p:sldId id="313" r:id="rId52"/>
    <p:sldId id="315" r:id="rId5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education/policy/school/math_fi.htm" TargetMode="External"/><Relationship Id="rId1" Type="http://schemas.openxmlformats.org/officeDocument/2006/relationships/hyperlink" Target="http://eur-lex.europa.eu/legal-content/FI/TXT/?uri=URISERV:c11090" TargetMode="Externa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programmes/erasmus-plus/projects/eplus-project-details-page/?nodeRef=workspace://SpacesStore/d003ca0c-3f3f-4db5-ab9a-c875303297da" TargetMode="External"/><Relationship Id="rId1" Type="http://schemas.openxmlformats.org/officeDocument/2006/relationships/hyperlink" Target="https://www.google.com/maps/d/viewer?mid=1vjHRoEP0xAoR5P9SjD3mHA12DhE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education/policy/school/math_fi.htm" TargetMode="External"/><Relationship Id="rId1" Type="http://schemas.openxmlformats.org/officeDocument/2006/relationships/hyperlink" Target="http://eur-lex.europa.eu/legal-content/FI/TXT/?uri=URISERV:c11090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159711-1181-45D3-BEE5-A760982513A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6E13C9F-0D5E-4420-A22A-7F012D1EFF08}">
      <dgm:prSet phldrT="[Text]" custT="1"/>
      <dgm:spPr>
        <a:xfrm>
          <a:off x="115611" y="24558"/>
          <a:ext cx="4324405" cy="3372896"/>
        </a:xfrm>
        <a:solidFill>
          <a:srgbClr val="008FCA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>
            <a:buNone/>
          </a:pPr>
          <a:r>
            <a:rPr lang="fi-FI" sz="12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8 toisistaan riippuvaista </a:t>
          </a:r>
          <a:r>
            <a:rPr lang="fi-FI" sz="12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  <a:hlinkClick xmlns:r="http://schemas.openxmlformats.org/officeDocument/2006/relationships" r:id="rId1"/>
            </a:rPr>
            <a:t>avaintaitoa</a:t>
          </a:r>
          <a:r>
            <a:rPr lang="fi-FI" sz="12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,  </a:t>
          </a:r>
          <a:r>
            <a:rPr lang="fi-FI" sz="12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  <a:hlinkClick xmlns:r="http://schemas.openxmlformats.org/officeDocument/2006/relationships" r:id="rId2"/>
            </a:rPr>
            <a:t>perustaidot</a:t>
          </a:r>
          <a:r>
            <a:rPr lang="fi-FI" sz="12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, </a:t>
          </a:r>
          <a:r>
            <a:rPr lang="fi-FI" sz="1200" b="1" dirty="0">
              <a:solidFill>
                <a:srgbClr val="FF0000"/>
              </a:solidFill>
              <a:latin typeface="Arial"/>
              <a:ea typeface="+mn-ea"/>
              <a:cs typeface="+mn-cs"/>
            </a:rPr>
            <a:t>opettajat ja opettajankoulutus </a:t>
          </a:r>
          <a:r>
            <a:rPr lang="fi-FI" sz="1200" b="1" dirty="0">
              <a:solidFill>
                <a:srgbClr val="9BCF7E">
                  <a:lumMod val="50000"/>
                </a:srgbClr>
              </a:solidFill>
              <a:latin typeface="Arial"/>
              <a:ea typeface="+mn-ea"/>
              <a:cs typeface="+mn-cs"/>
            </a:rPr>
            <a:t>uuden teknologian mahdollisuudet, </a:t>
          </a:r>
          <a:r>
            <a:rPr lang="fi-FI" sz="1200" b="1" dirty="0">
              <a:solidFill>
                <a:srgbClr val="008FCA">
                  <a:lumMod val="50000"/>
                </a:srgbClr>
              </a:solidFill>
              <a:latin typeface="Arial"/>
              <a:ea typeface="+mn-ea"/>
              <a:cs typeface="+mn-cs"/>
            </a:rPr>
            <a:t>kieli- ja kulttuuritietoisuus</a:t>
          </a:r>
          <a:r>
            <a:rPr lang="fi-FI" sz="1200" b="1" dirty="0">
              <a:solidFill>
                <a:srgbClr val="000000"/>
              </a:solidFill>
              <a:latin typeface="Arial"/>
              <a:ea typeface="+mn-ea"/>
              <a:cs typeface="+mn-cs"/>
            </a:rPr>
            <a:t>, Eurooppa 2020 –strategia,</a:t>
          </a:r>
          <a:r>
            <a:rPr lang="fi-FI" sz="1200" dirty="0">
              <a:solidFill>
                <a:srgbClr val="000000"/>
              </a:solidFill>
              <a:latin typeface="Arial"/>
              <a:ea typeface="+mn-ea"/>
              <a:cs typeface="+mn-cs"/>
            </a:rPr>
            <a:t> </a:t>
          </a:r>
          <a:r>
            <a:rPr lang="fi-FI" sz="1200" b="1" dirty="0">
              <a:solidFill>
                <a:srgbClr val="000000"/>
              </a:solidFill>
              <a:latin typeface="Arial"/>
              <a:ea typeface="+mn-ea"/>
              <a:cs typeface="+mn-cs"/>
            </a:rPr>
            <a:t>ET  2020,</a:t>
          </a:r>
          <a:r>
            <a:rPr lang="fi-FI" sz="1200" dirty="0">
              <a:solidFill>
                <a:srgbClr val="000000"/>
              </a:solidFill>
              <a:latin typeface="Arial"/>
              <a:ea typeface="+mn-ea"/>
              <a:cs typeface="+mn-cs"/>
            </a:rPr>
            <a:t> </a:t>
          </a:r>
          <a:r>
            <a:rPr lang="fi-FI" sz="1200" b="1" dirty="0">
              <a:solidFill>
                <a:srgbClr val="9BCF7E">
                  <a:lumMod val="50000"/>
                </a:srgbClr>
              </a:solidFill>
              <a:latin typeface="Arial"/>
              <a:ea typeface="+mn-ea"/>
              <a:cs typeface="+mn-cs"/>
            </a:rPr>
            <a:t>innovatiivisia  opetusmenetelmiä</a:t>
          </a:r>
          <a:r>
            <a:rPr lang="fi-FI" sz="1200" b="1" dirty="0">
              <a:solidFill>
                <a:srgbClr val="000000"/>
              </a:solidFill>
              <a:latin typeface="Arial"/>
              <a:ea typeface="+mn-ea"/>
              <a:cs typeface="+mn-cs"/>
            </a:rPr>
            <a:t>, </a:t>
          </a:r>
          <a:r>
            <a:rPr lang="fi-FI" sz="1200" b="1" dirty="0">
              <a:solidFill>
                <a:srgbClr val="DF5E1F">
                  <a:lumMod val="75000"/>
                </a:srgbClr>
              </a:solidFill>
              <a:latin typeface="Arial"/>
              <a:ea typeface="+mn-ea"/>
              <a:cs typeface="+mn-cs"/>
            </a:rPr>
            <a:t>yhteistyö vanhempien kanssa</a:t>
          </a:r>
          <a:endParaRPr lang="fi-FI" sz="1200" dirty="0">
            <a:solidFill>
              <a:srgbClr val="DF5E1F">
                <a:lumMod val="75000"/>
              </a:srgbClr>
            </a:solidFill>
            <a:latin typeface="Arial"/>
            <a:ea typeface="+mn-ea"/>
            <a:cs typeface="+mn-cs"/>
          </a:endParaRPr>
        </a:p>
      </dgm:t>
    </dgm:pt>
    <dgm:pt modelId="{54FB6D65-E0AF-4453-B3B8-5454B77B39B1}" type="parTrans" cxnId="{AFDEB8F1-5CD2-4AB2-8D24-D54BDFF9064D}">
      <dgm:prSet/>
      <dgm:spPr/>
      <dgm:t>
        <a:bodyPr/>
        <a:lstStyle/>
        <a:p>
          <a:endParaRPr lang="fi-FI"/>
        </a:p>
      </dgm:t>
    </dgm:pt>
    <dgm:pt modelId="{726A0B0D-1E0D-4DF3-8351-5148B7ED1634}" type="sibTrans" cxnId="{AFDEB8F1-5CD2-4AB2-8D24-D54BDFF9064D}">
      <dgm:prSet/>
      <dgm:spPr/>
      <dgm:t>
        <a:bodyPr/>
        <a:lstStyle/>
        <a:p>
          <a:endParaRPr lang="fi-FI"/>
        </a:p>
      </dgm:t>
    </dgm:pt>
    <dgm:pt modelId="{FE702CF5-4458-4B8E-9966-F1251FEF8D56}">
      <dgm:prSet phldrT="[Text]" custT="1"/>
      <dgm:spPr>
        <a:xfrm>
          <a:off x="13218" y="1973806"/>
          <a:ext cx="2507658" cy="2193174"/>
        </a:xfrm>
        <a:solidFill>
          <a:srgbClr val="7030A0">
            <a:alpha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>
            <a:buNone/>
          </a:pPr>
          <a:r>
            <a:rPr lang="fi-FI" sz="10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Sosiaalisen inkluusion ja maahanmuuttajataustaisten lasten integraation edistäminen, Koulun keskeyttämisen ehkäiseminen, </a:t>
          </a:r>
          <a:r>
            <a:rPr lang="fi-FI" sz="1000" b="1" dirty="0">
              <a:solidFill>
                <a:srgbClr val="9BCF7E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rPr>
            <a:t>Yhteistyötä koulutuksen,  työelämän ja muiden toimijoiden välillä, varhaiskasvatus</a:t>
          </a:r>
          <a:endParaRPr lang="fi-FI" sz="1000" dirty="0">
            <a:solidFill>
              <a:srgbClr val="9BCF7E">
                <a:lumMod val="60000"/>
                <a:lumOff val="40000"/>
              </a:srgbClr>
            </a:solidFill>
            <a:latin typeface="Arial"/>
            <a:ea typeface="+mn-ea"/>
            <a:cs typeface="+mn-cs"/>
          </a:endParaRPr>
        </a:p>
      </dgm:t>
    </dgm:pt>
    <dgm:pt modelId="{920697D8-A1D5-4854-BAC4-0907A880FD86}" type="parTrans" cxnId="{FD6D7681-75D7-4C87-9D61-9CB968E6A679}">
      <dgm:prSet/>
      <dgm:spPr/>
      <dgm:t>
        <a:bodyPr/>
        <a:lstStyle/>
        <a:p>
          <a:endParaRPr lang="fi-FI"/>
        </a:p>
      </dgm:t>
    </dgm:pt>
    <dgm:pt modelId="{338FB561-B799-49BE-8961-61B1E595CCDC}" type="sibTrans" cxnId="{FD6D7681-75D7-4C87-9D61-9CB968E6A679}">
      <dgm:prSet/>
      <dgm:spPr/>
      <dgm:t>
        <a:bodyPr/>
        <a:lstStyle/>
        <a:p>
          <a:endParaRPr lang="fi-FI"/>
        </a:p>
      </dgm:t>
    </dgm:pt>
    <dgm:pt modelId="{72B102D6-8355-429A-A5A0-F71CA0AC4599}">
      <dgm:prSet custT="1"/>
      <dgm:spPr>
        <a:xfrm>
          <a:off x="1726057" y="2742813"/>
          <a:ext cx="2686752" cy="2554756"/>
        </a:xfrm>
        <a:solidFill>
          <a:srgbClr val="FFC000">
            <a:alpha val="50000"/>
          </a:srgbClr>
        </a:solidFill>
        <a:ln w="25400" cap="flat" cmpd="sng" algn="ctr">
          <a:solidFill>
            <a:sysClr val="window" lastClr="FFFFFF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i-FI" sz="11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Opetuksen laatu, luovuus ja uudistuminen, yhdenvertainen oppiminen, </a:t>
          </a:r>
          <a:r>
            <a:rPr lang="fi-FI" sz="1100" b="1" dirty="0">
              <a:solidFill>
                <a:srgbClr val="9BCF7E">
                  <a:lumMod val="50000"/>
                </a:srgbClr>
              </a:solidFill>
              <a:latin typeface="Arial"/>
              <a:ea typeface="+mn-ea"/>
              <a:cs typeface="+mn-cs"/>
            </a:rPr>
            <a:t>osallistava opetus</a:t>
          </a:r>
          <a:r>
            <a:rPr lang="fi-FI" sz="11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, pohjoismaiset kielet</a:t>
          </a:r>
          <a:r>
            <a:rPr lang="fi-FI" sz="11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sekä tieto ja tuntemus pohjoismaisista ja balttialaisista kielistä ja kulttuureista </a:t>
          </a:r>
        </a:p>
      </dgm:t>
    </dgm:pt>
    <dgm:pt modelId="{9CB7A574-9AEA-4754-9734-8D304A2181C3}" type="parTrans" cxnId="{68358546-DBFC-45AB-9D6E-4D7CAEF87EAF}">
      <dgm:prSet/>
      <dgm:spPr/>
      <dgm:t>
        <a:bodyPr/>
        <a:lstStyle/>
        <a:p>
          <a:endParaRPr lang="fi-FI"/>
        </a:p>
      </dgm:t>
    </dgm:pt>
    <dgm:pt modelId="{BF7957D5-FA53-495C-AD92-16A5E03EEBA5}" type="sibTrans" cxnId="{68358546-DBFC-45AB-9D6E-4D7CAEF87EAF}">
      <dgm:prSet/>
      <dgm:spPr/>
      <dgm:t>
        <a:bodyPr/>
        <a:lstStyle/>
        <a:p>
          <a:endParaRPr lang="fi-FI"/>
        </a:p>
      </dgm:t>
    </dgm:pt>
    <dgm:pt modelId="{81C11A91-F124-44C5-83BD-00684DCB024E}" type="pres">
      <dgm:prSet presAssocID="{E0159711-1181-45D3-BEE5-A760982513A3}" presName="compositeShape" presStyleCnt="0">
        <dgm:presLayoutVars>
          <dgm:chMax val="7"/>
          <dgm:dir/>
          <dgm:resizeHandles val="exact"/>
        </dgm:presLayoutVars>
      </dgm:prSet>
      <dgm:spPr/>
    </dgm:pt>
    <dgm:pt modelId="{93AC3740-D977-4DB9-BD85-3624471FF6BE}" type="pres">
      <dgm:prSet presAssocID="{06E13C9F-0D5E-4420-A22A-7F012D1EFF08}" presName="circ1" presStyleLbl="vennNode1" presStyleIdx="0" presStyleCnt="3" custScaleX="166921" custScaleY="130193" custLinFactNeighborX="3568" custLinFactNeighborY="-12843"/>
      <dgm:spPr>
        <a:prstGeom prst="ellipse">
          <a:avLst/>
        </a:prstGeom>
      </dgm:spPr>
    </dgm:pt>
    <dgm:pt modelId="{29851867-8601-420F-9D09-08E9BADC0CB9}" type="pres">
      <dgm:prSet presAssocID="{06E13C9F-0D5E-4420-A22A-7F012D1EFF0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F1C5C30-C7E5-437A-B19E-14A2A70920B0}" type="pres">
      <dgm:prSet presAssocID="{72B102D6-8355-429A-A5A0-F71CA0AC4599}" presName="circ2" presStyleLbl="vennNode1" presStyleIdx="1" presStyleCnt="3" custScaleX="103708" custScaleY="98613" custLinFactNeighborX="-1959" custLinFactNeighborY="14658"/>
      <dgm:spPr>
        <a:prstGeom prst="ellipse">
          <a:avLst/>
        </a:prstGeom>
      </dgm:spPr>
    </dgm:pt>
    <dgm:pt modelId="{21A8124C-66D3-4022-927D-C58B92C2F08F}" type="pres">
      <dgm:prSet presAssocID="{72B102D6-8355-429A-A5A0-F71CA0AC459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B185A6E-E6C6-4EFE-A562-D244D3A327CA}" type="pres">
      <dgm:prSet presAssocID="{FE702CF5-4458-4B8E-9966-F1251FEF8D56}" presName="circ3" presStyleLbl="vennNode1" presStyleIdx="2" presStyleCnt="3" custScaleX="101695" custScaleY="99129" custLinFactNeighborX="4148" custLinFactNeighborY="-23417"/>
      <dgm:spPr>
        <a:prstGeom prst="ellipse">
          <a:avLst/>
        </a:prstGeom>
      </dgm:spPr>
    </dgm:pt>
    <dgm:pt modelId="{C2D31CDA-871D-4EF5-AD3F-8906BA42A955}" type="pres">
      <dgm:prSet presAssocID="{FE702CF5-4458-4B8E-9966-F1251FEF8D5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FFBBF02-A952-46E3-BDA0-D4B959AAF244}" type="presOf" srcId="{72B102D6-8355-429A-A5A0-F71CA0AC4599}" destId="{21A8124C-66D3-4022-927D-C58B92C2F08F}" srcOrd="1" destOrd="0" presId="urn:microsoft.com/office/officeart/2005/8/layout/venn1"/>
    <dgm:cxn modelId="{5DC79704-D4BA-40AD-9473-E7515E831DD0}" type="presOf" srcId="{FE702CF5-4458-4B8E-9966-F1251FEF8D56}" destId="{C2D31CDA-871D-4EF5-AD3F-8906BA42A955}" srcOrd="1" destOrd="0" presId="urn:microsoft.com/office/officeart/2005/8/layout/venn1"/>
    <dgm:cxn modelId="{4EAC4816-B46A-4FD6-BB2B-431E521D9111}" type="presOf" srcId="{E0159711-1181-45D3-BEE5-A760982513A3}" destId="{81C11A91-F124-44C5-83BD-00684DCB024E}" srcOrd="0" destOrd="0" presId="urn:microsoft.com/office/officeart/2005/8/layout/venn1"/>
    <dgm:cxn modelId="{7B5FC133-9C93-4AB8-83A5-4C81F9895F9C}" type="presOf" srcId="{06E13C9F-0D5E-4420-A22A-7F012D1EFF08}" destId="{29851867-8601-420F-9D09-08E9BADC0CB9}" srcOrd="1" destOrd="0" presId="urn:microsoft.com/office/officeart/2005/8/layout/venn1"/>
    <dgm:cxn modelId="{D8FFAF44-AC44-4612-9731-D428112006E6}" type="presOf" srcId="{FE702CF5-4458-4B8E-9966-F1251FEF8D56}" destId="{2B185A6E-E6C6-4EFE-A562-D244D3A327CA}" srcOrd="0" destOrd="0" presId="urn:microsoft.com/office/officeart/2005/8/layout/venn1"/>
    <dgm:cxn modelId="{68358546-DBFC-45AB-9D6E-4D7CAEF87EAF}" srcId="{E0159711-1181-45D3-BEE5-A760982513A3}" destId="{72B102D6-8355-429A-A5A0-F71CA0AC4599}" srcOrd="1" destOrd="0" parTransId="{9CB7A574-9AEA-4754-9734-8D304A2181C3}" sibTransId="{BF7957D5-FA53-495C-AD92-16A5E03EEBA5}"/>
    <dgm:cxn modelId="{FD6D7681-75D7-4C87-9D61-9CB968E6A679}" srcId="{E0159711-1181-45D3-BEE5-A760982513A3}" destId="{FE702CF5-4458-4B8E-9966-F1251FEF8D56}" srcOrd="2" destOrd="0" parTransId="{920697D8-A1D5-4854-BAC4-0907A880FD86}" sibTransId="{338FB561-B799-49BE-8961-61B1E595CCDC}"/>
    <dgm:cxn modelId="{E13E2087-B361-43ED-84F9-9F2AA293E9EF}" type="presOf" srcId="{06E13C9F-0D5E-4420-A22A-7F012D1EFF08}" destId="{93AC3740-D977-4DB9-BD85-3624471FF6BE}" srcOrd="0" destOrd="0" presId="urn:microsoft.com/office/officeart/2005/8/layout/venn1"/>
    <dgm:cxn modelId="{9C03609B-22BD-4EDA-82B9-FA1E1B7F883E}" type="presOf" srcId="{72B102D6-8355-429A-A5A0-F71CA0AC4599}" destId="{5F1C5C30-C7E5-437A-B19E-14A2A70920B0}" srcOrd="0" destOrd="0" presId="urn:microsoft.com/office/officeart/2005/8/layout/venn1"/>
    <dgm:cxn modelId="{AFDEB8F1-5CD2-4AB2-8D24-D54BDFF9064D}" srcId="{E0159711-1181-45D3-BEE5-A760982513A3}" destId="{06E13C9F-0D5E-4420-A22A-7F012D1EFF08}" srcOrd="0" destOrd="0" parTransId="{54FB6D65-E0AF-4453-B3B8-5454B77B39B1}" sibTransId="{726A0B0D-1E0D-4DF3-8351-5148B7ED1634}"/>
    <dgm:cxn modelId="{DCB99EE4-9915-4ABA-B5FE-30C469694CFE}" type="presParOf" srcId="{81C11A91-F124-44C5-83BD-00684DCB024E}" destId="{93AC3740-D977-4DB9-BD85-3624471FF6BE}" srcOrd="0" destOrd="0" presId="urn:microsoft.com/office/officeart/2005/8/layout/venn1"/>
    <dgm:cxn modelId="{81411882-0BC6-49B5-AAF9-6EC04A9DF721}" type="presParOf" srcId="{81C11A91-F124-44C5-83BD-00684DCB024E}" destId="{29851867-8601-420F-9D09-08E9BADC0CB9}" srcOrd="1" destOrd="0" presId="urn:microsoft.com/office/officeart/2005/8/layout/venn1"/>
    <dgm:cxn modelId="{02F998C0-0F53-4E12-B5AF-3E642BBFA650}" type="presParOf" srcId="{81C11A91-F124-44C5-83BD-00684DCB024E}" destId="{5F1C5C30-C7E5-437A-B19E-14A2A70920B0}" srcOrd="2" destOrd="0" presId="urn:microsoft.com/office/officeart/2005/8/layout/venn1"/>
    <dgm:cxn modelId="{111B1654-183B-49E8-838F-A169527B7A08}" type="presParOf" srcId="{81C11A91-F124-44C5-83BD-00684DCB024E}" destId="{21A8124C-66D3-4022-927D-C58B92C2F08F}" srcOrd="3" destOrd="0" presId="urn:microsoft.com/office/officeart/2005/8/layout/venn1"/>
    <dgm:cxn modelId="{4C10C5F4-A90A-483E-B74F-C0CB7941D840}" type="presParOf" srcId="{81C11A91-F124-44C5-83BD-00684DCB024E}" destId="{2B185A6E-E6C6-4EFE-A562-D244D3A327CA}" srcOrd="4" destOrd="0" presId="urn:microsoft.com/office/officeart/2005/8/layout/venn1"/>
    <dgm:cxn modelId="{D63E0E59-8519-4139-8F95-C1064411396C}" type="presParOf" srcId="{81C11A91-F124-44C5-83BD-00684DCB024E}" destId="{C2D31CDA-871D-4EF5-AD3F-8906BA42A95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DB5355-1374-4F63-A656-BB105D2F9BE3}" type="doc">
      <dgm:prSet loTypeId="urn:microsoft.com/office/officeart/2011/layout/HexagonRadial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i-FI"/>
        </a:p>
      </dgm:t>
    </dgm:pt>
    <dgm:pt modelId="{AD63CC12-9631-4ACF-9B74-AA64569C3ACC}">
      <dgm:prSet phldrT="[Text]"/>
      <dgm:spPr/>
      <dgm:t>
        <a:bodyPr/>
        <a:lstStyle/>
        <a:p>
          <a:r>
            <a:rPr lang="fi-FI" dirty="0"/>
            <a:t>Aihekokonaisuudet</a:t>
          </a:r>
        </a:p>
      </dgm:t>
    </dgm:pt>
    <dgm:pt modelId="{D8E25BD4-BB06-4A3E-AAE4-5613A3A0E2C5}" type="parTrans" cxnId="{BF52ED63-80D2-443C-ACE0-8D4CAFE539B9}">
      <dgm:prSet/>
      <dgm:spPr/>
      <dgm:t>
        <a:bodyPr/>
        <a:lstStyle/>
        <a:p>
          <a:endParaRPr lang="fi-FI"/>
        </a:p>
      </dgm:t>
    </dgm:pt>
    <dgm:pt modelId="{A6883431-85CD-4CCE-B2B9-CE61C0314376}" type="sibTrans" cxnId="{BF52ED63-80D2-443C-ACE0-8D4CAFE539B9}">
      <dgm:prSet/>
      <dgm:spPr/>
      <dgm:t>
        <a:bodyPr/>
        <a:lstStyle/>
        <a:p>
          <a:endParaRPr lang="fi-FI"/>
        </a:p>
      </dgm:t>
    </dgm:pt>
    <dgm:pt modelId="{1AEAAC9A-08D5-4E9B-9C3C-635797EFCEEE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i-FI" dirty="0"/>
            <a:t>Aktiivinen kansalaisuus, yrittäjyys ja työelämä</a:t>
          </a:r>
        </a:p>
      </dgm:t>
    </dgm:pt>
    <dgm:pt modelId="{E82F8222-6939-4DBF-92DC-EF41E579372B}" type="parTrans" cxnId="{609E45B4-D2C6-4E8B-8B2C-6BDDA1187A5C}">
      <dgm:prSet/>
      <dgm:spPr/>
      <dgm:t>
        <a:bodyPr/>
        <a:lstStyle/>
        <a:p>
          <a:endParaRPr lang="fi-FI"/>
        </a:p>
      </dgm:t>
    </dgm:pt>
    <dgm:pt modelId="{C8923BC1-8E83-4A35-8BB2-72D53A80A79B}" type="sibTrans" cxnId="{609E45B4-D2C6-4E8B-8B2C-6BDDA1187A5C}">
      <dgm:prSet/>
      <dgm:spPr/>
      <dgm:t>
        <a:bodyPr/>
        <a:lstStyle/>
        <a:p>
          <a:endParaRPr lang="fi-FI"/>
        </a:p>
      </dgm:t>
    </dgm:pt>
    <dgm:pt modelId="{4F7EA82D-61C1-4EC3-836D-99A1C658F23C}">
      <dgm:prSet/>
      <dgm:spPr/>
      <dgm:t>
        <a:bodyPr/>
        <a:lstStyle/>
        <a:p>
          <a:r>
            <a:rPr lang="fi-FI" dirty="0"/>
            <a:t>Hyvinvointi ja turvallisuus</a:t>
          </a:r>
        </a:p>
      </dgm:t>
    </dgm:pt>
    <dgm:pt modelId="{5CDE209F-B2A7-4A1F-929A-C98CE7E12C9B}" type="parTrans" cxnId="{E1A90C71-E024-4CA8-B7CA-E5E04B173049}">
      <dgm:prSet/>
      <dgm:spPr/>
      <dgm:t>
        <a:bodyPr/>
        <a:lstStyle/>
        <a:p>
          <a:endParaRPr lang="fi-FI"/>
        </a:p>
      </dgm:t>
    </dgm:pt>
    <dgm:pt modelId="{CFCA266A-B234-47E0-B350-A9D4D5161C4F}" type="sibTrans" cxnId="{E1A90C71-E024-4CA8-B7CA-E5E04B173049}">
      <dgm:prSet/>
      <dgm:spPr/>
      <dgm:t>
        <a:bodyPr/>
        <a:lstStyle/>
        <a:p>
          <a:endParaRPr lang="fi-FI"/>
        </a:p>
      </dgm:t>
    </dgm:pt>
    <dgm:pt modelId="{7F410526-EC1A-445E-915F-980CB8F0308E}">
      <dgm:prSet phldrT="[Text]"/>
      <dgm:spPr/>
      <dgm:t>
        <a:bodyPr/>
        <a:lstStyle/>
        <a:p>
          <a:r>
            <a:rPr lang="fi-FI" dirty="0"/>
            <a:t>Kestävä elämäntapa ja globaalivastuu</a:t>
          </a:r>
        </a:p>
      </dgm:t>
    </dgm:pt>
    <dgm:pt modelId="{DEA92866-7536-4CD8-8E2B-F75366FC0C30}" type="parTrans" cxnId="{185AECD4-7A02-49E3-9F93-C4F7BC291DBB}">
      <dgm:prSet/>
      <dgm:spPr/>
      <dgm:t>
        <a:bodyPr/>
        <a:lstStyle/>
        <a:p>
          <a:endParaRPr lang="fi-FI"/>
        </a:p>
      </dgm:t>
    </dgm:pt>
    <dgm:pt modelId="{81B55F8B-EEB2-45DE-8139-C96839A36DAC}" type="sibTrans" cxnId="{185AECD4-7A02-49E3-9F93-C4F7BC291DBB}">
      <dgm:prSet/>
      <dgm:spPr/>
      <dgm:t>
        <a:bodyPr/>
        <a:lstStyle/>
        <a:p>
          <a:endParaRPr lang="fi-FI"/>
        </a:p>
      </dgm:t>
    </dgm:pt>
    <dgm:pt modelId="{DCC1CFA4-D7B5-4FC9-9ACC-01EA30ED9DF1}">
      <dgm:prSet phldrT="[Text]"/>
      <dgm:spPr/>
      <dgm:t>
        <a:bodyPr/>
        <a:lstStyle/>
        <a:p>
          <a:r>
            <a:rPr lang="fi-FI" b="1" dirty="0"/>
            <a:t>Kulttuurien tuntemus ja</a:t>
          </a:r>
          <a:r>
            <a:rPr lang="fi-FI" dirty="0"/>
            <a:t> </a:t>
          </a:r>
          <a:r>
            <a:rPr lang="fi-FI" b="1" dirty="0"/>
            <a:t>kansainvälisyys</a:t>
          </a:r>
          <a:endParaRPr lang="fi-FI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0585821F-DC5F-4FEF-AB11-B3353AD18253}" type="parTrans" cxnId="{77DFF813-0A94-4BAD-8490-2E411BAB09E1}">
      <dgm:prSet/>
      <dgm:spPr/>
      <dgm:t>
        <a:bodyPr/>
        <a:lstStyle/>
        <a:p>
          <a:endParaRPr lang="fi-FI"/>
        </a:p>
      </dgm:t>
    </dgm:pt>
    <dgm:pt modelId="{A89E2DF1-66D3-439A-991C-640182CF99AD}" type="sibTrans" cxnId="{77DFF813-0A94-4BAD-8490-2E411BAB09E1}">
      <dgm:prSet/>
      <dgm:spPr/>
      <dgm:t>
        <a:bodyPr/>
        <a:lstStyle/>
        <a:p>
          <a:endParaRPr lang="fi-FI"/>
        </a:p>
      </dgm:t>
    </dgm:pt>
    <dgm:pt modelId="{A14D29D8-76FA-44E2-97DF-21E605990E7E}">
      <dgm:prSet phldrT="[Text]"/>
      <dgm:spPr/>
      <dgm:t>
        <a:bodyPr/>
        <a:lstStyle/>
        <a:p>
          <a:r>
            <a:rPr lang="fi-FI" dirty="0"/>
            <a:t>Monilukutaito ja mediat </a:t>
          </a:r>
        </a:p>
      </dgm:t>
    </dgm:pt>
    <dgm:pt modelId="{95FC255E-61BA-4E7A-B1B8-A9DCFFAC987E}" type="parTrans" cxnId="{AFB4BB2C-6B1C-4D50-A5C8-7B80C80B84DE}">
      <dgm:prSet/>
      <dgm:spPr/>
      <dgm:t>
        <a:bodyPr/>
        <a:lstStyle/>
        <a:p>
          <a:endParaRPr lang="fi-FI"/>
        </a:p>
      </dgm:t>
    </dgm:pt>
    <dgm:pt modelId="{C2CAA9B6-D508-4E79-B416-A14EDB910295}" type="sibTrans" cxnId="{AFB4BB2C-6B1C-4D50-A5C8-7B80C80B84DE}">
      <dgm:prSet/>
      <dgm:spPr/>
      <dgm:t>
        <a:bodyPr/>
        <a:lstStyle/>
        <a:p>
          <a:endParaRPr lang="fi-FI"/>
        </a:p>
      </dgm:t>
    </dgm:pt>
    <dgm:pt modelId="{41D31804-3E7B-4235-92C2-E33129A4A4BB}">
      <dgm:prSet phldrT="[Text]"/>
      <dgm:spPr/>
      <dgm:t>
        <a:bodyPr/>
        <a:lstStyle/>
        <a:p>
          <a:r>
            <a:rPr lang="fi-FI" dirty="0"/>
            <a:t>Teknologia ja yhteiskunta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2402AF45-2E04-45C3-871C-B6EFB0D29704}" type="parTrans" cxnId="{39EB4E4B-1016-4119-AE56-C9811FD97A5D}">
      <dgm:prSet/>
      <dgm:spPr/>
      <dgm:t>
        <a:bodyPr/>
        <a:lstStyle/>
        <a:p>
          <a:endParaRPr lang="fi-FI"/>
        </a:p>
      </dgm:t>
    </dgm:pt>
    <dgm:pt modelId="{D12B826B-A3BE-4081-8FBB-9A99FBE919D8}" type="sibTrans" cxnId="{39EB4E4B-1016-4119-AE56-C9811FD97A5D}">
      <dgm:prSet/>
      <dgm:spPr/>
      <dgm:t>
        <a:bodyPr/>
        <a:lstStyle/>
        <a:p>
          <a:endParaRPr lang="fi-FI"/>
        </a:p>
      </dgm:t>
    </dgm:pt>
    <dgm:pt modelId="{42F1C7B7-7396-44DD-A1E5-20669D6E282D}" type="pres">
      <dgm:prSet presAssocID="{5CDB5355-1374-4F63-A656-BB105D2F9BE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E47790C-ACBB-4ECF-B1B3-25FA86D935AD}" type="pres">
      <dgm:prSet presAssocID="{AD63CC12-9631-4ACF-9B74-AA64569C3ACC}" presName="Parent" presStyleLbl="node0" presStyleIdx="0" presStyleCnt="1">
        <dgm:presLayoutVars>
          <dgm:chMax val="6"/>
          <dgm:chPref val="6"/>
        </dgm:presLayoutVars>
      </dgm:prSet>
      <dgm:spPr/>
    </dgm:pt>
    <dgm:pt modelId="{D4B8B366-91A5-4D5D-AC6C-FD3834EB27C5}" type="pres">
      <dgm:prSet presAssocID="{1AEAAC9A-08D5-4E9B-9C3C-635797EFCEEE}" presName="Accent1" presStyleCnt="0"/>
      <dgm:spPr/>
    </dgm:pt>
    <dgm:pt modelId="{659A3B7A-57A4-4001-8439-D89D38A11F61}" type="pres">
      <dgm:prSet presAssocID="{1AEAAC9A-08D5-4E9B-9C3C-635797EFCEEE}" presName="Accent" presStyleLbl="bgShp" presStyleIdx="0" presStyleCnt="6"/>
      <dgm:spPr/>
    </dgm:pt>
    <dgm:pt modelId="{5AA2FBF3-05DB-4961-8D9E-3A5109260164}" type="pres">
      <dgm:prSet presAssocID="{1AEAAC9A-08D5-4E9B-9C3C-635797EFCEEE}" presName="Child1" presStyleLbl="node1" presStyleIdx="0" presStyleCnt="6" custLinFactNeighborX="3947">
        <dgm:presLayoutVars>
          <dgm:chMax val="0"/>
          <dgm:chPref val="0"/>
          <dgm:bulletEnabled val="1"/>
        </dgm:presLayoutVars>
      </dgm:prSet>
      <dgm:spPr/>
    </dgm:pt>
    <dgm:pt modelId="{B815637D-7075-41C1-95EF-2ADC5F4B82C4}" type="pres">
      <dgm:prSet presAssocID="{4F7EA82D-61C1-4EC3-836D-99A1C658F23C}" presName="Accent2" presStyleCnt="0"/>
      <dgm:spPr/>
    </dgm:pt>
    <dgm:pt modelId="{8DAB5E49-4DC1-4DDD-8DAF-C1554CCF5261}" type="pres">
      <dgm:prSet presAssocID="{4F7EA82D-61C1-4EC3-836D-99A1C658F23C}" presName="Accent" presStyleLbl="bgShp" presStyleIdx="1" presStyleCnt="6"/>
      <dgm:spPr/>
    </dgm:pt>
    <dgm:pt modelId="{6AB4C949-9E8F-407B-A7DA-01675485E272}" type="pres">
      <dgm:prSet presAssocID="{4F7EA82D-61C1-4EC3-836D-99A1C658F23C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C090217D-FA92-4863-8328-65BC210810FF}" type="pres">
      <dgm:prSet presAssocID="{7F410526-EC1A-445E-915F-980CB8F0308E}" presName="Accent3" presStyleCnt="0"/>
      <dgm:spPr/>
    </dgm:pt>
    <dgm:pt modelId="{6C010F50-CEB7-4620-9974-77F888BBA139}" type="pres">
      <dgm:prSet presAssocID="{7F410526-EC1A-445E-915F-980CB8F0308E}" presName="Accent" presStyleLbl="bgShp" presStyleIdx="2" presStyleCnt="6"/>
      <dgm:spPr/>
    </dgm:pt>
    <dgm:pt modelId="{D79AF193-1C91-4D37-BC93-231308CF411B}" type="pres">
      <dgm:prSet presAssocID="{7F410526-EC1A-445E-915F-980CB8F0308E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2D4BCAE7-E079-41D8-808D-2C876F490C8C}" type="pres">
      <dgm:prSet presAssocID="{DCC1CFA4-D7B5-4FC9-9ACC-01EA30ED9DF1}" presName="Accent4" presStyleCnt="0"/>
      <dgm:spPr/>
    </dgm:pt>
    <dgm:pt modelId="{026BABAB-3806-4322-A018-F121D5FFE5AE}" type="pres">
      <dgm:prSet presAssocID="{DCC1CFA4-D7B5-4FC9-9ACC-01EA30ED9DF1}" presName="Accent" presStyleLbl="bgShp" presStyleIdx="3" presStyleCnt="6"/>
      <dgm:spPr/>
    </dgm:pt>
    <dgm:pt modelId="{E12A4B48-27A7-4AF1-BA63-E4333C4921DA}" type="pres">
      <dgm:prSet presAssocID="{DCC1CFA4-D7B5-4FC9-9ACC-01EA30ED9DF1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39CB6D1E-E366-4DC4-A901-E479DF76CEC4}" type="pres">
      <dgm:prSet presAssocID="{A14D29D8-76FA-44E2-97DF-21E605990E7E}" presName="Accent5" presStyleCnt="0"/>
      <dgm:spPr/>
    </dgm:pt>
    <dgm:pt modelId="{EACEF102-1473-484D-B2DC-95DDEC072768}" type="pres">
      <dgm:prSet presAssocID="{A14D29D8-76FA-44E2-97DF-21E605990E7E}" presName="Accent" presStyleLbl="bgShp" presStyleIdx="4" presStyleCnt="6"/>
      <dgm:spPr/>
    </dgm:pt>
    <dgm:pt modelId="{71789D2E-605D-4A7D-B07A-A7C7220618DB}" type="pres">
      <dgm:prSet presAssocID="{A14D29D8-76FA-44E2-97DF-21E605990E7E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0B8D6E82-8628-407C-810B-F5AD889CB226}" type="pres">
      <dgm:prSet presAssocID="{41D31804-3E7B-4235-92C2-E33129A4A4BB}" presName="Accent6" presStyleCnt="0"/>
      <dgm:spPr/>
    </dgm:pt>
    <dgm:pt modelId="{7BCAE29C-EF64-45B6-9330-61D75DAA7562}" type="pres">
      <dgm:prSet presAssocID="{41D31804-3E7B-4235-92C2-E33129A4A4BB}" presName="Accent" presStyleLbl="bgShp" presStyleIdx="5" presStyleCnt="6"/>
      <dgm:spPr/>
    </dgm:pt>
    <dgm:pt modelId="{5503C4E8-3210-42A0-BB93-AF8D4D14CDD2}" type="pres">
      <dgm:prSet presAssocID="{41D31804-3E7B-4235-92C2-E33129A4A4BB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5660E702-C256-422F-BE42-694298FAB6CA}" type="presOf" srcId="{5CDB5355-1374-4F63-A656-BB105D2F9BE3}" destId="{42F1C7B7-7396-44DD-A1E5-20669D6E282D}" srcOrd="0" destOrd="0" presId="urn:microsoft.com/office/officeart/2011/layout/HexagonRadial"/>
    <dgm:cxn modelId="{77DFF813-0A94-4BAD-8490-2E411BAB09E1}" srcId="{AD63CC12-9631-4ACF-9B74-AA64569C3ACC}" destId="{DCC1CFA4-D7B5-4FC9-9ACC-01EA30ED9DF1}" srcOrd="3" destOrd="0" parTransId="{0585821F-DC5F-4FEF-AB11-B3353AD18253}" sibTransId="{A89E2DF1-66D3-439A-991C-640182CF99AD}"/>
    <dgm:cxn modelId="{47BA0418-35C8-4D0E-A6F3-9823BE61D559}" type="presOf" srcId="{4F7EA82D-61C1-4EC3-836D-99A1C658F23C}" destId="{6AB4C949-9E8F-407B-A7DA-01675485E272}" srcOrd="0" destOrd="0" presId="urn:microsoft.com/office/officeart/2011/layout/HexagonRadial"/>
    <dgm:cxn modelId="{AFB4BB2C-6B1C-4D50-A5C8-7B80C80B84DE}" srcId="{AD63CC12-9631-4ACF-9B74-AA64569C3ACC}" destId="{A14D29D8-76FA-44E2-97DF-21E605990E7E}" srcOrd="4" destOrd="0" parTransId="{95FC255E-61BA-4E7A-B1B8-A9DCFFAC987E}" sibTransId="{C2CAA9B6-D508-4E79-B416-A14EDB910295}"/>
    <dgm:cxn modelId="{B1E46735-BEA3-440C-8449-A41A6AF99944}" type="presOf" srcId="{1AEAAC9A-08D5-4E9B-9C3C-635797EFCEEE}" destId="{5AA2FBF3-05DB-4961-8D9E-3A5109260164}" srcOrd="0" destOrd="0" presId="urn:microsoft.com/office/officeart/2011/layout/HexagonRadial"/>
    <dgm:cxn modelId="{BF52ED63-80D2-443C-ACE0-8D4CAFE539B9}" srcId="{5CDB5355-1374-4F63-A656-BB105D2F9BE3}" destId="{AD63CC12-9631-4ACF-9B74-AA64569C3ACC}" srcOrd="0" destOrd="0" parTransId="{D8E25BD4-BB06-4A3E-AAE4-5613A3A0E2C5}" sibTransId="{A6883431-85CD-4CCE-B2B9-CE61C0314376}"/>
    <dgm:cxn modelId="{39EB4E4B-1016-4119-AE56-C9811FD97A5D}" srcId="{AD63CC12-9631-4ACF-9B74-AA64569C3ACC}" destId="{41D31804-3E7B-4235-92C2-E33129A4A4BB}" srcOrd="5" destOrd="0" parTransId="{2402AF45-2E04-45C3-871C-B6EFB0D29704}" sibTransId="{D12B826B-A3BE-4081-8FBB-9A99FBE919D8}"/>
    <dgm:cxn modelId="{E1A90C71-E024-4CA8-B7CA-E5E04B173049}" srcId="{AD63CC12-9631-4ACF-9B74-AA64569C3ACC}" destId="{4F7EA82D-61C1-4EC3-836D-99A1C658F23C}" srcOrd="1" destOrd="0" parTransId="{5CDE209F-B2A7-4A1F-929A-C98CE7E12C9B}" sibTransId="{CFCA266A-B234-47E0-B350-A9D4D5161C4F}"/>
    <dgm:cxn modelId="{2668F28D-CED9-4C07-9864-B5C6729DBEE4}" type="presOf" srcId="{DCC1CFA4-D7B5-4FC9-9ACC-01EA30ED9DF1}" destId="{E12A4B48-27A7-4AF1-BA63-E4333C4921DA}" srcOrd="0" destOrd="0" presId="urn:microsoft.com/office/officeart/2011/layout/HexagonRadial"/>
    <dgm:cxn modelId="{98267298-2C9E-4C35-8734-A170BB544770}" type="presOf" srcId="{7F410526-EC1A-445E-915F-980CB8F0308E}" destId="{D79AF193-1C91-4D37-BC93-231308CF411B}" srcOrd="0" destOrd="0" presId="urn:microsoft.com/office/officeart/2011/layout/HexagonRadial"/>
    <dgm:cxn modelId="{609E45B4-D2C6-4E8B-8B2C-6BDDA1187A5C}" srcId="{AD63CC12-9631-4ACF-9B74-AA64569C3ACC}" destId="{1AEAAC9A-08D5-4E9B-9C3C-635797EFCEEE}" srcOrd="0" destOrd="0" parTransId="{E82F8222-6939-4DBF-92DC-EF41E579372B}" sibTransId="{C8923BC1-8E83-4A35-8BB2-72D53A80A79B}"/>
    <dgm:cxn modelId="{DD2F1AB9-A876-47B5-B54E-2406228C031E}" type="presOf" srcId="{A14D29D8-76FA-44E2-97DF-21E605990E7E}" destId="{71789D2E-605D-4A7D-B07A-A7C7220618DB}" srcOrd="0" destOrd="0" presId="urn:microsoft.com/office/officeart/2011/layout/HexagonRadial"/>
    <dgm:cxn modelId="{E5E87BD1-3A8A-4D4E-93FF-1CCA26857427}" type="presOf" srcId="{41D31804-3E7B-4235-92C2-E33129A4A4BB}" destId="{5503C4E8-3210-42A0-BB93-AF8D4D14CDD2}" srcOrd="0" destOrd="0" presId="urn:microsoft.com/office/officeart/2011/layout/HexagonRadial"/>
    <dgm:cxn modelId="{185AECD4-7A02-49E3-9F93-C4F7BC291DBB}" srcId="{AD63CC12-9631-4ACF-9B74-AA64569C3ACC}" destId="{7F410526-EC1A-445E-915F-980CB8F0308E}" srcOrd="2" destOrd="0" parTransId="{DEA92866-7536-4CD8-8E2B-F75366FC0C30}" sibTransId="{81B55F8B-EEB2-45DE-8139-C96839A36DAC}"/>
    <dgm:cxn modelId="{4A8439DC-D76D-455A-BFC1-10AC3A976BF0}" type="presOf" srcId="{AD63CC12-9631-4ACF-9B74-AA64569C3ACC}" destId="{0E47790C-ACBB-4ECF-B1B3-25FA86D935AD}" srcOrd="0" destOrd="0" presId="urn:microsoft.com/office/officeart/2011/layout/HexagonRadial"/>
    <dgm:cxn modelId="{FE628A15-B03F-4D81-808A-827FFE600C22}" type="presParOf" srcId="{42F1C7B7-7396-44DD-A1E5-20669D6E282D}" destId="{0E47790C-ACBB-4ECF-B1B3-25FA86D935AD}" srcOrd="0" destOrd="0" presId="urn:microsoft.com/office/officeart/2011/layout/HexagonRadial"/>
    <dgm:cxn modelId="{FA1552FE-E884-43D5-B91E-31BA57E429C2}" type="presParOf" srcId="{42F1C7B7-7396-44DD-A1E5-20669D6E282D}" destId="{D4B8B366-91A5-4D5D-AC6C-FD3834EB27C5}" srcOrd="1" destOrd="0" presId="urn:microsoft.com/office/officeart/2011/layout/HexagonRadial"/>
    <dgm:cxn modelId="{CF7A2CD0-7683-4731-A883-E39AE623E1C0}" type="presParOf" srcId="{D4B8B366-91A5-4D5D-AC6C-FD3834EB27C5}" destId="{659A3B7A-57A4-4001-8439-D89D38A11F61}" srcOrd="0" destOrd="0" presId="urn:microsoft.com/office/officeart/2011/layout/HexagonRadial"/>
    <dgm:cxn modelId="{12613D65-5AD2-4976-8A0A-8D60C8DC6CCC}" type="presParOf" srcId="{42F1C7B7-7396-44DD-A1E5-20669D6E282D}" destId="{5AA2FBF3-05DB-4961-8D9E-3A5109260164}" srcOrd="2" destOrd="0" presId="urn:microsoft.com/office/officeart/2011/layout/HexagonRadial"/>
    <dgm:cxn modelId="{F16B91E8-06BA-4273-B70C-48498513B2E4}" type="presParOf" srcId="{42F1C7B7-7396-44DD-A1E5-20669D6E282D}" destId="{B815637D-7075-41C1-95EF-2ADC5F4B82C4}" srcOrd="3" destOrd="0" presId="urn:microsoft.com/office/officeart/2011/layout/HexagonRadial"/>
    <dgm:cxn modelId="{4C26C4DC-E65E-44A9-91A8-D3B0ED95DFA4}" type="presParOf" srcId="{B815637D-7075-41C1-95EF-2ADC5F4B82C4}" destId="{8DAB5E49-4DC1-4DDD-8DAF-C1554CCF5261}" srcOrd="0" destOrd="0" presId="urn:microsoft.com/office/officeart/2011/layout/HexagonRadial"/>
    <dgm:cxn modelId="{70C8F71C-F128-4D4A-9C02-49F4FCC3A658}" type="presParOf" srcId="{42F1C7B7-7396-44DD-A1E5-20669D6E282D}" destId="{6AB4C949-9E8F-407B-A7DA-01675485E272}" srcOrd="4" destOrd="0" presId="urn:microsoft.com/office/officeart/2011/layout/HexagonRadial"/>
    <dgm:cxn modelId="{EC61E1D6-D6C0-4DC3-8EC4-ED6A89916C6B}" type="presParOf" srcId="{42F1C7B7-7396-44DD-A1E5-20669D6E282D}" destId="{C090217D-FA92-4863-8328-65BC210810FF}" srcOrd="5" destOrd="0" presId="urn:microsoft.com/office/officeart/2011/layout/HexagonRadial"/>
    <dgm:cxn modelId="{07703970-2CD1-43B4-A015-42B9A6D9741E}" type="presParOf" srcId="{C090217D-FA92-4863-8328-65BC210810FF}" destId="{6C010F50-CEB7-4620-9974-77F888BBA139}" srcOrd="0" destOrd="0" presId="urn:microsoft.com/office/officeart/2011/layout/HexagonRadial"/>
    <dgm:cxn modelId="{D45948FF-C1DA-46F3-8271-BFAF7B48CE56}" type="presParOf" srcId="{42F1C7B7-7396-44DD-A1E5-20669D6E282D}" destId="{D79AF193-1C91-4D37-BC93-231308CF411B}" srcOrd="6" destOrd="0" presId="urn:microsoft.com/office/officeart/2011/layout/HexagonRadial"/>
    <dgm:cxn modelId="{BCB48355-9C7B-4F33-9A23-3E0EF210EB2C}" type="presParOf" srcId="{42F1C7B7-7396-44DD-A1E5-20669D6E282D}" destId="{2D4BCAE7-E079-41D8-808D-2C876F490C8C}" srcOrd="7" destOrd="0" presId="urn:microsoft.com/office/officeart/2011/layout/HexagonRadial"/>
    <dgm:cxn modelId="{DB7E5411-19B1-4FD8-B20E-D0135A857482}" type="presParOf" srcId="{2D4BCAE7-E079-41D8-808D-2C876F490C8C}" destId="{026BABAB-3806-4322-A018-F121D5FFE5AE}" srcOrd="0" destOrd="0" presId="urn:microsoft.com/office/officeart/2011/layout/HexagonRadial"/>
    <dgm:cxn modelId="{B043BC40-4ADB-4D45-949B-ABFFE9ED1EAF}" type="presParOf" srcId="{42F1C7B7-7396-44DD-A1E5-20669D6E282D}" destId="{E12A4B48-27A7-4AF1-BA63-E4333C4921DA}" srcOrd="8" destOrd="0" presId="urn:microsoft.com/office/officeart/2011/layout/HexagonRadial"/>
    <dgm:cxn modelId="{43845CB9-58CC-4D15-9C81-003DDCD52960}" type="presParOf" srcId="{42F1C7B7-7396-44DD-A1E5-20669D6E282D}" destId="{39CB6D1E-E366-4DC4-A901-E479DF76CEC4}" srcOrd="9" destOrd="0" presId="urn:microsoft.com/office/officeart/2011/layout/HexagonRadial"/>
    <dgm:cxn modelId="{AC45AD1E-0483-4A0B-BB0E-A1B23A8BBD68}" type="presParOf" srcId="{39CB6D1E-E366-4DC4-A901-E479DF76CEC4}" destId="{EACEF102-1473-484D-B2DC-95DDEC072768}" srcOrd="0" destOrd="0" presId="urn:microsoft.com/office/officeart/2011/layout/HexagonRadial"/>
    <dgm:cxn modelId="{FB301FE4-610A-4994-9D1B-28B777B80E2F}" type="presParOf" srcId="{42F1C7B7-7396-44DD-A1E5-20669D6E282D}" destId="{71789D2E-605D-4A7D-B07A-A7C7220618DB}" srcOrd="10" destOrd="0" presId="urn:microsoft.com/office/officeart/2011/layout/HexagonRadial"/>
    <dgm:cxn modelId="{CC3FBEDE-C73D-4DF5-B8BE-89888A5EF080}" type="presParOf" srcId="{42F1C7B7-7396-44DD-A1E5-20669D6E282D}" destId="{0B8D6E82-8628-407C-810B-F5AD889CB226}" srcOrd="11" destOrd="0" presId="urn:microsoft.com/office/officeart/2011/layout/HexagonRadial"/>
    <dgm:cxn modelId="{706DB389-3DEB-47A9-979D-9D885EEA812A}" type="presParOf" srcId="{0B8D6E82-8628-407C-810B-F5AD889CB226}" destId="{7BCAE29C-EF64-45B6-9330-61D75DAA7562}" srcOrd="0" destOrd="0" presId="urn:microsoft.com/office/officeart/2011/layout/HexagonRadial"/>
    <dgm:cxn modelId="{EAE780F5-2AFC-4830-A4FB-6B1236819DB3}" type="presParOf" srcId="{42F1C7B7-7396-44DD-A1E5-20669D6E282D}" destId="{5503C4E8-3210-42A0-BB93-AF8D4D14CDD2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159711-1181-45D3-BEE5-A760982513A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6E13C9F-0D5E-4420-A22A-7F012D1EFF08}">
      <dgm:prSet phldrT="[Text]" custT="1"/>
      <dgm:spPr/>
      <dgm:t>
        <a:bodyPr/>
        <a:lstStyle/>
        <a:p>
          <a:pPr algn="ctr"/>
          <a:r>
            <a:rPr lang="fi-FI" sz="1200" dirty="0">
              <a:solidFill>
                <a:schemeClr val="accent2">
                  <a:lumMod val="60000"/>
                  <a:lumOff val="40000"/>
                </a:schemeClr>
              </a:solidFill>
            </a:rPr>
            <a:t>merkitys </a:t>
          </a:r>
          <a:r>
            <a:rPr lang="fi-FI" sz="1200" b="1" dirty="0">
              <a:solidFill>
                <a:schemeClr val="accent2">
                  <a:lumMod val="60000"/>
                  <a:lumOff val="40000"/>
                </a:schemeClr>
              </a:solidFill>
            </a:rPr>
            <a:t>työmarkkinoiden </a:t>
          </a:r>
          <a:r>
            <a:rPr lang="fi-FI" sz="1200" dirty="0">
              <a:solidFill>
                <a:schemeClr val="accent2">
                  <a:lumMod val="60000"/>
                  <a:lumOff val="40000"/>
                </a:schemeClr>
              </a:solidFill>
            </a:rPr>
            <a:t>kannalta </a:t>
          </a:r>
          <a:r>
            <a:rPr lang="fi-FI" sz="1200" b="1" dirty="0">
              <a:solidFill>
                <a:schemeClr val="tx2">
                  <a:lumMod val="75000"/>
                </a:schemeClr>
              </a:solidFill>
            </a:rPr>
            <a:t>kansainvälistymistä oppilaitoksissa</a:t>
          </a:r>
          <a:r>
            <a:rPr lang="fi-FI" sz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fi-FI" sz="1200" dirty="0">
              <a:solidFill>
                <a:srgbClr val="0070C0"/>
              </a:solidFill>
            </a:rPr>
            <a:t>edistetään  </a:t>
          </a:r>
          <a:r>
            <a:rPr lang="fi-FI" sz="1200" b="1" dirty="0">
              <a:solidFill>
                <a:schemeClr val="accent4">
                  <a:lumMod val="50000"/>
                </a:schemeClr>
              </a:solidFill>
            </a:rPr>
            <a:t>elinikäisen  oppimisen</a:t>
          </a:r>
          <a:r>
            <a:rPr lang="fi-FI" sz="1200" dirty="0">
              <a:solidFill>
                <a:schemeClr val="accent4">
                  <a:lumMod val="50000"/>
                </a:schemeClr>
              </a:solidFill>
            </a:rPr>
            <a:t>  </a:t>
          </a:r>
          <a:r>
            <a:rPr lang="fi-FI" sz="1200" b="1" dirty="0">
              <a:solidFill>
                <a:srgbClr val="C00000"/>
              </a:solidFill>
            </a:rPr>
            <a:t>globaalia  ulottuvuutta</a:t>
          </a:r>
          <a:r>
            <a:rPr lang="fi-FI" sz="1200" dirty="0">
              <a:solidFill>
                <a:srgbClr val="C00000"/>
              </a:solidFill>
            </a:rPr>
            <a:t> </a:t>
          </a:r>
          <a:r>
            <a:rPr lang="fi-FI" sz="1200" b="1" dirty="0">
              <a:solidFill>
                <a:schemeClr val="accent1"/>
              </a:solidFill>
            </a:rPr>
            <a:t>Eurooppa 2020 –strategia</a:t>
          </a:r>
          <a:r>
            <a:rPr lang="fi-FI" sz="1200" dirty="0">
              <a:solidFill>
                <a:schemeClr val="accent1"/>
              </a:solidFill>
            </a:rPr>
            <a:t> </a:t>
          </a:r>
          <a:r>
            <a:rPr lang="fi-FI" sz="1200" b="1" dirty="0">
              <a:solidFill>
                <a:schemeClr val="tx2">
                  <a:lumMod val="50000"/>
                </a:schemeClr>
              </a:solidFill>
            </a:rPr>
            <a:t>ET  2020</a:t>
          </a:r>
          <a:r>
            <a:rPr lang="fi-FI" sz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fi-FI" sz="1200" b="1" dirty="0"/>
            <a:t>aktiivinen  oppiminen</a:t>
          </a:r>
          <a:r>
            <a:rPr lang="fi-FI" sz="1200" dirty="0"/>
            <a:t> </a:t>
          </a:r>
          <a:r>
            <a:rPr lang="fi-FI" sz="1200" b="1" dirty="0">
              <a:solidFill>
                <a:schemeClr val="accent2">
                  <a:lumMod val="60000"/>
                  <a:lumOff val="40000"/>
                </a:schemeClr>
              </a:solidFill>
            </a:rPr>
            <a:t>tieteidenvälisiä  lähestymistapoja</a:t>
          </a:r>
          <a:r>
            <a:rPr lang="fi-FI" sz="1200" dirty="0">
              <a:solidFill>
                <a:schemeClr val="accent2">
                  <a:lumMod val="60000"/>
                  <a:lumOff val="40000"/>
                </a:schemeClr>
              </a:solidFill>
            </a:rPr>
            <a:t>  </a:t>
          </a:r>
          <a:r>
            <a:rPr lang="fi-FI" sz="1200" b="1" dirty="0">
              <a:solidFill>
                <a:schemeClr val="accent6">
                  <a:lumMod val="50000"/>
                </a:schemeClr>
              </a:solidFill>
            </a:rPr>
            <a:t>lukumotivaation lisääminen</a:t>
          </a:r>
          <a:r>
            <a:rPr lang="fi-FI" sz="1200" dirty="0">
              <a:solidFill>
                <a:srgbClr val="002060"/>
              </a:solidFill>
            </a:rPr>
            <a:t> </a:t>
          </a:r>
          <a:r>
            <a:rPr lang="fi-FI" sz="1200" b="1" dirty="0">
              <a:solidFill>
                <a:schemeClr val="bg2">
                  <a:lumMod val="50000"/>
                </a:schemeClr>
              </a:solidFill>
            </a:rPr>
            <a:t>yhteistyö vanhempien kanssa</a:t>
          </a:r>
          <a:endParaRPr lang="fi-FI" sz="1200" dirty="0"/>
        </a:p>
      </dgm:t>
    </dgm:pt>
    <dgm:pt modelId="{54FB6D65-E0AF-4453-B3B8-5454B77B39B1}" type="parTrans" cxnId="{AFDEB8F1-5CD2-4AB2-8D24-D54BDFF9064D}">
      <dgm:prSet/>
      <dgm:spPr/>
      <dgm:t>
        <a:bodyPr/>
        <a:lstStyle/>
        <a:p>
          <a:endParaRPr lang="fi-FI"/>
        </a:p>
      </dgm:t>
    </dgm:pt>
    <dgm:pt modelId="{726A0B0D-1E0D-4DF3-8351-5148B7ED1634}" type="sibTrans" cxnId="{AFDEB8F1-5CD2-4AB2-8D24-D54BDFF9064D}">
      <dgm:prSet/>
      <dgm:spPr/>
      <dgm:t>
        <a:bodyPr/>
        <a:lstStyle/>
        <a:p>
          <a:endParaRPr lang="fi-FI"/>
        </a:p>
      </dgm:t>
    </dgm:pt>
    <dgm:pt modelId="{FE702CF5-4458-4B8E-9966-F1251FEF8D56}">
      <dgm:prSet phldrT="[Text]"/>
      <dgm:spPr>
        <a:solidFill>
          <a:schemeClr val="accent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fi-FI" b="1" dirty="0">
              <a:solidFill>
                <a:srgbClr val="FF0000"/>
              </a:solidFill>
            </a:rPr>
            <a:t>Yhteistyötä koulutuksen, työelämän ja muiden toimijoiden välillä, </a:t>
          </a:r>
          <a:r>
            <a:rPr lang="fi-FI" dirty="0">
              <a:solidFill>
                <a:schemeClr val="accent6">
                  <a:lumMod val="50000"/>
                </a:schemeClr>
              </a:solidFill>
            </a:rPr>
            <a:t>parannetaan  </a:t>
          </a:r>
          <a:r>
            <a:rPr lang="fi-FI" b="1" dirty="0">
              <a:solidFill>
                <a:schemeClr val="accent6">
                  <a:lumMod val="50000"/>
                </a:schemeClr>
              </a:solidFill>
            </a:rPr>
            <a:t>kielten  opetusta</a:t>
          </a:r>
          <a:r>
            <a:rPr lang="fi-FI" dirty="0">
              <a:solidFill>
                <a:schemeClr val="accent6">
                  <a:lumMod val="50000"/>
                </a:schemeClr>
              </a:solidFill>
            </a:rPr>
            <a:t>  </a:t>
          </a:r>
          <a:r>
            <a:rPr lang="fi-FI" dirty="0">
              <a:solidFill>
                <a:schemeClr val="tx2"/>
              </a:solidFill>
            </a:rPr>
            <a:t>edistetään  </a:t>
          </a:r>
          <a:r>
            <a:rPr lang="fi-FI" b="1" dirty="0">
              <a:solidFill>
                <a:schemeClr val="tx2"/>
              </a:solidFill>
            </a:rPr>
            <a:t>kulttuurien tuntemusta, </a:t>
          </a:r>
          <a:r>
            <a:rPr lang="fi-FI" b="1" dirty="0">
              <a:solidFill>
                <a:schemeClr val="accent4">
                  <a:lumMod val="75000"/>
                </a:schemeClr>
              </a:solidFill>
            </a:rPr>
            <a:t>innovatiivisia  opetusmenetelmiä</a:t>
          </a:r>
          <a:r>
            <a:rPr lang="fi-FI" dirty="0">
              <a:solidFill>
                <a:schemeClr val="accent4">
                  <a:lumMod val="75000"/>
                </a:schemeClr>
              </a:solidFill>
            </a:rPr>
            <a:t> </a:t>
          </a:r>
          <a:endParaRPr lang="fi-FI" dirty="0"/>
        </a:p>
      </dgm:t>
    </dgm:pt>
    <dgm:pt modelId="{920697D8-A1D5-4854-BAC4-0907A880FD86}" type="parTrans" cxnId="{FD6D7681-75D7-4C87-9D61-9CB968E6A679}">
      <dgm:prSet/>
      <dgm:spPr/>
      <dgm:t>
        <a:bodyPr/>
        <a:lstStyle/>
        <a:p>
          <a:endParaRPr lang="fi-FI"/>
        </a:p>
      </dgm:t>
    </dgm:pt>
    <dgm:pt modelId="{338FB561-B799-49BE-8961-61B1E595CCDC}" type="sibTrans" cxnId="{FD6D7681-75D7-4C87-9D61-9CB968E6A679}">
      <dgm:prSet/>
      <dgm:spPr/>
      <dgm:t>
        <a:bodyPr/>
        <a:lstStyle/>
        <a:p>
          <a:endParaRPr lang="fi-FI"/>
        </a:p>
      </dgm:t>
    </dgm:pt>
    <dgm:pt modelId="{72B102D6-8355-429A-A5A0-F71CA0AC4599}">
      <dgm:prSet custT="1"/>
      <dgm:spPr>
        <a:solidFill>
          <a:schemeClr val="tx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fi-FI" sz="1100" b="1" dirty="0"/>
            <a:t>Opetuksen laatu, luovuus ja uudistuminen, yhdenvertainen oppiminen, osallistava opetus, pohjoismaiset kielet</a:t>
          </a:r>
          <a:r>
            <a:rPr lang="fi-FI" sz="1100" dirty="0"/>
            <a:t>, sekä tieto ja tuntemus pohjoismaisista ja balttialaisista kielistä ja kulttuureista</a:t>
          </a:r>
        </a:p>
      </dgm:t>
    </dgm:pt>
    <dgm:pt modelId="{9CB7A574-9AEA-4754-9734-8D304A2181C3}" type="parTrans" cxnId="{68358546-DBFC-45AB-9D6E-4D7CAEF87EAF}">
      <dgm:prSet/>
      <dgm:spPr/>
      <dgm:t>
        <a:bodyPr/>
        <a:lstStyle/>
        <a:p>
          <a:endParaRPr lang="fi-FI"/>
        </a:p>
      </dgm:t>
    </dgm:pt>
    <dgm:pt modelId="{BF7957D5-FA53-495C-AD92-16A5E03EEBA5}" type="sibTrans" cxnId="{68358546-DBFC-45AB-9D6E-4D7CAEF87EAF}">
      <dgm:prSet/>
      <dgm:spPr/>
      <dgm:t>
        <a:bodyPr/>
        <a:lstStyle/>
        <a:p>
          <a:endParaRPr lang="fi-FI"/>
        </a:p>
      </dgm:t>
    </dgm:pt>
    <dgm:pt modelId="{81C11A91-F124-44C5-83BD-00684DCB024E}" type="pres">
      <dgm:prSet presAssocID="{E0159711-1181-45D3-BEE5-A760982513A3}" presName="compositeShape" presStyleCnt="0">
        <dgm:presLayoutVars>
          <dgm:chMax val="7"/>
          <dgm:dir/>
          <dgm:resizeHandles val="exact"/>
        </dgm:presLayoutVars>
      </dgm:prSet>
      <dgm:spPr/>
    </dgm:pt>
    <dgm:pt modelId="{93AC3740-D977-4DB9-BD85-3624471FF6BE}" type="pres">
      <dgm:prSet presAssocID="{06E13C9F-0D5E-4420-A22A-7F012D1EFF08}" presName="circ1" presStyleLbl="vennNode1" presStyleIdx="0" presStyleCnt="3" custScaleX="172167" custScaleY="128684" custLinFactNeighborX="22420" custLinFactNeighborY="-55142"/>
      <dgm:spPr/>
    </dgm:pt>
    <dgm:pt modelId="{29851867-8601-420F-9D09-08E9BADC0CB9}" type="pres">
      <dgm:prSet presAssocID="{06E13C9F-0D5E-4420-A22A-7F012D1EFF0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F1C5C30-C7E5-437A-B19E-14A2A70920B0}" type="pres">
      <dgm:prSet presAssocID="{72B102D6-8355-429A-A5A0-F71CA0AC4599}" presName="circ2" presStyleLbl="vennNode1" presStyleIdx="1" presStyleCnt="3" custScaleX="113081" custScaleY="116525" custLinFactNeighborX="18146" custLinFactNeighborY="5870"/>
      <dgm:spPr/>
    </dgm:pt>
    <dgm:pt modelId="{21A8124C-66D3-4022-927D-C58B92C2F08F}" type="pres">
      <dgm:prSet presAssocID="{72B102D6-8355-429A-A5A0-F71CA0AC459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B185A6E-E6C6-4EFE-A562-D244D3A327CA}" type="pres">
      <dgm:prSet presAssocID="{FE702CF5-4458-4B8E-9966-F1251FEF8D56}" presName="circ3" presStyleLbl="vennNode1" presStyleIdx="2" presStyleCnt="3" custScaleX="82264" custScaleY="80318" custLinFactNeighborX="-5598" custLinFactNeighborY="-16965"/>
      <dgm:spPr/>
    </dgm:pt>
    <dgm:pt modelId="{C2D31CDA-871D-4EF5-AD3F-8906BA42A955}" type="pres">
      <dgm:prSet presAssocID="{FE702CF5-4458-4B8E-9966-F1251FEF8D5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5A4C81B-8BAB-4287-84C5-E3B8319751AC}" type="presOf" srcId="{E0159711-1181-45D3-BEE5-A760982513A3}" destId="{81C11A91-F124-44C5-83BD-00684DCB024E}" srcOrd="0" destOrd="0" presId="urn:microsoft.com/office/officeart/2005/8/layout/venn1"/>
    <dgm:cxn modelId="{048A1645-8EBE-456C-BF0F-349B43C0A667}" type="presOf" srcId="{72B102D6-8355-429A-A5A0-F71CA0AC4599}" destId="{5F1C5C30-C7E5-437A-B19E-14A2A70920B0}" srcOrd="0" destOrd="0" presId="urn:microsoft.com/office/officeart/2005/8/layout/venn1"/>
    <dgm:cxn modelId="{68358546-DBFC-45AB-9D6E-4D7CAEF87EAF}" srcId="{E0159711-1181-45D3-BEE5-A760982513A3}" destId="{72B102D6-8355-429A-A5A0-F71CA0AC4599}" srcOrd="1" destOrd="0" parTransId="{9CB7A574-9AEA-4754-9734-8D304A2181C3}" sibTransId="{BF7957D5-FA53-495C-AD92-16A5E03EEBA5}"/>
    <dgm:cxn modelId="{1F5C6A56-DA76-4F9A-83D5-BCBF26C20E23}" type="presOf" srcId="{06E13C9F-0D5E-4420-A22A-7F012D1EFF08}" destId="{29851867-8601-420F-9D09-08E9BADC0CB9}" srcOrd="1" destOrd="0" presId="urn:microsoft.com/office/officeart/2005/8/layout/venn1"/>
    <dgm:cxn modelId="{1580517C-E853-4EFF-BD7C-50A4E8600471}" type="presOf" srcId="{FE702CF5-4458-4B8E-9966-F1251FEF8D56}" destId="{C2D31CDA-871D-4EF5-AD3F-8906BA42A955}" srcOrd="1" destOrd="0" presId="urn:microsoft.com/office/officeart/2005/8/layout/venn1"/>
    <dgm:cxn modelId="{FD6D7681-75D7-4C87-9D61-9CB968E6A679}" srcId="{E0159711-1181-45D3-BEE5-A760982513A3}" destId="{FE702CF5-4458-4B8E-9966-F1251FEF8D56}" srcOrd="2" destOrd="0" parTransId="{920697D8-A1D5-4854-BAC4-0907A880FD86}" sibTransId="{338FB561-B799-49BE-8961-61B1E595CCDC}"/>
    <dgm:cxn modelId="{699939BB-5958-45B9-BD50-3416AD8C8726}" type="presOf" srcId="{72B102D6-8355-429A-A5A0-F71CA0AC4599}" destId="{21A8124C-66D3-4022-927D-C58B92C2F08F}" srcOrd="1" destOrd="0" presId="urn:microsoft.com/office/officeart/2005/8/layout/venn1"/>
    <dgm:cxn modelId="{F28145BC-F28A-4F32-9CC2-B7E1778AED8A}" type="presOf" srcId="{06E13C9F-0D5E-4420-A22A-7F012D1EFF08}" destId="{93AC3740-D977-4DB9-BD85-3624471FF6BE}" srcOrd="0" destOrd="0" presId="urn:microsoft.com/office/officeart/2005/8/layout/venn1"/>
    <dgm:cxn modelId="{3805B8E1-AB1A-4A30-BCA4-C6FEE09FEFDF}" type="presOf" srcId="{FE702CF5-4458-4B8E-9966-F1251FEF8D56}" destId="{2B185A6E-E6C6-4EFE-A562-D244D3A327CA}" srcOrd="0" destOrd="0" presId="urn:microsoft.com/office/officeart/2005/8/layout/venn1"/>
    <dgm:cxn modelId="{AFDEB8F1-5CD2-4AB2-8D24-D54BDFF9064D}" srcId="{E0159711-1181-45D3-BEE5-A760982513A3}" destId="{06E13C9F-0D5E-4420-A22A-7F012D1EFF08}" srcOrd="0" destOrd="0" parTransId="{54FB6D65-E0AF-4453-B3B8-5454B77B39B1}" sibTransId="{726A0B0D-1E0D-4DF3-8351-5148B7ED1634}"/>
    <dgm:cxn modelId="{6C39F027-A15F-4776-964F-B01955FF7889}" type="presParOf" srcId="{81C11A91-F124-44C5-83BD-00684DCB024E}" destId="{93AC3740-D977-4DB9-BD85-3624471FF6BE}" srcOrd="0" destOrd="0" presId="urn:microsoft.com/office/officeart/2005/8/layout/venn1"/>
    <dgm:cxn modelId="{B68BFB68-53D7-4818-9471-8468C143A0EE}" type="presParOf" srcId="{81C11A91-F124-44C5-83BD-00684DCB024E}" destId="{29851867-8601-420F-9D09-08E9BADC0CB9}" srcOrd="1" destOrd="0" presId="urn:microsoft.com/office/officeart/2005/8/layout/venn1"/>
    <dgm:cxn modelId="{45587B8A-E50F-4623-A942-A56D401E129B}" type="presParOf" srcId="{81C11A91-F124-44C5-83BD-00684DCB024E}" destId="{5F1C5C30-C7E5-437A-B19E-14A2A70920B0}" srcOrd="2" destOrd="0" presId="urn:microsoft.com/office/officeart/2005/8/layout/venn1"/>
    <dgm:cxn modelId="{4BDE948B-A1DB-452E-8A93-60D43EA2115D}" type="presParOf" srcId="{81C11A91-F124-44C5-83BD-00684DCB024E}" destId="{21A8124C-66D3-4022-927D-C58B92C2F08F}" srcOrd="3" destOrd="0" presId="urn:microsoft.com/office/officeart/2005/8/layout/venn1"/>
    <dgm:cxn modelId="{F86A5F9D-CB10-47CB-9303-C3F1C8EA9C11}" type="presParOf" srcId="{81C11A91-F124-44C5-83BD-00684DCB024E}" destId="{2B185A6E-E6C6-4EFE-A562-D244D3A327CA}" srcOrd="4" destOrd="0" presId="urn:microsoft.com/office/officeart/2005/8/layout/venn1"/>
    <dgm:cxn modelId="{9756D8BA-838F-4022-9071-9A4095D1774E}" type="presParOf" srcId="{81C11A91-F124-44C5-83BD-00684DCB024E}" destId="{C2D31CDA-871D-4EF5-AD3F-8906BA42A95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B92C6C-2FCC-4F04-8464-92D645958967}" type="doc">
      <dgm:prSet loTypeId="urn:microsoft.com/office/officeart/2005/8/layout/cycle5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81B27E12-918F-43BD-9303-E442D6EC3445}">
      <dgm:prSet phldrT="[Text]" custT="1"/>
      <dgm:spPr>
        <a:solidFill>
          <a:srgbClr val="00B050"/>
        </a:solidFill>
      </dgm:spPr>
      <dgm:t>
        <a:bodyPr/>
        <a:lstStyle/>
        <a:p>
          <a:pPr algn="l"/>
          <a:r>
            <a:rPr lang="fi-FI" sz="1600" b="1" dirty="0">
              <a:solidFill>
                <a:schemeClr val="tx1"/>
              </a:solidFill>
            </a:rPr>
            <a:t>Tarpeesta</a:t>
          </a:r>
          <a:r>
            <a:rPr lang="fi-FI" sz="1600" dirty="0">
              <a:solidFill>
                <a:schemeClr val="tx1"/>
              </a:solidFill>
            </a:rPr>
            <a:t> kumpuavia ja selkeät </a:t>
          </a:r>
          <a:r>
            <a:rPr lang="fi-FI" sz="1600" b="1" dirty="0">
              <a:solidFill>
                <a:schemeClr val="tx1"/>
              </a:solidFill>
            </a:rPr>
            <a:t>tavoitteet</a:t>
          </a:r>
          <a:endParaRPr lang="en-US" sz="1600" b="1" dirty="0">
            <a:solidFill>
              <a:schemeClr val="tx1"/>
            </a:solidFill>
          </a:endParaRPr>
        </a:p>
      </dgm:t>
    </dgm:pt>
    <dgm:pt modelId="{7E25D5B4-8983-43EC-B955-D1A2636CF64A}" type="parTrans" cxnId="{8D73C75D-A788-4882-9EB6-73527C1D2145}">
      <dgm:prSet/>
      <dgm:spPr/>
      <dgm:t>
        <a:bodyPr/>
        <a:lstStyle/>
        <a:p>
          <a:endParaRPr lang="en-US"/>
        </a:p>
      </dgm:t>
    </dgm:pt>
    <dgm:pt modelId="{4E9D98AC-F9BC-4F16-B71F-B8E713D4ECAD}" type="sibTrans" cxnId="{8D73C75D-A788-4882-9EB6-73527C1D2145}">
      <dgm:prSet/>
      <dgm:spPr/>
      <dgm:t>
        <a:bodyPr/>
        <a:lstStyle/>
        <a:p>
          <a:pPr algn="l"/>
          <a:endParaRPr lang="en-US" sz="1600">
            <a:solidFill>
              <a:schemeClr val="tx1"/>
            </a:solidFill>
          </a:endParaRPr>
        </a:p>
      </dgm:t>
    </dgm:pt>
    <dgm:pt modelId="{F7AC489E-A5D0-43B2-AA6D-AB924EB2EF9E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fi-FI" sz="1600" dirty="0">
              <a:solidFill>
                <a:schemeClr val="tx1"/>
              </a:solidFill>
            </a:rPr>
            <a:t>Tuloksilla </a:t>
          </a:r>
          <a:r>
            <a:rPr lang="fi-FI" sz="1600" b="1" dirty="0">
              <a:solidFill>
                <a:schemeClr val="tx1"/>
              </a:solidFill>
            </a:rPr>
            <a:t>vaikutusta</a:t>
          </a:r>
          <a:r>
            <a:rPr lang="fi-FI" sz="1600" dirty="0">
              <a:solidFill>
                <a:schemeClr val="tx1"/>
              </a:solidFill>
            </a:rPr>
            <a:t> </a:t>
          </a:r>
          <a:r>
            <a:rPr lang="fi-FI" sz="1600" dirty="0">
              <a:solidFill>
                <a:schemeClr val="tx1"/>
              </a:solidFill>
              <a:sym typeface="Wingdings" panose="05000000000000000000" pitchFamily="2" charset="2"/>
            </a:rPr>
            <a:t> </a:t>
          </a:r>
          <a:r>
            <a:rPr lang="fi-FI" sz="1600" dirty="0">
              <a:solidFill>
                <a:schemeClr val="tx1"/>
              </a:solidFill>
            </a:rPr>
            <a:t>kuviteltua vaikutusta osattu kuvata, missä pyritään saamaan aikaan </a:t>
          </a:r>
          <a:r>
            <a:rPr lang="fi-FI" sz="1600" b="1" dirty="0">
              <a:solidFill>
                <a:schemeClr val="tx1"/>
              </a:solidFill>
            </a:rPr>
            <a:t>muutosta</a:t>
          </a:r>
          <a:r>
            <a:rPr lang="fi-FI" sz="1600" dirty="0">
              <a:solidFill>
                <a:schemeClr val="tx1"/>
              </a:solidFill>
            </a:rPr>
            <a:t>? </a:t>
          </a:r>
          <a:r>
            <a:rPr lang="fi-FI" sz="1600" dirty="0">
              <a:solidFill>
                <a:schemeClr val="tx1"/>
              </a:solidFill>
              <a:sym typeface="Wingdings" panose="05000000000000000000" pitchFamily="2" charset="2"/>
            </a:rPr>
            <a:t> </a:t>
          </a:r>
          <a:r>
            <a:rPr lang="fi-FI" sz="1600" b="1" dirty="0">
              <a:solidFill>
                <a:schemeClr val="tx1"/>
              </a:solidFill>
              <a:sym typeface="Wingdings" panose="05000000000000000000" pitchFamily="2" charset="2"/>
            </a:rPr>
            <a:t>innovatiivisuus</a:t>
          </a:r>
          <a:endParaRPr lang="en-US" sz="1600" b="1" dirty="0">
            <a:solidFill>
              <a:schemeClr val="tx1"/>
            </a:solidFill>
          </a:endParaRPr>
        </a:p>
      </dgm:t>
    </dgm:pt>
    <dgm:pt modelId="{0C7FF1D4-3A5D-4BC6-A24C-E2424179ABFE}" type="parTrans" cxnId="{5EDCD68A-EA84-464C-941E-402F324DA903}">
      <dgm:prSet/>
      <dgm:spPr/>
      <dgm:t>
        <a:bodyPr/>
        <a:lstStyle/>
        <a:p>
          <a:endParaRPr lang="en-US"/>
        </a:p>
      </dgm:t>
    </dgm:pt>
    <dgm:pt modelId="{631C0522-4B39-4350-95BA-FEE23A6A049F}" type="sibTrans" cxnId="{5EDCD68A-EA84-464C-941E-402F324DA903}">
      <dgm:prSet/>
      <dgm:spPr/>
      <dgm:t>
        <a:bodyPr/>
        <a:lstStyle/>
        <a:p>
          <a:pPr algn="l"/>
          <a:endParaRPr lang="en-US" sz="1600">
            <a:solidFill>
              <a:schemeClr val="tx1"/>
            </a:solidFill>
          </a:endParaRPr>
        </a:p>
      </dgm:t>
    </dgm:pt>
    <dgm:pt modelId="{8BC1142F-E934-40A2-A8C8-CBA56600C972}">
      <dgm:prSet phldrT="[Text]" custT="1"/>
      <dgm:spPr/>
      <dgm:t>
        <a:bodyPr/>
        <a:lstStyle/>
        <a:p>
          <a:pPr algn="l"/>
          <a:r>
            <a:rPr lang="fi-FI" sz="1600" b="1" dirty="0">
              <a:solidFill>
                <a:schemeClr val="tx1"/>
              </a:solidFill>
            </a:rPr>
            <a:t>Tuloksia</a:t>
          </a:r>
          <a:r>
            <a:rPr lang="fi-FI" sz="1600" dirty="0">
              <a:solidFill>
                <a:schemeClr val="tx1"/>
              </a:solidFill>
            </a:rPr>
            <a:t> voidaan mitata ja arvioida</a:t>
          </a:r>
          <a:endParaRPr lang="en-US" sz="1600" dirty="0">
            <a:solidFill>
              <a:schemeClr val="tx1"/>
            </a:solidFill>
          </a:endParaRPr>
        </a:p>
      </dgm:t>
    </dgm:pt>
    <dgm:pt modelId="{8741C42E-9F67-43F0-A1E0-32693AC1BF5D}" type="parTrans" cxnId="{5E0C6358-7348-4EF1-B0DD-ED73DE10BFDB}">
      <dgm:prSet/>
      <dgm:spPr/>
      <dgm:t>
        <a:bodyPr/>
        <a:lstStyle/>
        <a:p>
          <a:endParaRPr lang="en-US"/>
        </a:p>
      </dgm:t>
    </dgm:pt>
    <dgm:pt modelId="{FA7414BD-5872-47CD-9453-F7844031C54E}" type="sibTrans" cxnId="{5E0C6358-7348-4EF1-B0DD-ED73DE10BFDB}">
      <dgm:prSet/>
      <dgm:spPr/>
      <dgm:t>
        <a:bodyPr/>
        <a:lstStyle/>
        <a:p>
          <a:pPr algn="l"/>
          <a:endParaRPr lang="en-US" sz="1600">
            <a:solidFill>
              <a:schemeClr val="tx1"/>
            </a:solidFill>
          </a:endParaRPr>
        </a:p>
      </dgm:t>
    </dgm:pt>
    <dgm:pt modelId="{EA0FF581-5EEB-4CF7-8566-E415DB9EA96E}">
      <dgm:prSet phldrT="[Text]" custT="1"/>
      <dgm:spPr/>
      <dgm:t>
        <a:bodyPr/>
        <a:lstStyle/>
        <a:p>
          <a:pPr algn="l"/>
          <a:r>
            <a:rPr lang="fi-FI" sz="1600" dirty="0">
              <a:solidFill>
                <a:schemeClr val="tx1"/>
              </a:solidFill>
            </a:rPr>
            <a:t>Ei pelkkiä liikkuvuusjaksoja, liikkuvuuksien tarkoitus on tukea </a:t>
          </a:r>
          <a:r>
            <a:rPr lang="fi-FI" sz="1600" b="1" dirty="0">
              <a:solidFill>
                <a:schemeClr val="tx1"/>
              </a:solidFill>
            </a:rPr>
            <a:t>hankkeen päämäärän </a:t>
          </a:r>
          <a:r>
            <a:rPr lang="fi-FI" sz="1600" dirty="0">
              <a:solidFill>
                <a:schemeClr val="tx1"/>
              </a:solidFill>
            </a:rPr>
            <a:t>saavuttamista.</a:t>
          </a:r>
          <a:endParaRPr lang="en-US" sz="1600" dirty="0">
            <a:solidFill>
              <a:schemeClr val="tx1"/>
            </a:solidFill>
          </a:endParaRPr>
        </a:p>
      </dgm:t>
    </dgm:pt>
    <dgm:pt modelId="{54D1CA26-12E9-4C9D-B4CD-833F30D50707}" type="parTrans" cxnId="{79B83BD0-FA29-4311-B423-9DE671DF9D70}">
      <dgm:prSet/>
      <dgm:spPr/>
      <dgm:t>
        <a:bodyPr/>
        <a:lstStyle/>
        <a:p>
          <a:endParaRPr lang="en-US"/>
        </a:p>
      </dgm:t>
    </dgm:pt>
    <dgm:pt modelId="{4D67A23B-9771-4951-9633-371533C9FC1C}" type="sibTrans" cxnId="{79B83BD0-FA29-4311-B423-9DE671DF9D70}">
      <dgm:prSet/>
      <dgm:spPr/>
      <dgm:t>
        <a:bodyPr/>
        <a:lstStyle/>
        <a:p>
          <a:pPr algn="l"/>
          <a:endParaRPr lang="en-US" sz="1600">
            <a:solidFill>
              <a:schemeClr val="tx1"/>
            </a:solidFill>
          </a:endParaRPr>
        </a:p>
      </dgm:t>
    </dgm:pt>
    <dgm:pt modelId="{E1928B3F-2679-4639-B741-88B2DB11502F}">
      <dgm:prSet phldrT="[Text]" custT="1"/>
      <dgm:spPr/>
      <dgm:t>
        <a:bodyPr/>
        <a:lstStyle/>
        <a:p>
          <a:pPr algn="l"/>
          <a:r>
            <a:rPr lang="fi-FI" sz="1600" dirty="0">
              <a:solidFill>
                <a:schemeClr val="tx1"/>
              </a:solidFill>
            </a:rPr>
            <a:t>Hinta vs. Hyöty: </a:t>
          </a:r>
          <a:r>
            <a:rPr lang="fi-FI" sz="1600" b="1" dirty="0">
              <a:solidFill>
                <a:schemeClr val="tx1"/>
              </a:solidFill>
            </a:rPr>
            <a:t>Realistisuus ja kustannustehokkuus</a:t>
          </a:r>
          <a:endParaRPr lang="en-US" sz="1600" dirty="0">
            <a:solidFill>
              <a:schemeClr val="tx1"/>
            </a:solidFill>
          </a:endParaRPr>
        </a:p>
      </dgm:t>
    </dgm:pt>
    <dgm:pt modelId="{FCC67773-798F-4AEB-8A6A-F5561A905FEE}" type="parTrans" cxnId="{DE1620EA-F603-415D-A052-F9C0B08A94D6}">
      <dgm:prSet/>
      <dgm:spPr/>
      <dgm:t>
        <a:bodyPr/>
        <a:lstStyle/>
        <a:p>
          <a:endParaRPr lang="en-US"/>
        </a:p>
      </dgm:t>
    </dgm:pt>
    <dgm:pt modelId="{DF16FAD3-7AF9-43EF-987F-A45CFA1E88ED}" type="sibTrans" cxnId="{DE1620EA-F603-415D-A052-F9C0B08A94D6}">
      <dgm:prSet/>
      <dgm:spPr/>
      <dgm:t>
        <a:bodyPr/>
        <a:lstStyle/>
        <a:p>
          <a:pPr algn="l"/>
          <a:endParaRPr lang="en-US" sz="1600">
            <a:solidFill>
              <a:schemeClr val="tx1"/>
            </a:solidFill>
          </a:endParaRPr>
        </a:p>
      </dgm:t>
    </dgm:pt>
    <dgm:pt modelId="{D7090BAC-1837-42BC-A85F-257B62856D9F}">
      <dgm:prSet custT="1"/>
      <dgm:spPr/>
      <dgm:t>
        <a:bodyPr/>
        <a:lstStyle/>
        <a:p>
          <a:pPr algn="l"/>
          <a:r>
            <a:rPr lang="fi-FI" sz="1600" dirty="0">
              <a:solidFill>
                <a:schemeClr val="tx1"/>
              </a:solidFill>
            </a:rPr>
            <a:t>Tehdään jotain hakijalle </a:t>
          </a:r>
          <a:r>
            <a:rPr lang="fi-FI" sz="1600" b="1" dirty="0">
              <a:solidFill>
                <a:schemeClr val="tx1"/>
              </a:solidFill>
            </a:rPr>
            <a:t>uudella/toisella tavalla</a:t>
          </a:r>
        </a:p>
      </dgm:t>
    </dgm:pt>
    <dgm:pt modelId="{5AA4DB8F-E33D-46BF-B87E-4614E0BE0821}" type="parTrans" cxnId="{0314EF92-6033-4D13-925F-FB855FAA9636}">
      <dgm:prSet/>
      <dgm:spPr/>
      <dgm:t>
        <a:bodyPr/>
        <a:lstStyle/>
        <a:p>
          <a:endParaRPr lang="en-US"/>
        </a:p>
      </dgm:t>
    </dgm:pt>
    <dgm:pt modelId="{73E6754C-FADC-4F3E-A890-4DC5700F6676}" type="sibTrans" cxnId="{0314EF92-6033-4D13-925F-FB855FAA9636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CDE00DFE-9444-43E1-8C45-4B53050EB1A4}">
      <dgm:prSet custT="1"/>
      <dgm:spPr/>
      <dgm:t>
        <a:bodyPr/>
        <a:lstStyle/>
        <a:p>
          <a:pPr algn="l"/>
          <a:r>
            <a:rPr lang="fi-FI" sz="1600" b="1" dirty="0">
              <a:solidFill>
                <a:schemeClr val="tx1"/>
              </a:solidFill>
            </a:rPr>
            <a:t>Selkeitä ja konkreettisia </a:t>
          </a:r>
          <a:r>
            <a:rPr lang="fi-FI" sz="1600" dirty="0">
              <a:solidFill>
                <a:schemeClr val="tx1"/>
              </a:solidFill>
            </a:rPr>
            <a:t>esimerkkejä siitä miten hanketyötä voi viedä omaan työhön</a:t>
          </a:r>
        </a:p>
      </dgm:t>
    </dgm:pt>
    <dgm:pt modelId="{38E754A5-7E2A-4B0B-A55D-A65966162672}" type="parTrans" cxnId="{B2C79E0C-5B99-499F-BC66-212BE16802A3}">
      <dgm:prSet/>
      <dgm:spPr/>
      <dgm:t>
        <a:bodyPr/>
        <a:lstStyle/>
        <a:p>
          <a:endParaRPr lang="en-US"/>
        </a:p>
      </dgm:t>
    </dgm:pt>
    <dgm:pt modelId="{6C3BBACB-2AF1-411E-8780-42C71B8939BA}" type="sibTrans" cxnId="{B2C79E0C-5B99-499F-BC66-212BE16802A3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88FD45EA-FBA9-4925-9FB0-C4112B5F649F}">
      <dgm:prSet custT="1"/>
      <dgm:spPr>
        <a:solidFill>
          <a:srgbClr val="FFC000"/>
        </a:solidFill>
      </dgm:spPr>
      <dgm:t>
        <a:bodyPr/>
        <a:lstStyle/>
        <a:p>
          <a:pPr algn="l"/>
          <a:r>
            <a:rPr lang="fi-FI" sz="1600" dirty="0">
              <a:solidFill>
                <a:schemeClr val="tx1"/>
              </a:solidFill>
            </a:rPr>
            <a:t>Kirjoitettu  huomioiden kaikki hakijat </a:t>
          </a:r>
          <a:r>
            <a:rPr lang="fi-FI" sz="1600" dirty="0">
              <a:solidFill>
                <a:schemeClr val="tx1"/>
              </a:solidFill>
              <a:sym typeface="Wingdings" panose="05000000000000000000" pitchFamily="2" charset="2"/>
            </a:rPr>
            <a:t> hakemus tehdään </a:t>
          </a:r>
          <a:r>
            <a:rPr lang="fi-FI" sz="1600" b="1" dirty="0">
              <a:solidFill>
                <a:schemeClr val="tx1"/>
              </a:solidFill>
              <a:sym typeface="Wingdings" panose="05000000000000000000" pitchFamily="2" charset="2"/>
            </a:rPr>
            <a:t>yhteistyössä</a:t>
          </a:r>
          <a:r>
            <a:rPr lang="fi-FI" sz="1600" dirty="0">
              <a:solidFill>
                <a:schemeClr val="tx1"/>
              </a:solidFill>
              <a:sym typeface="Wingdings" panose="05000000000000000000" pitchFamily="2" charset="2"/>
            </a:rPr>
            <a:t> partnereiden kanssa</a:t>
          </a:r>
          <a:endParaRPr lang="en-GB" sz="1600" dirty="0">
            <a:solidFill>
              <a:schemeClr val="tx1"/>
            </a:solidFill>
          </a:endParaRPr>
        </a:p>
      </dgm:t>
    </dgm:pt>
    <dgm:pt modelId="{54257F03-8EB6-4BA1-ABBC-9A8F29343F96}" type="parTrans" cxnId="{A553883E-8F33-4FFC-984E-EFF33FEC0BFC}">
      <dgm:prSet/>
      <dgm:spPr/>
      <dgm:t>
        <a:bodyPr/>
        <a:lstStyle/>
        <a:p>
          <a:endParaRPr lang="en-US"/>
        </a:p>
      </dgm:t>
    </dgm:pt>
    <dgm:pt modelId="{A57C0EBE-2D0A-4F46-A3BA-3DFFAF9D1C4E}" type="sibTrans" cxnId="{A553883E-8F33-4FFC-984E-EFF33FEC0BFC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1047640C-8442-4ED0-B9DB-230F1D940163}" type="pres">
      <dgm:prSet presAssocID="{A3B92C6C-2FCC-4F04-8464-92D645958967}" presName="cycle" presStyleCnt="0">
        <dgm:presLayoutVars>
          <dgm:dir/>
          <dgm:resizeHandles val="exact"/>
        </dgm:presLayoutVars>
      </dgm:prSet>
      <dgm:spPr/>
    </dgm:pt>
    <dgm:pt modelId="{59D27987-B911-4717-BE81-EC1406EC2039}" type="pres">
      <dgm:prSet presAssocID="{81B27E12-918F-43BD-9303-E442D6EC3445}" presName="node" presStyleLbl="node1" presStyleIdx="0" presStyleCnt="8" custScaleX="190008">
        <dgm:presLayoutVars>
          <dgm:bulletEnabled val="1"/>
        </dgm:presLayoutVars>
      </dgm:prSet>
      <dgm:spPr/>
    </dgm:pt>
    <dgm:pt modelId="{B55C429F-1635-4CF3-9EB2-BB1AD6CC9998}" type="pres">
      <dgm:prSet presAssocID="{81B27E12-918F-43BD-9303-E442D6EC3445}" presName="spNode" presStyleCnt="0"/>
      <dgm:spPr/>
    </dgm:pt>
    <dgm:pt modelId="{699E6C96-ED26-44E8-B589-E29819C0EBEE}" type="pres">
      <dgm:prSet presAssocID="{4E9D98AC-F9BC-4F16-B71F-B8E713D4ECAD}" presName="sibTrans" presStyleLbl="sibTrans1D1" presStyleIdx="0" presStyleCnt="8"/>
      <dgm:spPr/>
    </dgm:pt>
    <dgm:pt modelId="{FCF731C8-FD3B-4BC3-BBA9-ECF35018B37D}" type="pres">
      <dgm:prSet presAssocID="{F7AC489E-A5D0-43B2-AA6D-AB924EB2EF9E}" presName="node" presStyleLbl="node1" presStyleIdx="1" presStyleCnt="8" custScaleX="324089" custScaleY="171991" custRadScaleRad="112609" custRadScaleInc="89344">
        <dgm:presLayoutVars>
          <dgm:bulletEnabled val="1"/>
        </dgm:presLayoutVars>
      </dgm:prSet>
      <dgm:spPr/>
    </dgm:pt>
    <dgm:pt modelId="{C17D90B3-30B3-409D-B953-A813724B3AA4}" type="pres">
      <dgm:prSet presAssocID="{F7AC489E-A5D0-43B2-AA6D-AB924EB2EF9E}" presName="spNode" presStyleCnt="0"/>
      <dgm:spPr/>
    </dgm:pt>
    <dgm:pt modelId="{D8C668BC-45CE-48B5-97C9-618F5F9A120A}" type="pres">
      <dgm:prSet presAssocID="{631C0522-4B39-4350-95BA-FEE23A6A049F}" presName="sibTrans" presStyleLbl="sibTrans1D1" presStyleIdx="1" presStyleCnt="8"/>
      <dgm:spPr/>
    </dgm:pt>
    <dgm:pt modelId="{127FD404-F9F6-42CC-AE0F-BC4BE30A4CC5}" type="pres">
      <dgm:prSet presAssocID="{8BC1142F-E934-40A2-A8C8-CBA56600C972}" presName="node" presStyleLbl="node1" presStyleIdx="2" presStyleCnt="8" custScaleX="219134" custRadScaleRad="113672" custRadScaleInc="-10970">
        <dgm:presLayoutVars>
          <dgm:bulletEnabled val="1"/>
        </dgm:presLayoutVars>
      </dgm:prSet>
      <dgm:spPr/>
    </dgm:pt>
    <dgm:pt modelId="{90DC21ED-67FF-4E2B-B46A-9F138B7DB734}" type="pres">
      <dgm:prSet presAssocID="{8BC1142F-E934-40A2-A8C8-CBA56600C972}" presName="spNode" presStyleCnt="0"/>
      <dgm:spPr/>
    </dgm:pt>
    <dgm:pt modelId="{0467998C-A753-44EB-B6CD-4AFAA44657A0}" type="pres">
      <dgm:prSet presAssocID="{FA7414BD-5872-47CD-9453-F7844031C54E}" presName="sibTrans" presStyleLbl="sibTrans1D1" presStyleIdx="2" presStyleCnt="8"/>
      <dgm:spPr/>
    </dgm:pt>
    <dgm:pt modelId="{9B3901DE-181D-40CC-AF6C-C8A3CE5B7D6F}" type="pres">
      <dgm:prSet presAssocID="{EA0FF581-5EEB-4CF7-8566-E415DB9EA96E}" presName="node" presStyleLbl="node1" presStyleIdx="3" presStyleCnt="8" custScaleX="254380" custScaleY="142149" custRadScaleRad="110555" custRadScaleInc="-107902">
        <dgm:presLayoutVars>
          <dgm:bulletEnabled val="1"/>
        </dgm:presLayoutVars>
      </dgm:prSet>
      <dgm:spPr/>
    </dgm:pt>
    <dgm:pt modelId="{1E7D30A0-10E7-45CE-910F-F21106A6F36E}" type="pres">
      <dgm:prSet presAssocID="{EA0FF581-5EEB-4CF7-8566-E415DB9EA96E}" presName="spNode" presStyleCnt="0"/>
      <dgm:spPr/>
    </dgm:pt>
    <dgm:pt modelId="{5D0B955F-E30E-42CA-98EB-2EE5BF8B625F}" type="pres">
      <dgm:prSet presAssocID="{4D67A23B-9771-4951-9633-371533C9FC1C}" presName="sibTrans" presStyleLbl="sibTrans1D1" presStyleIdx="3" presStyleCnt="8"/>
      <dgm:spPr/>
    </dgm:pt>
    <dgm:pt modelId="{18264AE2-D935-4E0F-8662-1FFA20A4BA5A}" type="pres">
      <dgm:prSet presAssocID="{E1928B3F-2679-4639-B741-88B2DB11502F}" presName="node" presStyleLbl="node1" presStyleIdx="4" presStyleCnt="8" custScaleX="197350" custScaleY="131857" custRadScaleRad="93340" custRadScaleInc="5044">
        <dgm:presLayoutVars>
          <dgm:bulletEnabled val="1"/>
        </dgm:presLayoutVars>
      </dgm:prSet>
      <dgm:spPr/>
    </dgm:pt>
    <dgm:pt modelId="{61E5A484-DCF3-4B3D-B8D6-396A021846C9}" type="pres">
      <dgm:prSet presAssocID="{E1928B3F-2679-4639-B741-88B2DB11502F}" presName="spNode" presStyleCnt="0"/>
      <dgm:spPr/>
    </dgm:pt>
    <dgm:pt modelId="{59DA544D-8BD8-4678-A31F-722D90C8F00A}" type="pres">
      <dgm:prSet presAssocID="{DF16FAD3-7AF9-43EF-987F-A45CFA1E88ED}" presName="sibTrans" presStyleLbl="sibTrans1D1" presStyleIdx="4" presStyleCnt="8"/>
      <dgm:spPr/>
    </dgm:pt>
    <dgm:pt modelId="{D9FF997A-D298-4DF4-9E15-8047C52149D8}" type="pres">
      <dgm:prSet presAssocID="{D7090BAC-1837-42BC-A85F-257B62856D9F}" presName="node" presStyleLbl="node1" presStyleIdx="5" presStyleCnt="8" custScaleX="187455" custScaleY="134510" custRadScaleRad="116695" custRadScaleInc="95350">
        <dgm:presLayoutVars>
          <dgm:bulletEnabled val="1"/>
        </dgm:presLayoutVars>
      </dgm:prSet>
      <dgm:spPr/>
    </dgm:pt>
    <dgm:pt modelId="{6213C19F-6241-4093-92D2-D1CB1B811B6C}" type="pres">
      <dgm:prSet presAssocID="{D7090BAC-1837-42BC-A85F-257B62856D9F}" presName="spNode" presStyleCnt="0"/>
      <dgm:spPr/>
    </dgm:pt>
    <dgm:pt modelId="{B0766099-3A71-4BAA-A592-4929527CD4A7}" type="pres">
      <dgm:prSet presAssocID="{73E6754C-FADC-4F3E-A890-4DC5700F6676}" presName="sibTrans" presStyleLbl="sibTrans1D1" presStyleIdx="5" presStyleCnt="8"/>
      <dgm:spPr/>
    </dgm:pt>
    <dgm:pt modelId="{CE66C469-6555-49CC-9B75-E8715505322D}" type="pres">
      <dgm:prSet presAssocID="{CDE00DFE-9444-43E1-8C45-4B53050EB1A4}" presName="node" presStyleLbl="node1" presStyleIdx="6" presStyleCnt="8" custScaleX="230466" custScaleY="134012" custRadScaleRad="114167" custRadScaleInc="3854">
        <dgm:presLayoutVars>
          <dgm:bulletEnabled val="1"/>
        </dgm:presLayoutVars>
      </dgm:prSet>
      <dgm:spPr/>
    </dgm:pt>
    <dgm:pt modelId="{9CF78A31-F017-446F-988D-0FC0B2DA53C5}" type="pres">
      <dgm:prSet presAssocID="{CDE00DFE-9444-43E1-8C45-4B53050EB1A4}" presName="spNode" presStyleCnt="0"/>
      <dgm:spPr/>
    </dgm:pt>
    <dgm:pt modelId="{FD71AD08-3F34-4639-9118-843993C7AFB8}" type="pres">
      <dgm:prSet presAssocID="{6C3BBACB-2AF1-411E-8780-42C71B8939BA}" presName="sibTrans" presStyleLbl="sibTrans1D1" presStyleIdx="6" presStyleCnt="8"/>
      <dgm:spPr/>
    </dgm:pt>
    <dgm:pt modelId="{70C3E0B2-11A7-4EFF-AC75-2B0F1EF21C2B}" type="pres">
      <dgm:prSet presAssocID="{88FD45EA-FBA9-4925-9FB0-C4112B5F649F}" presName="node" presStyleLbl="node1" presStyleIdx="7" presStyleCnt="8" custScaleX="288878" custScaleY="161815" custRadScaleRad="113061" custRadScaleInc="-85742">
        <dgm:presLayoutVars>
          <dgm:bulletEnabled val="1"/>
        </dgm:presLayoutVars>
      </dgm:prSet>
      <dgm:spPr/>
    </dgm:pt>
    <dgm:pt modelId="{4F1ED72B-B3CB-410A-9BEA-4C164C35021C}" type="pres">
      <dgm:prSet presAssocID="{88FD45EA-FBA9-4925-9FB0-C4112B5F649F}" presName="spNode" presStyleCnt="0"/>
      <dgm:spPr/>
    </dgm:pt>
    <dgm:pt modelId="{37FF5671-0423-4DF5-9A6B-9BD9EEB19F93}" type="pres">
      <dgm:prSet presAssocID="{A57C0EBE-2D0A-4F46-A3BA-3DFFAF9D1C4E}" presName="sibTrans" presStyleLbl="sibTrans1D1" presStyleIdx="7" presStyleCnt="8"/>
      <dgm:spPr/>
    </dgm:pt>
  </dgm:ptLst>
  <dgm:cxnLst>
    <dgm:cxn modelId="{41A05105-4E5F-4C6B-AA70-9337CA08D4F0}" type="presOf" srcId="{81B27E12-918F-43BD-9303-E442D6EC3445}" destId="{59D27987-B911-4717-BE81-EC1406EC2039}" srcOrd="0" destOrd="0" presId="urn:microsoft.com/office/officeart/2005/8/layout/cycle5"/>
    <dgm:cxn modelId="{DABF3007-F66F-4183-83BE-3AF1E09D965A}" type="presOf" srcId="{FA7414BD-5872-47CD-9453-F7844031C54E}" destId="{0467998C-A753-44EB-B6CD-4AFAA44657A0}" srcOrd="0" destOrd="0" presId="urn:microsoft.com/office/officeart/2005/8/layout/cycle5"/>
    <dgm:cxn modelId="{96A2CE0A-E2BE-4596-A567-A74614BB9E7D}" type="presOf" srcId="{E1928B3F-2679-4639-B741-88B2DB11502F}" destId="{18264AE2-D935-4E0F-8662-1FFA20A4BA5A}" srcOrd="0" destOrd="0" presId="urn:microsoft.com/office/officeart/2005/8/layout/cycle5"/>
    <dgm:cxn modelId="{B2C79E0C-5B99-499F-BC66-212BE16802A3}" srcId="{A3B92C6C-2FCC-4F04-8464-92D645958967}" destId="{CDE00DFE-9444-43E1-8C45-4B53050EB1A4}" srcOrd="6" destOrd="0" parTransId="{38E754A5-7E2A-4B0B-A55D-A65966162672}" sibTransId="{6C3BBACB-2AF1-411E-8780-42C71B8939BA}"/>
    <dgm:cxn modelId="{26452E0E-1880-4DEE-BADE-47023DC91C01}" type="presOf" srcId="{88FD45EA-FBA9-4925-9FB0-C4112B5F649F}" destId="{70C3E0B2-11A7-4EFF-AC75-2B0F1EF21C2B}" srcOrd="0" destOrd="0" presId="urn:microsoft.com/office/officeart/2005/8/layout/cycle5"/>
    <dgm:cxn modelId="{CEE0BA13-6F2D-48F2-80CA-023450D0633B}" type="presOf" srcId="{A57C0EBE-2D0A-4F46-A3BA-3DFFAF9D1C4E}" destId="{37FF5671-0423-4DF5-9A6B-9BD9EEB19F93}" srcOrd="0" destOrd="0" presId="urn:microsoft.com/office/officeart/2005/8/layout/cycle5"/>
    <dgm:cxn modelId="{224BA630-5A6C-4F11-903A-F66B4F72618F}" type="presOf" srcId="{D7090BAC-1837-42BC-A85F-257B62856D9F}" destId="{D9FF997A-D298-4DF4-9E15-8047C52149D8}" srcOrd="0" destOrd="0" presId="urn:microsoft.com/office/officeart/2005/8/layout/cycle5"/>
    <dgm:cxn modelId="{210BE736-7FB1-4F7B-B208-C4D344C623B7}" type="presOf" srcId="{F7AC489E-A5D0-43B2-AA6D-AB924EB2EF9E}" destId="{FCF731C8-FD3B-4BC3-BBA9-ECF35018B37D}" srcOrd="0" destOrd="0" presId="urn:microsoft.com/office/officeart/2005/8/layout/cycle5"/>
    <dgm:cxn modelId="{D3ECE137-5DB7-48C7-9CC4-9D7A2C476FC1}" type="presOf" srcId="{73E6754C-FADC-4F3E-A890-4DC5700F6676}" destId="{B0766099-3A71-4BAA-A592-4929527CD4A7}" srcOrd="0" destOrd="0" presId="urn:microsoft.com/office/officeart/2005/8/layout/cycle5"/>
    <dgm:cxn modelId="{A553883E-8F33-4FFC-984E-EFF33FEC0BFC}" srcId="{A3B92C6C-2FCC-4F04-8464-92D645958967}" destId="{88FD45EA-FBA9-4925-9FB0-C4112B5F649F}" srcOrd="7" destOrd="0" parTransId="{54257F03-8EB6-4BA1-ABBC-9A8F29343F96}" sibTransId="{A57C0EBE-2D0A-4F46-A3BA-3DFFAF9D1C4E}"/>
    <dgm:cxn modelId="{8D73C75D-A788-4882-9EB6-73527C1D2145}" srcId="{A3B92C6C-2FCC-4F04-8464-92D645958967}" destId="{81B27E12-918F-43BD-9303-E442D6EC3445}" srcOrd="0" destOrd="0" parTransId="{7E25D5B4-8983-43EC-B955-D1A2636CF64A}" sibTransId="{4E9D98AC-F9BC-4F16-B71F-B8E713D4ECAD}"/>
    <dgm:cxn modelId="{73FB0A45-B730-4819-87D4-060FE8737E82}" type="presOf" srcId="{4E9D98AC-F9BC-4F16-B71F-B8E713D4ECAD}" destId="{699E6C96-ED26-44E8-B589-E29819C0EBEE}" srcOrd="0" destOrd="0" presId="urn:microsoft.com/office/officeart/2005/8/layout/cycle5"/>
    <dgm:cxn modelId="{011B5E66-6975-4FF1-9AE1-0B8E0CD610C6}" type="presOf" srcId="{6C3BBACB-2AF1-411E-8780-42C71B8939BA}" destId="{FD71AD08-3F34-4639-9118-843993C7AFB8}" srcOrd="0" destOrd="0" presId="urn:microsoft.com/office/officeart/2005/8/layout/cycle5"/>
    <dgm:cxn modelId="{30748F47-246C-4D4F-9289-A7D38175BF3C}" type="presOf" srcId="{EA0FF581-5EEB-4CF7-8566-E415DB9EA96E}" destId="{9B3901DE-181D-40CC-AF6C-C8A3CE5B7D6F}" srcOrd="0" destOrd="0" presId="urn:microsoft.com/office/officeart/2005/8/layout/cycle5"/>
    <dgm:cxn modelId="{9411B873-9D0A-4657-9F3B-B6FBC8F5D0F5}" type="presOf" srcId="{8BC1142F-E934-40A2-A8C8-CBA56600C972}" destId="{127FD404-F9F6-42CC-AE0F-BC4BE30A4CC5}" srcOrd="0" destOrd="0" presId="urn:microsoft.com/office/officeart/2005/8/layout/cycle5"/>
    <dgm:cxn modelId="{5E0C6358-7348-4EF1-B0DD-ED73DE10BFDB}" srcId="{A3B92C6C-2FCC-4F04-8464-92D645958967}" destId="{8BC1142F-E934-40A2-A8C8-CBA56600C972}" srcOrd="2" destOrd="0" parTransId="{8741C42E-9F67-43F0-A1E0-32693AC1BF5D}" sibTransId="{FA7414BD-5872-47CD-9453-F7844031C54E}"/>
    <dgm:cxn modelId="{5EDCD68A-EA84-464C-941E-402F324DA903}" srcId="{A3B92C6C-2FCC-4F04-8464-92D645958967}" destId="{F7AC489E-A5D0-43B2-AA6D-AB924EB2EF9E}" srcOrd="1" destOrd="0" parTransId="{0C7FF1D4-3A5D-4BC6-A24C-E2424179ABFE}" sibTransId="{631C0522-4B39-4350-95BA-FEE23A6A049F}"/>
    <dgm:cxn modelId="{CBAFA990-E372-4046-9FA9-B080EABC9CD2}" type="presOf" srcId="{CDE00DFE-9444-43E1-8C45-4B53050EB1A4}" destId="{CE66C469-6555-49CC-9B75-E8715505322D}" srcOrd="0" destOrd="0" presId="urn:microsoft.com/office/officeart/2005/8/layout/cycle5"/>
    <dgm:cxn modelId="{0314EF92-6033-4D13-925F-FB855FAA9636}" srcId="{A3B92C6C-2FCC-4F04-8464-92D645958967}" destId="{D7090BAC-1837-42BC-A85F-257B62856D9F}" srcOrd="5" destOrd="0" parTransId="{5AA4DB8F-E33D-46BF-B87E-4614E0BE0821}" sibTransId="{73E6754C-FADC-4F3E-A890-4DC5700F6676}"/>
    <dgm:cxn modelId="{5E937EB5-7FBF-414C-8602-AA0DC70503E6}" type="presOf" srcId="{A3B92C6C-2FCC-4F04-8464-92D645958967}" destId="{1047640C-8442-4ED0-B9DB-230F1D940163}" srcOrd="0" destOrd="0" presId="urn:microsoft.com/office/officeart/2005/8/layout/cycle5"/>
    <dgm:cxn modelId="{88268BBC-CAB9-4375-8DE6-4934B33BF125}" type="presOf" srcId="{631C0522-4B39-4350-95BA-FEE23A6A049F}" destId="{D8C668BC-45CE-48B5-97C9-618F5F9A120A}" srcOrd="0" destOrd="0" presId="urn:microsoft.com/office/officeart/2005/8/layout/cycle5"/>
    <dgm:cxn modelId="{79B83BD0-FA29-4311-B423-9DE671DF9D70}" srcId="{A3B92C6C-2FCC-4F04-8464-92D645958967}" destId="{EA0FF581-5EEB-4CF7-8566-E415DB9EA96E}" srcOrd="3" destOrd="0" parTransId="{54D1CA26-12E9-4C9D-B4CD-833F30D50707}" sibTransId="{4D67A23B-9771-4951-9633-371533C9FC1C}"/>
    <dgm:cxn modelId="{4BBEBFDB-6EE8-43C9-AE1A-BFA8A284C5AF}" type="presOf" srcId="{4D67A23B-9771-4951-9633-371533C9FC1C}" destId="{5D0B955F-E30E-42CA-98EB-2EE5BF8B625F}" srcOrd="0" destOrd="0" presId="urn:microsoft.com/office/officeart/2005/8/layout/cycle5"/>
    <dgm:cxn modelId="{2A132CDE-DC3D-40CE-93F8-94A5CF7493C6}" type="presOf" srcId="{DF16FAD3-7AF9-43EF-987F-A45CFA1E88ED}" destId="{59DA544D-8BD8-4678-A31F-722D90C8F00A}" srcOrd="0" destOrd="0" presId="urn:microsoft.com/office/officeart/2005/8/layout/cycle5"/>
    <dgm:cxn modelId="{DE1620EA-F603-415D-A052-F9C0B08A94D6}" srcId="{A3B92C6C-2FCC-4F04-8464-92D645958967}" destId="{E1928B3F-2679-4639-B741-88B2DB11502F}" srcOrd="4" destOrd="0" parTransId="{FCC67773-798F-4AEB-8A6A-F5561A905FEE}" sibTransId="{DF16FAD3-7AF9-43EF-987F-A45CFA1E88ED}"/>
    <dgm:cxn modelId="{11C90664-7C94-43E2-AEAE-8063648F149D}" type="presParOf" srcId="{1047640C-8442-4ED0-B9DB-230F1D940163}" destId="{59D27987-B911-4717-BE81-EC1406EC2039}" srcOrd="0" destOrd="0" presId="urn:microsoft.com/office/officeart/2005/8/layout/cycle5"/>
    <dgm:cxn modelId="{9C6A4AD1-5FE6-41C4-A727-A9391D90843B}" type="presParOf" srcId="{1047640C-8442-4ED0-B9DB-230F1D940163}" destId="{B55C429F-1635-4CF3-9EB2-BB1AD6CC9998}" srcOrd="1" destOrd="0" presId="urn:microsoft.com/office/officeart/2005/8/layout/cycle5"/>
    <dgm:cxn modelId="{537DA454-BAB7-4CEB-ACA4-016DD513159A}" type="presParOf" srcId="{1047640C-8442-4ED0-B9DB-230F1D940163}" destId="{699E6C96-ED26-44E8-B589-E29819C0EBEE}" srcOrd="2" destOrd="0" presId="urn:microsoft.com/office/officeart/2005/8/layout/cycle5"/>
    <dgm:cxn modelId="{FC87A18C-5993-464C-A5A4-8D35DCA3B7C4}" type="presParOf" srcId="{1047640C-8442-4ED0-B9DB-230F1D940163}" destId="{FCF731C8-FD3B-4BC3-BBA9-ECF35018B37D}" srcOrd="3" destOrd="0" presId="urn:microsoft.com/office/officeart/2005/8/layout/cycle5"/>
    <dgm:cxn modelId="{D02B307E-5088-4EC1-8D52-5CAF9E9460AF}" type="presParOf" srcId="{1047640C-8442-4ED0-B9DB-230F1D940163}" destId="{C17D90B3-30B3-409D-B953-A813724B3AA4}" srcOrd="4" destOrd="0" presId="urn:microsoft.com/office/officeart/2005/8/layout/cycle5"/>
    <dgm:cxn modelId="{22BDDF24-C522-4FD7-983A-916391EA11A1}" type="presParOf" srcId="{1047640C-8442-4ED0-B9DB-230F1D940163}" destId="{D8C668BC-45CE-48B5-97C9-618F5F9A120A}" srcOrd="5" destOrd="0" presId="urn:microsoft.com/office/officeart/2005/8/layout/cycle5"/>
    <dgm:cxn modelId="{B67BFD62-9E72-498E-9593-92A24AECBC5E}" type="presParOf" srcId="{1047640C-8442-4ED0-B9DB-230F1D940163}" destId="{127FD404-F9F6-42CC-AE0F-BC4BE30A4CC5}" srcOrd="6" destOrd="0" presId="urn:microsoft.com/office/officeart/2005/8/layout/cycle5"/>
    <dgm:cxn modelId="{80538BC2-BF8C-49A2-ABA4-3B4DCC841C0B}" type="presParOf" srcId="{1047640C-8442-4ED0-B9DB-230F1D940163}" destId="{90DC21ED-67FF-4E2B-B46A-9F138B7DB734}" srcOrd="7" destOrd="0" presId="urn:microsoft.com/office/officeart/2005/8/layout/cycle5"/>
    <dgm:cxn modelId="{BF371B8B-9DE8-491B-9785-69BA0F099884}" type="presParOf" srcId="{1047640C-8442-4ED0-B9DB-230F1D940163}" destId="{0467998C-A753-44EB-B6CD-4AFAA44657A0}" srcOrd="8" destOrd="0" presId="urn:microsoft.com/office/officeart/2005/8/layout/cycle5"/>
    <dgm:cxn modelId="{57D736F4-94C5-489D-A426-9E28830B226D}" type="presParOf" srcId="{1047640C-8442-4ED0-B9DB-230F1D940163}" destId="{9B3901DE-181D-40CC-AF6C-C8A3CE5B7D6F}" srcOrd="9" destOrd="0" presId="urn:microsoft.com/office/officeart/2005/8/layout/cycle5"/>
    <dgm:cxn modelId="{2020DB95-2490-47EE-ACA7-47A46F37CB35}" type="presParOf" srcId="{1047640C-8442-4ED0-B9DB-230F1D940163}" destId="{1E7D30A0-10E7-45CE-910F-F21106A6F36E}" srcOrd="10" destOrd="0" presId="urn:microsoft.com/office/officeart/2005/8/layout/cycle5"/>
    <dgm:cxn modelId="{F76A61B3-BD87-4192-8EF8-8E77548EE786}" type="presParOf" srcId="{1047640C-8442-4ED0-B9DB-230F1D940163}" destId="{5D0B955F-E30E-42CA-98EB-2EE5BF8B625F}" srcOrd="11" destOrd="0" presId="urn:microsoft.com/office/officeart/2005/8/layout/cycle5"/>
    <dgm:cxn modelId="{5FB46F6E-BDC5-4E4B-AA34-9C9D12068AEA}" type="presParOf" srcId="{1047640C-8442-4ED0-B9DB-230F1D940163}" destId="{18264AE2-D935-4E0F-8662-1FFA20A4BA5A}" srcOrd="12" destOrd="0" presId="urn:microsoft.com/office/officeart/2005/8/layout/cycle5"/>
    <dgm:cxn modelId="{4CCA0968-5C5A-4E2D-9F97-08158BCC2A39}" type="presParOf" srcId="{1047640C-8442-4ED0-B9DB-230F1D940163}" destId="{61E5A484-DCF3-4B3D-B8D6-396A021846C9}" srcOrd="13" destOrd="0" presId="urn:microsoft.com/office/officeart/2005/8/layout/cycle5"/>
    <dgm:cxn modelId="{C9DB001B-558F-45F1-BE5C-92FACD77EBD6}" type="presParOf" srcId="{1047640C-8442-4ED0-B9DB-230F1D940163}" destId="{59DA544D-8BD8-4678-A31F-722D90C8F00A}" srcOrd="14" destOrd="0" presId="urn:microsoft.com/office/officeart/2005/8/layout/cycle5"/>
    <dgm:cxn modelId="{E536BBA3-F20D-4902-8C87-B2F30EA9738D}" type="presParOf" srcId="{1047640C-8442-4ED0-B9DB-230F1D940163}" destId="{D9FF997A-D298-4DF4-9E15-8047C52149D8}" srcOrd="15" destOrd="0" presId="urn:microsoft.com/office/officeart/2005/8/layout/cycle5"/>
    <dgm:cxn modelId="{BD7384D2-D106-42C9-992D-2CD7283BD4FA}" type="presParOf" srcId="{1047640C-8442-4ED0-B9DB-230F1D940163}" destId="{6213C19F-6241-4093-92D2-D1CB1B811B6C}" srcOrd="16" destOrd="0" presId="urn:microsoft.com/office/officeart/2005/8/layout/cycle5"/>
    <dgm:cxn modelId="{79E18902-06F3-4D30-A1EA-044790446D7E}" type="presParOf" srcId="{1047640C-8442-4ED0-B9DB-230F1D940163}" destId="{B0766099-3A71-4BAA-A592-4929527CD4A7}" srcOrd="17" destOrd="0" presId="urn:microsoft.com/office/officeart/2005/8/layout/cycle5"/>
    <dgm:cxn modelId="{7D1931C1-680D-4F08-975F-F82B6AA80CD6}" type="presParOf" srcId="{1047640C-8442-4ED0-B9DB-230F1D940163}" destId="{CE66C469-6555-49CC-9B75-E8715505322D}" srcOrd="18" destOrd="0" presId="urn:microsoft.com/office/officeart/2005/8/layout/cycle5"/>
    <dgm:cxn modelId="{2FDD1338-8039-4D35-AFAC-A350BB0236C1}" type="presParOf" srcId="{1047640C-8442-4ED0-B9DB-230F1D940163}" destId="{9CF78A31-F017-446F-988D-0FC0B2DA53C5}" srcOrd="19" destOrd="0" presId="urn:microsoft.com/office/officeart/2005/8/layout/cycle5"/>
    <dgm:cxn modelId="{9DDEF46C-65E6-4AAE-A66A-1595D4A320D8}" type="presParOf" srcId="{1047640C-8442-4ED0-B9DB-230F1D940163}" destId="{FD71AD08-3F34-4639-9118-843993C7AFB8}" srcOrd="20" destOrd="0" presId="urn:microsoft.com/office/officeart/2005/8/layout/cycle5"/>
    <dgm:cxn modelId="{1F3B4E61-5E78-4698-A49C-5F2578903E8E}" type="presParOf" srcId="{1047640C-8442-4ED0-B9DB-230F1D940163}" destId="{70C3E0B2-11A7-4EFF-AC75-2B0F1EF21C2B}" srcOrd="21" destOrd="0" presId="urn:microsoft.com/office/officeart/2005/8/layout/cycle5"/>
    <dgm:cxn modelId="{15252E4A-8F5C-4BAF-9E02-F32845B16763}" type="presParOf" srcId="{1047640C-8442-4ED0-B9DB-230F1D940163}" destId="{4F1ED72B-B3CB-410A-9BEA-4C164C35021C}" srcOrd="22" destOrd="0" presId="urn:microsoft.com/office/officeart/2005/8/layout/cycle5"/>
    <dgm:cxn modelId="{8D96253B-A987-46E0-B372-32A3E18EA4FB}" type="presParOf" srcId="{1047640C-8442-4ED0-B9DB-230F1D940163}" destId="{37FF5671-0423-4DF5-9A6B-9BD9EEB19F93}" srcOrd="23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C3740-D977-4DB9-BD85-3624471FF6BE}">
      <dsp:nvSpPr>
        <dsp:cNvPr id="0" name=""/>
        <dsp:cNvSpPr/>
      </dsp:nvSpPr>
      <dsp:spPr>
        <a:xfrm>
          <a:off x="101924" y="678108"/>
          <a:ext cx="3243303" cy="2529672"/>
        </a:xfrm>
        <a:prstGeom prst="ellipse">
          <a:avLst/>
        </a:prstGeom>
        <a:solidFill>
          <a:srgbClr val="008FCA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8 toisistaan riippuvaista </a:t>
          </a:r>
          <a:r>
            <a:rPr lang="fi-FI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  <a:hlinkClick xmlns:r="http://schemas.openxmlformats.org/officeDocument/2006/relationships" r:id="rId1"/>
            </a:rPr>
            <a:t>avaintaitoa</a:t>
          </a:r>
          <a:r>
            <a:rPr lang="fi-FI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,  </a:t>
          </a:r>
          <a:r>
            <a:rPr lang="fi-FI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  <a:hlinkClick xmlns:r="http://schemas.openxmlformats.org/officeDocument/2006/relationships" r:id="rId2"/>
            </a:rPr>
            <a:t>perustaidot</a:t>
          </a:r>
          <a:r>
            <a:rPr lang="fi-FI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, </a:t>
          </a:r>
          <a:r>
            <a:rPr lang="fi-FI" sz="1200" b="1" kern="1200" dirty="0">
              <a:solidFill>
                <a:srgbClr val="FF0000"/>
              </a:solidFill>
              <a:latin typeface="Arial"/>
              <a:ea typeface="+mn-ea"/>
              <a:cs typeface="+mn-cs"/>
            </a:rPr>
            <a:t>opettajat ja opettajankoulutus </a:t>
          </a:r>
          <a:r>
            <a:rPr lang="fi-FI" sz="1200" b="1" kern="1200" dirty="0">
              <a:solidFill>
                <a:srgbClr val="9BCF7E">
                  <a:lumMod val="50000"/>
                </a:srgbClr>
              </a:solidFill>
              <a:latin typeface="Arial"/>
              <a:ea typeface="+mn-ea"/>
              <a:cs typeface="+mn-cs"/>
            </a:rPr>
            <a:t>uuden teknologian mahdollisuudet, </a:t>
          </a:r>
          <a:r>
            <a:rPr lang="fi-FI" sz="1200" b="1" kern="1200" dirty="0">
              <a:solidFill>
                <a:srgbClr val="008FCA">
                  <a:lumMod val="50000"/>
                </a:srgbClr>
              </a:solidFill>
              <a:latin typeface="Arial"/>
              <a:ea typeface="+mn-ea"/>
              <a:cs typeface="+mn-cs"/>
            </a:rPr>
            <a:t>kieli- ja kulttuuritietoisuus</a:t>
          </a:r>
          <a:r>
            <a:rPr lang="fi-FI" sz="1200" b="1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, Eurooppa 2020 –strategia,</a:t>
          </a:r>
          <a:r>
            <a:rPr lang="fi-FI" sz="120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 </a:t>
          </a:r>
          <a:r>
            <a:rPr lang="fi-FI" sz="1200" b="1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ET  2020,</a:t>
          </a:r>
          <a:r>
            <a:rPr lang="fi-FI" sz="120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 </a:t>
          </a:r>
          <a:r>
            <a:rPr lang="fi-FI" sz="1200" b="1" kern="1200" dirty="0">
              <a:solidFill>
                <a:srgbClr val="9BCF7E">
                  <a:lumMod val="50000"/>
                </a:srgbClr>
              </a:solidFill>
              <a:latin typeface="Arial"/>
              <a:ea typeface="+mn-ea"/>
              <a:cs typeface="+mn-cs"/>
            </a:rPr>
            <a:t>innovatiivisia  opetusmenetelmiä</a:t>
          </a:r>
          <a:r>
            <a:rPr lang="fi-FI" sz="1200" b="1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, </a:t>
          </a:r>
          <a:r>
            <a:rPr lang="fi-FI" sz="1200" b="1" kern="1200" dirty="0">
              <a:solidFill>
                <a:srgbClr val="DF5E1F">
                  <a:lumMod val="75000"/>
                </a:srgbClr>
              </a:solidFill>
              <a:latin typeface="Arial"/>
              <a:ea typeface="+mn-ea"/>
              <a:cs typeface="+mn-cs"/>
            </a:rPr>
            <a:t>yhteistyö vanhempien kanssa</a:t>
          </a:r>
          <a:endParaRPr lang="fi-FI" sz="1200" kern="1200" dirty="0">
            <a:solidFill>
              <a:srgbClr val="DF5E1F">
                <a:lumMod val="75000"/>
              </a:srgbClr>
            </a:solidFill>
            <a:latin typeface="Arial"/>
            <a:ea typeface="+mn-ea"/>
            <a:cs typeface="+mn-cs"/>
          </a:endParaRPr>
        </a:p>
      </dsp:txBody>
      <dsp:txXfrm>
        <a:off x="534364" y="1120801"/>
        <a:ext cx="2378422" cy="1138352"/>
      </dsp:txXfrm>
    </dsp:sp>
    <dsp:sp modelId="{5F1C5C30-C7E5-437A-B19E-14A2A70920B0}">
      <dsp:nvSpPr>
        <dsp:cNvPr id="0" name=""/>
        <dsp:cNvSpPr/>
      </dsp:nvSpPr>
      <dsp:spPr>
        <a:xfrm>
          <a:off x="1318345" y="2733646"/>
          <a:ext cx="2015064" cy="1916067"/>
        </a:xfrm>
        <a:prstGeom prst="ellipse">
          <a:avLst/>
        </a:prstGeom>
        <a:solidFill>
          <a:srgbClr val="FFC000">
            <a:alpha val="50000"/>
          </a:srgbClr>
        </a:solidFill>
        <a:ln w="25400" cap="flat" cmpd="sng" algn="ctr">
          <a:solidFill>
            <a:sysClr val="window" lastClr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Opetuksen laatu, luovuus ja uudistuminen, yhdenvertainen oppiminen, </a:t>
          </a:r>
          <a:r>
            <a:rPr lang="fi-FI" sz="1100" b="1" kern="1200" dirty="0">
              <a:solidFill>
                <a:srgbClr val="9BCF7E">
                  <a:lumMod val="50000"/>
                </a:srgbClr>
              </a:solidFill>
              <a:latin typeface="Arial"/>
              <a:ea typeface="+mn-ea"/>
              <a:cs typeface="+mn-cs"/>
            </a:rPr>
            <a:t>osallistava opetus</a:t>
          </a:r>
          <a:r>
            <a:rPr lang="fi-FI" sz="11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, pohjoismaiset kielet</a:t>
          </a:r>
          <a:r>
            <a:rPr lang="fi-FI" sz="11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sekä tieto ja tuntemus pohjoismaisista ja balttialaisista kielistä ja kulttuureista </a:t>
          </a:r>
        </a:p>
      </dsp:txBody>
      <dsp:txXfrm>
        <a:off x="1934619" y="3228630"/>
        <a:ext cx="1209038" cy="1053837"/>
      </dsp:txXfrm>
    </dsp:sp>
    <dsp:sp modelId="{2B185A6E-E6C6-4EFE-A562-D244D3A327CA}">
      <dsp:nvSpPr>
        <dsp:cNvPr id="0" name=""/>
        <dsp:cNvSpPr/>
      </dsp:nvSpPr>
      <dsp:spPr>
        <a:xfrm>
          <a:off x="54351" y="1988829"/>
          <a:ext cx="1975951" cy="1926093"/>
        </a:xfrm>
        <a:prstGeom prst="ellipse">
          <a:avLst/>
        </a:prstGeom>
        <a:solidFill>
          <a:srgbClr val="7030A0">
            <a:alpha val="5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Sosiaalisen inkluusion ja maahanmuuttajataustaisten lasten integraation edistäminen, Koulun keskeyttämisen ehkäiseminen, </a:t>
          </a:r>
          <a:r>
            <a:rPr lang="fi-FI" sz="1000" b="1" kern="1200" dirty="0">
              <a:solidFill>
                <a:srgbClr val="9BCF7E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rPr>
            <a:t>Yhteistyötä koulutuksen,  työelämän ja muiden toimijoiden välillä, varhaiskasvatus</a:t>
          </a:r>
          <a:endParaRPr lang="fi-FI" sz="1000" kern="1200" dirty="0">
            <a:solidFill>
              <a:srgbClr val="9BCF7E">
                <a:lumMod val="60000"/>
                <a:lumOff val="40000"/>
              </a:srgbClr>
            </a:solidFill>
            <a:latin typeface="Arial"/>
            <a:ea typeface="+mn-ea"/>
            <a:cs typeface="+mn-cs"/>
          </a:endParaRPr>
        </a:p>
      </dsp:txBody>
      <dsp:txXfrm>
        <a:off x="240419" y="2486403"/>
        <a:ext cx="1185570" cy="10593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7790C-ACBB-4ECF-B1B3-25FA86D935AD}">
      <dsp:nvSpPr>
        <dsp:cNvPr id="0" name=""/>
        <dsp:cNvSpPr/>
      </dsp:nvSpPr>
      <dsp:spPr>
        <a:xfrm>
          <a:off x="1148538" y="1832113"/>
          <a:ext cx="1732479" cy="149866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Aihekokonaisuudet</a:t>
          </a:r>
        </a:p>
      </dsp:txBody>
      <dsp:txXfrm>
        <a:off x="1435634" y="2080463"/>
        <a:ext cx="1158287" cy="1001964"/>
      </dsp:txXfrm>
    </dsp:sp>
    <dsp:sp modelId="{8DAB5E49-4DC1-4DDD-8DAF-C1554CCF5261}">
      <dsp:nvSpPr>
        <dsp:cNvPr id="0" name=""/>
        <dsp:cNvSpPr/>
      </dsp:nvSpPr>
      <dsp:spPr>
        <a:xfrm>
          <a:off x="2233403" y="1115103"/>
          <a:ext cx="653659" cy="56321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2FBF3-05DB-4961-8D9E-3A5109260164}">
      <dsp:nvSpPr>
        <dsp:cNvPr id="0" name=""/>
        <dsp:cNvSpPr/>
      </dsp:nvSpPr>
      <dsp:spPr>
        <a:xfrm>
          <a:off x="1364162" y="469076"/>
          <a:ext cx="1419754" cy="122825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Aktiivinen kansalaisuus, yrittäjyys ja työelämä</a:t>
          </a:r>
        </a:p>
      </dsp:txBody>
      <dsp:txXfrm>
        <a:off x="1599446" y="672624"/>
        <a:ext cx="949186" cy="821158"/>
      </dsp:txXfrm>
    </dsp:sp>
    <dsp:sp modelId="{6C010F50-CEB7-4620-9974-77F888BBA139}">
      <dsp:nvSpPr>
        <dsp:cNvPr id="0" name=""/>
        <dsp:cNvSpPr/>
      </dsp:nvSpPr>
      <dsp:spPr>
        <a:xfrm>
          <a:off x="2996274" y="2168014"/>
          <a:ext cx="653659" cy="56321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4C949-9E8F-407B-A7DA-01675485E272}">
      <dsp:nvSpPr>
        <dsp:cNvPr id="0" name=""/>
        <dsp:cNvSpPr/>
      </dsp:nvSpPr>
      <dsp:spPr>
        <a:xfrm>
          <a:off x="2610204" y="1224535"/>
          <a:ext cx="1419754" cy="1228254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Hyvinvointi ja turvallisuus</a:t>
          </a:r>
        </a:p>
      </dsp:txBody>
      <dsp:txXfrm>
        <a:off x="2845488" y="1428083"/>
        <a:ext cx="949186" cy="821158"/>
      </dsp:txXfrm>
    </dsp:sp>
    <dsp:sp modelId="{026BABAB-3806-4322-A018-F121D5FFE5AE}">
      <dsp:nvSpPr>
        <dsp:cNvPr id="0" name=""/>
        <dsp:cNvSpPr/>
      </dsp:nvSpPr>
      <dsp:spPr>
        <a:xfrm>
          <a:off x="2466334" y="3356552"/>
          <a:ext cx="653659" cy="56321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9AF193-1C91-4D37-BC93-231308CF411B}">
      <dsp:nvSpPr>
        <dsp:cNvPr id="0" name=""/>
        <dsp:cNvSpPr/>
      </dsp:nvSpPr>
      <dsp:spPr>
        <a:xfrm>
          <a:off x="2610204" y="2709679"/>
          <a:ext cx="1419754" cy="1228254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Kestävä elämäntapa ja globaalivastuu</a:t>
          </a:r>
        </a:p>
      </dsp:txBody>
      <dsp:txXfrm>
        <a:off x="2845488" y="2913227"/>
        <a:ext cx="949186" cy="821158"/>
      </dsp:txXfrm>
    </dsp:sp>
    <dsp:sp modelId="{EACEF102-1473-484D-B2DC-95DDEC072768}">
      <dsp:nvSpPr>
        <dsp:cNvPr id="0" name=""/>
        <dsp:cNvSpPr/>
      </dsp:nvSpPr>
      <dsp:spPr>
        <a:xfrm>
          <a:off x="1151762" y="3479926"/>
          <a:ext cx="653659" cy="56321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2A4B48-27A7-4AF1-BA63-E4333C4921DA}">
      <dsp:nvSpPr>
        <dsp:cNvPr id="0" name=""/>
        <dsp:cNvSpPr/>
      </dsp:nvSpPr>
      <dsp:spPr>
        <a:xfrm>
          <a:off x="1308124" y="3465983"/>
          <a:ext cx="1419754" cy="1228254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1" kern="1200" dirty="0"/>
            <a:t>Kulttuurien tuntemus ja</a:t>
          </a:r>
          <a:r>
            <a:rPr lang="fi-FI" sz="1100" kern="1200" dirty="0"/>
            <a:t> </a:t>
          </a:r>
          <a:r>
            <a:rPr lang="fi-FI" sz="1100" b="1" kern="1200" dirty="0"/>
            <a:t>kansainvälisyys</a:t>
          </a:r>
          <a:endParaRPr lang="fi-FI" sz="1100" kern="1200" dirty="0"/>
        </a:p>
      </dsp:txBody>
      <dsp:txXfrm>
        <a:off x="1543408" y="3669531"/>
        <a:ext cx="949186" cy="821158"/>
      </dsp:txXfrm>
    </dsp:sp>
    <dsp:sp modelId="{7BCAE29C-EF64-45B6-9330-61D75DAA7562}">
      <dsp:nvSpPr>
        <dsp:cNvPr id="0" name=""/>
        <dsp:cNvSpPr/>
      </dsp:nvSpPr>
      <dsp:spPr>
        <a:xfrm>
          <a:off x="376398" y="2427439"/>
          <a:ext cx="653659" cy="563214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89D2E-605D-4A7D-B07A-A7C7220618DB}">
      <dsp:nvSpPr>
        <dsp:cNvPr id="0" name=""/>
        <dsp:cNvSpPr/>
      </dsp:nvSpPr>
      <dsp:spPr>
        <a:xfrm>
          <a:off x="0" y="2710524"/>
          <a:ext cx="1419754" cy="1228254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Monilukutaito ja mediat </a:t>
          </a:r>
        </a:p>
      </dsp:txBody>
      <dsp:txXfrm>
        <a:off x="235284" y="2914072"/>
        <a:ext cx="949186" cy="821158"/>
      </dsp:txXfrm>
    </dsp:sp>
    <dsp:sp modelId="{5503C4E8-3210-42A0-BB93-AF8D4D14CDD2}">
      <dsp:nvSpPr>
        <dsp:cNvPr id="0" name=""/>
        <dsp:cNvSpPr/>
      </dsp:nvSpPr>
      <dsp:spPr>
        <a:xfrm>
          <a:off x="0" y="1222845"/>
          <a:ext cx="1419754" cy="122825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Teknologia ja yhteiskunta</a:t>
          </a:r>
        </a:p>
      </dsp:txBody>
      <dsp:txXfrm>
        <a:off x="235284" y="1426393"/>
        <a:ext cx="949186" cy="8211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C3740-D977-4DB9-BD85-3624471FF6BE}">
      <dsp:nvSpPr>
        <dsp:cNvPr id="0" name=""/>
        <dsp:cNvSpPr/>
      </dsp:nvSpPr>
      <dsp:spPr>
        <a:xfrm>
          <a:off x="-8" y="-16368"/>
          <a:ext cx="4398177" cy="32873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merkitys </a:t>
          </a:r>
          <a:r>
            <a:rPr lang="fi-FI" sz="1200" b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työmarkkinoiden </a:t>
          </a:r>
          <a:r>
            <a:rPr lang="fi-FI" sz="12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kannalta </a:t>
          </a:r>
          <a:r>
            <a:rPr lang="fi-FI" sz="1200" b="1" kern="1200" dirty="0">
              <a:solidFill>
                <a:schemeClr val="tx2">
                  <a:lumMod val="75000"/>
                </a:schemeClr>
              </a:solidFill>
            </a:rPr>
            <a:t>kansainvälistymistä oppilaitoksissa</a:t>
          </a:r>
          <a:r>
            <a:rPr lang="fi-FI" sz="1200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fi-FI" sz="1200" kern="1200" dirty="0">
              <a:solidFill>
                <a:srgbClr val="0070C0"/>
              </a:solidFill>
            </a:rPr>
            <a:t>edistetään  </a:t>
          </a:r>
          <a:r>
            <a:rPr lang="fi-FI" sz="1200" b="1" kern="1200" dirty="0">
              <a:solidFill>
                <a:schemeClr val="accent4">
                  <a:lumMod val="50000"/>
                </a:schemeClr>
              </a:solidFill>
            </a:rPr>
            <a:t>elinikäisen  oppimisen</a:t>
          </a:r>
          <a:r>
            <a:rPr lang="fi-FI" sz="1200" kern="1200" dirty="0">
              <a:solidFill>
                <a:schemeClr val="accent4">
                  <a:lumMod val="50000"/>
                </a:schemeClr>
              </a:solidFill>
            </a:rPr>
            <a:t>  </a:t>
          </a:r>
          <a:r>
            <a:rPr lang="fi-FI" sz="1200" b="1" kern="1200" dirty="0">
              <a:solidFill>
                <a:srgbClr val="C00000"/>
              </a:solidFill>
            </a:rPr>
            <a:t>globaalia  ulottuvuutta</a:t>
          </a:r>
          <a:r>
            <a:rPr lang="fi-FI" sz="1200" kern="1200" dirty="0">
              <a:solidFill>
                <a:srgbClr val="C00000"/>
              </a:solidFill>
            </a:rPr>
            <a:t> </a:t>
          </a:r>
          <a:r>
            <a:rPr lang="fi-FI" sz="1200" b="1" kern="1200" dirty="0">
              <a:solidFill>
                <a:schemeClr val="accent1"/>
              </a:solidFill>
            </a:rPr>
            <a:t>Eurooppa 2020 –strategia</a:t>
          </a:r>
          <a:r>
            <a:rPr lang="fi-FI" sz="1200" kern="1200" dirty="0">
              <a:solidFill>
                <a:schemeClr val="accent1"/>
              </a:solidFill>
            </a:rPr>
            <a:t> </a:t>
          </a:r>
          <a:r>
            <a:rPr lang="fi-FI" sz="1200" b="1" kern="1200" dirty="0">
              <a:solidFill>
                <a:schemeClr val="tx2">
                  <a:lumMod val="50000"/>
                </a:schemeClr>
              </a:solidFill>
            </a:rPr>
            <a:t>ET  2020</a:t>
          </a:r>
          <a:r>
            <a:rPr lang="fi-FI" sz="1200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fi-FI" sz="1200" b="1" kern="1200" dirty="0"/>
            <a:t>aktiivinen  oppiminen</a:t>
          </a:r>
          <a:r>
            <a:rPr lang="fi-FI" sz="1200" kern="1200" dirty="0"/>
            <a:t> </a:t>
          </a:r>
          <a:r>
            <a:rPr lang="fi-FI" sz="1200" b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tieteidenvälisiä  lähestymistapoja</a:t>
          </a:r>
          <a:r>
            <a:rPr lang="fi-FI" sz="12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  </a:t>
          </a:r>
          <a:r>
            <a:rPr lang="fi-FI" sz="1200" b="1" kern="1200" dirty="0">
              <a:solidFill>
                <a:schemeClr val="accent6">
                  <a:lumMod val="50000"/>
                </a:schemeClr>
              </a:solidFill>
            </a:rPr>
            <a:t>lukumotivaation lisääminen</a:t>
          </a:r>
          <a:r>
            <a:rPr lang="fi-FI" sz="1200" kern="1200" dirty="0">
              <a:solidFill>
                <a:srgbClr val="002060"/>
              </a:solidFill>
            </a:rPr>
            <a:t> </a:t>
          </a:r>
          <a:r>
            <a:rPr lang="fi-FI" sz="1200" b="1" kern="1200" dirty="0">
              <a:solidFill>
                <a:schemeClr val="bg2">
                  <a:lumMod val="50000"/>
                </a:schemeClr>
              </a:solidFill>
            </a:rPr>
            <a:t>yhteistyö vanhempien kanssa</a:t>
          </a:r>
          <a:endParaRPr lang="fi-FI" sz="1200" kern="1200" dirty="0"/>
        </a:p>
      </dsp:txBody>
      <dsp:txXfrm>
        <a:off x="586415" y="558919"/>
        <a:ext cx="3225330" cy="1479312"/>
      </dsp:txXfrm>
    </dsp:sp>
    <dsp:sp modelId="{5F1C5C30-C7E5-437A-B19E-14A2A70920B0}">
      <dsp:nvSpPr>
        <dsp:cNvPr id="0" name=""/>
        <dsp:cNvSpPr/>
      </dsp:nvSpPr>
      <dsp:spPr>
        <a:xfrm>
          <a:off x="1592946" y="1735563"/>
          <a:ext cx="2888766" cy="2976747"/>
        </a:xfrm>
        <a:prstGeom prst="ellipse">
          <a:avLst/>
        </a:prstGeom>
        <a:solidFill>
          <a:schemeClr val="tx2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1" kern="1200" dirty="0"/>
            <a:t>Opetuksen laatu, luovuus ja uudistuminen, yhdenvertainen oppiminen, osallistava opetus, pohjoismaiset kielet</a:t>
          </a:r>
          <a:r>
            <a:rPr lang="fi-FI" sz="1100" kern="1200" dirty="0"/>
            <a:t>, sekä tieto ja tuntemus pohjoismaisista ja balttialaisista kielistä ja kulttuureista</a:t>
          </a:r>
        </a:p>
      </dsp:txBody>
      <dsp:txXfrm>
        <a:off x="2476427" y="2504556"/>
        <a:ext cx="1733260" cy="1637210"/>
      </dsp:txXfrm>
    </dsp:sp>
    <dsp:sp modelId="{2B185A6E-E6C6-4EFE-A562-D244D3A327CA}">
      <dsp:nvSpPr>
        <dsp:cNvPr id="0" name=""/>
        <dsp:cNvSpPr/>
      </dsp:nvSpPr>
      <dsp:spPr>
        <a:xfrm>
          <a:off x="0" y="1764647"/>
          <a:ext cx="2101515" cy="2051803"/>
        </a:xfrm>
        <a:prstGeom prst="ellipse">
          <a:avLst/>
        </a:prstGeom>
        <a:solidFill>
          <a:schemeClr val="accent2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1" kern="1200" dirty="0">
              <a:solidFill>
                <a:srgbClr val="FF0000"/>
              </a:solidFill>
            </a:rPr>
            <a:t>Yhteistyötä koulutuksen, työelämän ja muiden toimijoiden välillä, </a:t>
          </a:r>
          <a:r>
            <a:rPr lang="fi-FI" sz="900" kern="1200" dirty="0">
              <a:solidFill>
                <a:schemeClr val="accent6">
                  <a:lumMod val="50000"/>
                </a:schemeClr>
              </a:solidFill>
            </a:rPr>
            <a:t>parannetaan  </a:t>
          </a:r>
          <a:r>
            <a:rPr lang="fi-FI" sz="900" b="1" kern="1200" dirty="0">
              <a:solidFill>
                <a:schemeClr val="accent6">
                  <a:lumMod val="50000"/>
                </a:schemeClr>
              </a:solidFill>
            </a:rPr>
            <a:t>kielten  opetusta</a:t>
          </a:r>
          <a:r>
            <a:rPr lang="fi-FI" sz="900" kern="1200" dirty="0">
              <a:solidFill>
                <a:schemeClr val="accent6">
                  <a:lumMod val="50000"/>
                </a:schemeClr>
              </a:solidFill>
            </a:rPr>
            <a:t>  </a:t>
          </a:r>
          <a:r>
            <a:rPr lang="fi-FI" sz="900" kern="1200" dirty="0">
              <a:solidFill>
                <a:schemeClr val="tx2"/>
              </a:solidFill>
            </a:rPr>
            <a:t>edistetään  </a:t>
          </a:r>
          <a:r>
            <a:rPr lang="fi-FI" sz="900" b="1" kern="1200" dirty="0">
              <a:solidFill>
                <a:schemeClr val="tx2"/>
              </a:solidFill>
            </a:rPr>
            <a:t>kulttuurien tuntemusta, </a:t>
          </a:r>
          <a:r>
            <a:rPr lang="fi-FI" sz="900" b="1" kern="1200" dirty="0">
              <a:solidFill>
                <a:schemeClr val="accent4">
                  <a:lumMod val="75000"/>
                </a:schemeClr>
              </a:solidFill>
            </a:rPr>
            <a:t>innovatiivisia  opetusmenetelmiä</a:t>
          </a:r>
          <a:r>
            <a:rPr lang="fi-FI" sz="900" kern="1200" dirty="0">
              <a:solidFill>
                <a:schemeClr val="accent4">
                  <a:lumMod val="75000"/>
                </a:schemeClr>
              </a:solidFill>
            </a:rPr>
            <a:t> </a:t>
          </a:r>
          <a:endParaRPr lang="fi-FI" sz="900" kern="1200" dirty="0"/>
        </a:p>
      </dsp:txBody>
      <dsp:txXfrm>
        <a:off x="197892" y="2294696"/>
        <a:ext cx="1260909" cy="11284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27987-B911-4717-BE81-EC1406EC2039}">
      <dsp:nvSpPr>
        <dsp:cNvPr id="0" name=""/>
        <dsp:cNvSpPr/>
      </dsp:nvSpPr>
      <dsp:spPr>
        <a:xfrm>
          <a:off x="2935309" y="-55674"/>
          <a:ext cx="2078048" cy="71088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>
              <a:solidFill>
                <a:schemeClr val="tx1"/>
              </a:solidFill>
            </a:rPr>
            <a:t>Tarpeesta</a:t>
          </a:r>
          <a:r>
            <a:rPr lang="fi-FI" sz="1600" kern="1200" dirty="0">
              <a:solidFill>
                <a:schemeClr val="tx1"/>
              </a:solidFill>
            </a:rPr>
            <a:t> kumpuavia ja selkeät </a:t>
          </a:r>
          <a:r>
            <a:rPr lang="fi-FI" sz="1600" b="1" kern="1200" dirty="0">
              <a:solidFill>
                <a:schemeClr val="tx1"/>
              </a:solidFill>
            </a:rPr>
            <a:t>tavoitteet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970011" y="-20972"/>
        <a:ext cx="2008644" cy="641477"/>
      </dsp:txXfrm>
    </dsp:sp>
    <dsp:sp modelId="{699E6C96-ED26-44E8-B589-E29819C0EBEE}">
      <dsp:nvSpPr>
        <dsp:cNvPr id="0" name=""/>
        <dsp:cNvSpPr/>
      </dsp:nvSpPr>
      <dsp:spPr>
        <a:xfrm>
          <a:off x="2047955" y="478104"/>
          <a:ext cx="4929751" cy="4929751"/>
        </a:xfrm>
        <a:custGeom>
          <a:avLst/>
          <a:gdLst/>
          <a:ahLst/>
          <a:cxnLst/>
          <a:rect l="0" t="0" r="0" b="0"/>
          <a:pathLst>
            <a:path>
              <a:moveTo>
                <a:pt x="3071850" y="75902"/>
              </a:moveTo>
              <a:arcTo wR="2464875" hR="2464875" stAng="17055341" swAng="45868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F731C8-FD3B-4BC3-BBA9-ECF35018B37D}">
      <dsp:nvSpPr>
        <dsp:cNvPr id="0" name=""/>
        <dsp:cNvSpPr/>
      </dsp:nvSpPr>
      <dsp:spPr>
        <a:xfrm>
          <a:off x="4342256" y="698968"/>
          <a:ext cx="3544443" cy="122265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>
              <a:solidFill>
                <a:schemeClr val="tx1"/>
              </a:solidFill>
            </a:rPr>
            <a:t>Tuloksilla </a:t>
          </a:r>
          <a:r>
            <a:rPr lang="fi-FI" sz="1600" b="1" kern="1200" dirty="0">
              <a:solidFill>
                <a:schemeClr val="tx1"/>
              </a:solidFill>
            </a:rPr>
            <a:t>vaikutusta</a:t>
          </a:r>
          <a:r>
            <a:rPr lang="fi-FI" sz="1600" kern="1200" dirty="0">
              <a:solidFill>
                <a:schemeClr val="tx1"/>
              </a:solidFill>
            </a:rPr>
            <a:t> </a:t>
          </a:r>
          <a:r>
            <a:rPr lang="fi-FI" sz="1600" kern="1200" dirty="0">
              <a:solidFill>
                <a:schemeClr val="tx1"/>
              </a:solidFill>
              <a:sym typeface="Wingdings" panose="05000000000000000000" pitchFamily="2" charset="2"/>
            </a:rPr>
            <a:t> </a:t>
          </a:r>
          <a:r>
            <a:rPr lang="fi-FI" sz="1600" kern="1200" dirty="0">
              <a:solidFill>
                <a:schemeClr val="tx1"/>
              </a:solidFill>
            </a:rPr>
            <a:t>kuviteltua vaikutusta osattu kuvata, missä pyritään saamaan aikaan </a:t>
          </a:r>
          <a:r>
            <a:rPr lang="fi-FI" sz="1600" b="1" kern="1200" dirty="0">
              <a:solidFill>
                <a:schemeClr val="tx1"/>
              </a:solidFill>
            </a:rPr>
            <a:t>muutosta</a:t>
          </a:r>
          <a:r>
            <a:rPr lang="fi-FI" sz="1600" kern="1200" dirty="0">
              <a:solidFill>
                <a:schemeClr val="tx1"/>
              </a:solidFill>
            </a:rPr>
            <a:t>? </a:t>
          </a:r>
          <a:r>
            <a:rPr lang="fi-FI" sz="1600" kern="1200" dirty="0">
              <a:solidFill>
                <a:schemeClr val="tx1"/>
              </a:solidFill>
              <a:sym typeface="Wingdings" panose="05000000000000000000" pitchFamily="2" charset="2"/>
            </a:rPr>
            <a:t> </a:t>
          </a:r>
          <a:r>
            <a:rPr lang="fi-FI" sz="1600" b="1" kern="1200" dirty="0">
              <a:solidFill>
                <a:schemeClr val="tx1"/>
              </a:solidFill>
              <a:sym typeface="Wingdings" panose="05000000000000000000" pitchFamily="2" charset="2"/>
            </a:rPr>
            <a:t>innovatiivisuus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4401941" y="758653"/>
        <a:ext cx="3425073" cy="1103281"/>
      </dsp:txXfrm>
    </dsp:sp>
    <dsp:sp modelId="{D8C668BC-45CE-48B5-97C9-618F5F9A120A}">
      <dsp:nvSpPr>
        <dsp:cNvPr id="0" name=""/>
        <dsp:cNvSpPr/>
      </dsp:nvSpPr>
      <dsp:spPr>
        <a:xfrm>
          <a:off x="1944638" y="881800"/>
          <a:ext cx="4929751" cy="4929751"/>
        </a:xfrm>
        <a:custGeom>
          <a:avLst/>
          <a:gdLst/>
          <a:ahLst/>
          <a:cxnLst/>
          <a:rect l="0" t="0" r="0" b="0"/>
          <a:pathLst>
            <a:path>
              <a:moveTo>
                <a:pt x="4528858" y="1117438"/>
              </a:moveTo>
              <a:arcTo wR="2464875" hR="2464875" stAng="19611730" swAng="393817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7FD404-F9F6-42CC-AE0F-BC4BE30A4CC5}">
      <dsp:nvSpPr>
        <dsp:cNvPr id="0" name=""/>
        <dsp:cNvSpPr/>
      </dsp:nvSpPr>
      <dsp:spPr>
        <a:xfrm>
          <a:off x="5490111" y="2328743"/>
          <a:ext cx="2396588" cy="71088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>
              <a:solidFill>
                <a:schemeClr val="tx1"/>
              </a:solidFill>
            </a:rPr>
            <a:t>Tuloksia</a:t>
          </a:r>
          <a:r>
            <a:rPr lang="fi-FI" sz="1600" kern="1200" dirty="0">
              <a:solidFill>
                <a:schemeClr val="tx1"/>
              </a:solidFill>
            </a:rPr>
            <a:t> voidaan mitata ja arvioida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524813" y="2363445"/>
        <a:ext cx="2327184" cy="641477"/>
      </dsp:txXfrm>
    </dsp:sp>
    <dsp:sp modelId="{0467998C-A753-44EB-B6CD-4AFAA44657A0}">
      <dsp:nvSpPr>
        <dsp:cNvPr id="0" name=""/>
        <dsp:cNvSpPr/>
      </dsp:nvSpPr>
      <dsp:spPr>
        <a:xfrm>
          <a:off x="1752470" y="394712"/>
          <a:ext cx="4929751" cy="4929751"/>
        </a:xfrm>
        <a:custGeom>
          <a:avLst/>
          <a:gdLst/>
          <a:ahLst/>
          <a:cxnLst/>
          <a:rect l="0" t="0" r="0" b="0"/>
          <a:pathLst>
            <a:path>
              <a:moveTo>
                <a:pt x="4912869" y="2752865"/>
              </a:moveTo>
              <a:arcTo wR="2464875" hR="2464875" stAng="402578" swAng="455306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901DE-181D-40CC-AF6C-C8A3CE5B7D6F}">
      <dsp:nvSpPr>
        <dsp:cNvPr id="0" name=""/>
        <dsp:cNvSpPr/>
      </dsp:nvSpPr>
      <dsp:spPr>
        <a:xfrm>
          <a:off x="4970939" y="3572798"/>
          <a:ext cx="2782061" cy="10105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>
              <a:solidFill>
                <a:schemeClr val="tx1"/>
              </a:solidFill>
            </a:rPr>
            <a:t>Ei pelkkiä liikkuvuusjaksoja, liikkuvuuksien tarkoitus on tukea </a:t>
          </a:r>
          <a:r>
            <a:rPr lang="fi-FI" sz="1600" b="1" kern="1200" dirty="0">
              <a:solidFill>
                <a:schemeClr val="tx1"/>
              </a:solidFill>
            </a:rPr>
            <a:t>hankkeen päämäärän </a:t>
          </a:r>
          <a:r>
            <a:rPr lang="fi-FI" sz="1600" kern="1200" dirty="0">
              <a:solidFill>
                <a:schemeClr val="tx1"/>
              </a:solidFill>
            </a:rPr>
            <a:t>saavuttamista.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020268" y="3622127"/>
        <a:ext cx="2683403" cy="911852"/>
      </dsp:txXfrm>
    </dsp:sp>
    <dsp:sp modelId="{5D0B955F-E30E-42CA-98EB-2EE5BF8B625F}">
      <dsp:nvSpPr>
        <dsp:cNvPr id="0" name=""/>
        <dsp:cNvSpPr/>
      </dsp:nvSpPr>
      <dsp:spPr>
        <a:xfrm>
          <a:off x="2499583" y="-116650"/>
          <a:ext cx="4929751" cy="4929751"/>
        </a:xfrm>
        <a:custGeom>
          <a:avLst/>
          <a:gdLst/>
          <a:ahLst/>
          <a:cxnLst/>
          <a:rect l="0" t="0" r="0" b="0"/>
          <a:pathLst>
            <a:path>
              <a:moveTo>
                <a:pt x="3318228" y="4777320"/>
              </a:moveTo>
              <a:arcTo wR="2464875" hR="2464875" stAng="4184678" swAng="85260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264AE2-D935-4E0F-8662-1FFA20A4BA5A}">
      <dsp:nvSpPr>
        <dsp:cNvPr id="0" name=""/>
        <dsp:cNvSpPr/>
      </dsp:nvSpPr>
      <dsp:spPr>
        <a:xfrm>
          <a:off x="2864780" y="4596482"/>
          <a:ext cx="2158344" cy="93734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>
              <a:solidFill>
                <a:schemeClr val="tx1"/>
              </a:solidFill>
            </a:rPr>
            <a:t>Hinta vs. Hyöty: </a:t>
          </a:r>
          <a:r>
            <a:rPr lang="fi-FI" sz="1600" b="1" kern="1200" dirty="0">
              <a:solidFill>
                <a:schemeClr val="tx1"/>
              </a:solidFill>
            </a:rPr>
            <a:t>Realistisuus ja kustannustehokkuus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910537" y="4642239"/>
        <a:ext cx="2066830" cy="845832"/>
      </dsp:txXfrm>
    </dsp:sp>
    <dsp:sp modelId="{59DA544D-8BD8-4678-A31F-722D90C8F00A}">
      <dsp:nvSpPr>
        <dsp:cNvPr id="0" name=""/>
        <dsp:cNvSpPr/>
      </dsp:nvSpPr>
      <dsp:spPr>
        <a:xfrm>
          <a:off x="60492" y="-126144"/>
          <a:ext cx="4929751" cy="4929751"/>
        </a:xfrm>
        <a:custGeom>
          <a:avLst/>
          <a:gdLst/>
          <a:ahLst/>
          <a:cxnLst/>
          <a:rect l="0" t="0" r="0" b="0"/>
          <a:pathLst>
            <a:path>
              <a:moveTo>
                <a:pt x="2603194" y="4925867"/>
              </a:moveTo>
              <a:arcTo wR="2464875" hR="2464875" stAng="5206986" swAng="855673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FF997A-D298-4DF4-9E15-8047C52149D8}">
      <dsp:nvSpPr>
        <dsp:cNvPr id="0" name=""/>
        <dsp:cNvSpPr/>
      </dsp:nvSpPr>
      <dsp:spPr>
        <a:xfrm>
          <a:off x="475938" y="3754949"/>
          <a:ext cx="2050126" cy="9562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>
              <a:solidFill>
                <a:schemeClr val="tx1"/>
              </a:solidFill>
            </a:rPr>
            <a:t>Tehdään jotain hakijalle </a:t>
          </a:r>
          <a:r>
            <a:rPr lang="fi-FI" sz="1600" b="1" kern="1200" dirty="0">
              <a:solidFill>
                <a:schemeClr val="tx1"/>
              </a:solidFill>
            </a:rPr>
            <a:t>uudella/toisella tavalla</a:t>
          </a:r>
        </a:p>
      </dsp:txBody>
      <dsp:txXfrm>
        <a:off x="522616" y="3801627"/>
        <a:ext cx="1956770" cy="862850"/>
      </dsp:txXfrm>
    </dsp:sp>
    <dsp:sp modelId="{B0766099-3A71-4BAA-A592-4929527CD4A7}">
      <dsp:nvSpPr>
        <dsp:cNvPr id="0" name=""/>
        <dsp:cNvSpPr/>
      </dsp:nvSpPr>
      <dsp:spPr>
        <a:xfrm>
          <a:off x="1268270" y="1125087"/>
          <a:ext cx="4929751" cy="4929751"/>
        </a:xfrm>
        <a:custGeom>
          <a:avLst/>
          <a:gdLst/>
          <a:ahLst/>
          <a:cxnLst/>
          <a:rect l="0" t="0" r="0" b="0"/>
          <a:pathLst>
            <a:path>
              <a:moveTo>
                <a:pt x="648" y="2521405"/>
              </a:moveTo>
              <a:arcTo wR="2464875" hR="2464875" stAng="10721152" swAng="45582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6C469-6555-49CC-9B75-E8715505322D}">
      <dsp:nvSpPr>
        <dsp:cNvPr id="0" name=""/>
        <dsp:cNvSpPr/>
      </dsp:nvSpPr>
      <dsp:spPr>
        <a:xfrm>
          <a:off x="0" y="2259915"/>
          <a:ext cx="2520522" cy="9526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>
              <a:solidFill>
                <a:schemeClr val="tx1"/>
              </a:solidFill>
            </a:rPr>
            <a:t>Selkeitä ja konkreettisia </a:t>
          </a:r>
          <a:r>
            <a:rPr lang="fi-FI" sz="1600" kern="1200" dirty="0">
              <a:solidFill>
                <a:schemeClr val="tx1"/>
              </a:solidFill>
            </a:rPr>
            <a:t>esimerkkejä siitä miten hanketyötä voi viedä omaan työhön</a:t>
          </a:r>
        </a:p>
      </dsp:txBody>
      <dsp:txXfrm>
        <a:off x="46505" y="2306420"/>
        <a:ext cx="2427512" cy="859656"/>
      </dsp:txXfrm>
    </dsp:sp>
    <dsp:sp modelId="{FD71AD08-3F34-4639-9118-843993C7AFB8}">
      <dsp:nvSpPr>
        <dsp:cNvPr id="0" name=""/>
        <dsp:cNvSpPr/>
      </dsp:nvSpPr>
      <dsp:spPr>
        <a:xfrm>
          <a:off x="1307443" y="-212164"/>
          <a:ext cx="4929751" cy="4929751"/>
        </a:xfrm>
        <a:custGeom>
          <a:avLst/>
          <a:gdLst/>
          <a:ahLst/>
          <a:cxnLst/>
          <a:rect l="0" t="0" r="0" b="0"/>
          <a:pathLst>
            <a:path>
              <a:moveTo>
                <a:pt x="1097" y="2391314"/>
              </a:moveTo>
              <a:arcTo wR="2464875" hR="2464875" stAng="10902611" swAng="33860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3E0B2-11A7-4EFF-AC75-2B0F1EF21C2B}">
      <dsp:nvSpPr>
        <dsp:cNvPr id="0" name=""/>
        <dsp:cNvSpPr/>
      </dsp:nvSpPr>
      <dsp:spPr>
        <a:xfrm>
          <a:off x="34887" y="706982"/>
          <a:ext cx="3159353" cy="1150312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>
              <a:solidFill>
                <a:schemeClr val="tx1"/>
              </a:solidFill>
            </a:rPr>
            <a:t>Kirjoitettu  huomioiden kaikki hakijat </a:t>
          </a:r>
          <a:r>
            <a:rPr lang="fi-FI" sz="1600" kern="1200" dirty="0">
              <a:solidFill>
                <a:schemeClr val="tx1"/>
              </a:solidFill>
              <a:sym typeface="Wingdings" panose="05000000000000000000" pitchFamily="2" charset="2"/>
            </a:rPr>
            <a:t> hakemus tehdään </a:t>
          </a:r>
          <a:r>
            <a:rPr lang="fi-FI" sz="1600" b="1" kern="1200" dirty="0">
              <a:solidFill>
                <a:schemeClr val="tx1"/>
              </a:solidFill>
              <a:sym typeface="Wingdings" panose="05000000000000000000" pitchFamily="2" charset="2"/>
            </a:rPr>
            <a:t>yhteistyössä</a:t>
          </a:r>
          <a:r>
            <a:rPr lang="fi-FI" sz="1600" kern="1200" dirty="0">
              <a:solidFill>
                <a:schemeClr val="tx1"/>
              </a:solidFill>
              <a:sym typeface="Wingdings" panose="05000000000000000000" pitchFamily="2" charset="2"/>
            </a:rPr>
            <a:t> partnereiden kanssa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91041" y="763136"/>
        <a:ext cx="3047045" cy="1038004"/>
      </dsp:txXfrm>
    </dsp:sp>
    <dsp:sp modelId="{37FF5671-0423-4DF5-9A6B-9BD9EEB19F93}">
      <dsp:nvSpPr>
        <dsp:cNvPr id="0" name=""/>
        <dsp:cNvSpPr/>
      </dsp:nvSpPr>
      <dsp:spPr>
        <a:xfrm>
          <a:off x="551834" y="528114"/>
          <a:ext cx="4929751" cy="4929751"/>
        </a:xfrm>
        <a:custGeom>
          <a:avLst/>
          <a:gdLst/>
          <a:ahLst/>
          <a:cxnLst/>
          <a:rect l="0" t="0" r="0" b="0"/>
          <a:pathLst>
            <a:path>
              <a:moveTo>
                <a:pt x="1704478" y="120220"/>
              </a:moveTo>
              <a:arcTo wR="2464875" hR="2464875" stAng="15121893" swAng="72495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F910E-38D3-4886-BCFB-E68812BE7D3E}" type="datetimeFigureOut">
              <a:rPr lang="fi-FI" smtClean="0"/>
              <a:t>23.11.2017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96D5E-84FF-4EEF-86DC-635F554CFF8B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b="0" dirty="0"/>
              <a:t>Liikkuvuushankkeet tuovat organisaatioille</a:t>
            </a:r>
            <a:r>
              <a:rPr lang="fi-FI" b="0" baseline="0" dirty="0"/>
              <a:t> </a:t>
            </a:r>
            <a:r>
              <a:rPr lang="fi-FI" b="1" baseline="0" dirty="0"/>
              <a:t>li</a:t>
            </a:r>
            <a:r>
              <a:rPr lang="fi-FI" b="1" dirty="0"/>
              <a:t>sääntynyttä valmiutta ja kykyä työskennellä kansainvälisesti,</a:t>
            </a:r>
            <a:r>
              <a:rPr lang="fi-FI" b="1" baseline="0" dirty="0"/>
              <a:t> uusia </a:t>
            </a:r>
            <a:r>
              <a:rPr lang="fi-FI" b="1" dirty="0"/>
              <a:t>innovatiivisia tapoja toimia kohderyhmien kanssa,</a:t>
            </a:r>
            <a:r>
              <a:rPr lang="fi-FI" b="0" baseline="0" dirty="0"/>
              <a:t> </a:t>
            </a:r>
            <a:r>
              <a:rPr lang="fi-FI" b="0" dirty="0"/>
              <a:t>modernimpaa, dynaamisempaa, sitoutuneempaa ja ammattimaisempaa organisaatioympäristöä. </a:t>
            </a:r>
            <a:r>
              <a:rPr lang="fi-FI" dirty="0"/>
              <a:t>Liikkuvuuden tulee vastata </a:t>
            </a:r>
            <a:r>
              <a:rPr lang="fi-FI" b="1" dirty="0"/>
              <a:t>koulun tarpeita</a:t>
            </a:r>
            <a:r>
              <a:rPr lang="fi-FI" dirty="0"/>
              <a:t> ja </a:t>
            </a:r>
            <a:r>
              <a:rPr lang="fi-FI" b="1" dirty="0"/>
              <a:t>kehittää opetushenkilöstön tietoja ja taitoja</a:t>
            </a:r>
            <a:r>
              <a:rPr lang="fi-FI" dirty="0"/>
              <a:t>, esimerkiksi esimiesten johtamistaitoja ja opettajien kykyä vastata oppilaiden tarpeisiin, laajentaa koulun eurooppalaista ulottuvuutta ja kehittää uudenlaisia sekä parempia opetusmenetelmiä. Esimerkiksi opetushenkilökunta voi osallistua kielikursseille tai kehittää TVT-taitojaan.</a:t>
            </a:r>
            <a:endParaRPr lang="fi-FI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Strategiset kumppanuushankkeet </a:t>
            </a:r>
            <a:r>
              <a:rPr lang="fi-FI" b="1" dirty="0"/>
              <a:t>yleissivistävän koulutuksen eurooppalaisia kehittämishankkeita</a:t>
            </a:r>
            <a:r>
              <a:rPr lang="fi-FI" dirty="0"/>
              <a:t>. Tarjoavat osallistujille mahdollisuuden </a:t>
            </a:r>
            <a:r>
              <a:rPr lang="fi-FI" b="1" dirty="0"/>
              <a:t>kehittää omaa toimintaansa</a:t>
            </a:r>
            <a:r>
              <a:rPr lang="fi-FI" dirty="0"/>
              <a:t> tutustumalla muiden Euroopan maiden koulutusjärjestelmiin, vertailemalla ja vaihtamalla hyviä käytäntöjä ja työskentelemällä yhteisen aiheen kanssa. </a:t>
            </a:r>
            <a:r>
              <a:rPr lang="fi-FI" b="1" dirty="0"/>
              <a:t>Tavoitteena on nostaa yleissivistävän koulutuksen laatua.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 dirty="0"/>
              <a:t>Kaikki yleissivistävän koulutuksen parissa toimivat organisaatiot voivat osallistua</a:t>
            </a:r>
            <a:r>
              <a:rPr lang="fi-FI" dirty="0"/>
              <a:t>. Hankkeiden toteuttamiseen voivat osallistua </a:t>
            </a:r>
            <a:r>
              <a:rPr lang="fi-FI" b="1" dirty="0"/>
              <a:t>koulun tai organisaation henkilökunta ja oppilaat</a:t>
            </a:r>
            <a:r>
              <a:rPr lang="fi-FI" dirty="0"/>
              <a:t>.</a:t>
            </a:r>
            <a:endParaRPr lang="fi-FI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Toiminnan tulee olla </a:t>
            </a:r>
            <a:r>
              <a:rPr lang="fi-FI" b="1" dirty="0"/>
              <a:t>tavoitteellista kehittämistoimintaa</a:t>
            </a:r>
            <a:r>
              <a:rPr lang="fi-FI" dirty="0"/>
              <a:t>, joka pohjautuu paikallisiin, kansallisiin ja eurooppalaisiin </a:t>
            </a:r>
            <a:r>
              <a:rPr lang="fi-FI" b="1" dirty="0"/>
              <a:t>koulutusstrategioihin</a:t>
            </a:r>
            <a:r>
              <a:rPr lang="fi-FI" dirty="0"/>
              <a:t> (OPS, Eurooppa 2020, Koulutus 2020). Hanke on </a:t>
            </a:r>
            <a:r>
              <a:rPr lang="fi-FI" b="1" dirty="0"/>
              <a:t>opetussuunnitelman mukaista toimintaa</a:t>
            </a:r>
            <a:r>
              <a:rPr lang="fi-FI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b="1" dirty="0"/>
          </a:p>
          <a:p>
            <a:r>
              <a:rPr lang="fi-FI" b="1" dirty="0"/>
              <a:t>Tavoitteena innovaatioita ja konkreettisia tuloksia</a:t>
            </a:r>
          </a:p>
          <a:p>
            <a:r>
              <a:rPr lang="fi-FI" dirty="0"/>
              <a:t>Kumppanuushankkeilta odotetaan </a:t>
            </a:r>
            <a:r>
              <a:rPr lang="fi-FI" b="1" dirty="0"/>
              <a:t>myönteisiä ja pitkäkestoisia vaikutuksia</a:t>
            </a:r>
            <a:r>
              <a:rPr lang="fi-FI" dirty="0"/>
              <a:t> hanketyöhön osallistuviin henkilöihin ja heidän organisaatioihinsa, mutta myös </a:t>
            </a:r>
            <a:r>
              <a:rPr lang="fi-FI" b="1" dirty="0"/>
              <a:t>vaikutusta laajemminkin</a:t>
            </a:r>
            <a:r>
              <a:rPr lang="fi-FI" dirty="0"/>
              <a:t>. Hankkeiden tavoitteina on </a:t>
            </a:r>
            <a:r>
              <a:rPr lang="fi-FI" b="1" dirty="0"/>
              <a:t>kehittää, siirtää ja ottaa käyttöön uusia käytäntöjä</a:t>
            </a:r>
            <a:r>
              <a:rPr lang="fi-FI" dirty="0"/>
              <a:t> yleissivistävään koulutukseen.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4A3D8-BBC7-401E-A6FA-17696582833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425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Hanketyypeillä (1 &amp; 2)</a:t>
            </a:r>
            <a:r>
              <a:rPr lang="fi-FI" baseline="0" dirty="0"/>
              <a:t> erilaiset sopimuskäytännöt ja tukimuodot</a:t>
            </a:r>
            <a:endParaRPr lang="fi-FI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4A3D8-BBC7-401E-A6FA-176965828335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340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4A3D8-BBC7-401E-A6FA-176965828335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93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4A3D8-BBC7-401E-A6FA-176965828335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262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4A3D8-BBC7-401E-A6FA-17696582833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213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4D5C-C99F-493D-A485-1573BDB20FB4}" type="datetime1">
              <a:rPr lang="fi-FI" smtClean="0"/>
              <a:t>23.11.2017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pasi.siltakorpi@porvoo.fi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9-F0F1-4278-9922-186A8F4DAE0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D2EC-DA32-4ED2-84F9-937451538944}" type="datetime1">
              <a:rPr lang="fi-FI" smtClean="0"/>
              <a:t>23.11.2017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pasi.siltakorpi@porvoo.fi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9-F0F1-4278-9922-186A8F4DAE0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C5E9-0079-4B13-B295-980813F83791}" type="datetime1">
              <a:rPr lang="fi-FI" smtClean="0"/>
              <a:t>23.11.2017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pasi.siltakorpi@porvoo.fi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9-F0F1-4278-9922-186A8F4DAE0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eni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91300" y="2304000"/>
            <a:ext cx="3990428" cy="387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4727973" y="2403475"/>
            <a:ext cx="3750469" cy="344328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FE143D7-1431-4CBC-B49B-CB95EB07F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9581D2BB-FDD9-4629-A359-D57C9513952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A38EDB-82B5-47B3-B9C1-99B3AA4BAD8E}" type="datetime1">
              <a:rPr lang="en-GB" smtClean="0"/>
              <a:pPr/>
              <a:t>23/11/2017</a:t>
            </a:fld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A8FB5C1-DE42-44EB-AB5C-2688001F48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Opetushallitus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40023F9-F3C4-41C3-84BA-E1517612C0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30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79A8-5490-4B2D-8786-C73CC5C93826}" type="datetime1">
              <a:rPr lang="fi-FI" smtClean="0"/>
              <a:t>23.11.2017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pasi.siltakorpi@porvoo.fi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9-F0F1-4278-9922-186A8F4DAE0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4369-A863-46A1-A074-0D104B50C401}" type="datetime1">
              <a:rPr lang="fi-FI" smtClean="0"/>
              <a:t>23.11.2017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pasi.siltakorpi@porvoo.fi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9-F0F1-4278-9922-186A8F4DAE0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D8EC-DED4-492C-B686-5BDAD0B02D93}" type="datetime1">
              <a:rPr lang="fi-FI" smtClean="0"/>
              <a:t>23.11.2017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pasi.siltakorpi@porvoo.fi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9-F0F1-4278-9922-186A8F4DAE0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D4C6-2D01-4201-A34C-8888FCD4F555}" type="datetime1">
              <a:rPr lang="fi-FI" smtClean="0"/>
              <a:t>23.11.2017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pasi.siltakorpi@porvoo.fi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9-F0F1-4278-9922-186A8F4DAE0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70EB-47D6-42E6-986F-D3FE75DDC886}" type="datetime1">
              <a:rPr lang="fi-FI" smtClean="0"/>
              <a:t>23.11.2017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pasi.siltakorpi@porvoo.fi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9-F0F1-4278-9922-186A8F4DAE0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F801-6653-4FB6-B222-647E748581E1}" type="datetime1">
              <a:rPr lang="fi-FI" smtClean="0"/>
              <a:t>23.11.2017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pasi.siltakorpi@porvoo.fi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9-F0F1-4278-9922-186A8F4DAE0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A1B7-13A0-450B-979D-54EA6A1FB677}" type="datetime1">
              <a:rPr lang="fi-FI" smtClean="0"/>
              <a:t>23.11.2017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pasi.siltakorpi@porvoo.fi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9-F0F1-4278-9922-186A8F4DAE0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7C563-A8D0-4412-8CBD-AE7D5D5B9CF1}" type="datetime1">
              <a:rPr lang="fi-FI" smtClean="0"/>
              <a:t>23.11.2017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pasi.siltakorpi@porvoo.fi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6E9-F0F1-4278-9922-186A8F4DAE0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A5D60-9098-4311-90E2-81AB02D0CE39}" type="datetime1">
              <a:rPr lang="fi-FI" smtClean="0"/>
              <a:t>23.11.2017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pasi.siltakorpi@porvoo.fi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816E9-F0F1-4278-9922-186A8F4DAE02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peda.net/hankkeet/okkul/ku/ku/ejekkv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ducation/participants/portal/desktop/en/home.html" TargetMode="External"/><Relationship Id="rId2" Type="http://schemas.openxmlformats.org/officeDocument/2006/relationships/hyperlink" Target="http://www.cimo.fi/ohjelmat/erasmusplus/yleissivistavalle_koulutukselle/avaintoimi_1_liikkuvuus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c.europa.eu/programmes/erasmus-plus/tools/distance_en.htm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mo.fi/ohjelmat/erasmusplus/hakuprosess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educationgateway.eu/fi/pub/resources/tutorials/how_to_select_a_teacher_traini.htm" TargetMode="External"/><Relationship Id="rId2" Type="http://schemas.openxmlformats.org/officeDocument/2006/relationships/hyperlink" Target="http://www.schooleducationgateway.eu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schooleducationgateway.eu/fi/pub/resources/tutorials/developing-intercultural-skill.h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chooleducationgateway.e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ducation/participants/portal/desktop/en/home.html" TargetMode="External"/><Relationship Id="rId2" Type="http://schemas.openxmlformats.org/officeDocument/2006/relationships/hyperlink" Target="http://www.cimo.fi/ohjelmat/erasmusplus/yleissivistavalle_koulutukselle/avaintoimi_2_strategiset_kumppanuushankkeet/valmistelevat_vierailut_ja_kontaktiseminaarit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drive.google.com/open?id=1AJgt-GPK3NRcNE0z3yvdvlZhNX0&amp;usp=sharing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VB1Wt_siMsk" TargetMode="Externa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educationgateway.eu/" TargetMode="External"/><Relationship Id="rId2" Type="http://schemas.openxmlformats.org/officeDocument/2006/relationships/hyperlink" Target="http://www.edu.fi/etwinning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4.gif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drive.google.com/open?id=1jHjwhWKNp_Wn_O3hR1_e-fRKfEY&amp;usp=sharin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>
                <a:hlinkClick r:id="rId2"/>
              </a:rPr>
              <a:t>ERASMUS+ ja </a:t>
            </a:r>
            <a:r>
              <a:rPr lang="fi-FI" b="1" dirty="0" err="1">
                <a:hlinkClick r:id="rId2"/>
              </a:rPr>
              <a:t>eTwinning-hankkeet</a:t>
            </a:r>
            <a:r>
              <a:rPr lang="fi-FI" b="1" dirty="0">
                <a:hlinkClick r:id="rId2"/>
              </a:rPr>
              <a:t> koulua </a:t>
            </a:r>
            <a:r>
              <a:rPr lang="fi-FI" b="1" dirty="0" err="1">
                <a:hlinkClick r:id="rId2"/>
              </a:rPr>
              <a:t>kansainvälistämässä</a:t>
            </a:r>
            <a:endParaRPr lang="fi-FI" b="1" dirty="0"/>
          </a:p>
          <a:p>
            <a:r>
              <a:rPr lang="fi-FI" b="1" dirty="0"/>
              <a:t>Tervetuloa</a:t>
            </a:r>
          </a:p>
          <a:p>
            <a:r>
              <a:rPr lang="fi-FI" b="1" dirty="0"/>
              <a:t>Kirjaudu koneelle </a:t>
            </a:r>
            <a:r>
              <a:rPr lang="fi-FI" b="1" dirty="0" err="1"/>
              <a:t>edu.porvoo.fi</a:t>
            </a:r>
            <a:r>
              <a:rPr lang="fi-FI" b="1" dirty="0"/>
              <a:t> tunnuksillasi</a:t>
            </a:r>
          </a:p>
          <a:p>
            <a:r>
              <a:rPr lang="fi-FI" b="1" dirty="0"/>
              <a:t>Jos sinulla ei niitä, ole </a:t>
            </a:r>
            <a:r>
              <a:rPr lang="fi-FI" b="1" dirty="0" err="1"/>
              <a:t>ope</a:t>
            </a:r>
            <a:r>
              <a:rPr lang="fi-FI" b="1" dirty="0"/>
              <a:t> auttaa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pasi.siltakorpi@porvoo.fi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5375" y="502144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KA1 </a:t>
            </a:r>
            <a:r>
              <a:rPr lang="fi-FI" sz="3600" dirty="0">
                <a:solidFill>
                  <a:schemeClr val="accent1"/>
                </a:solidFill>
              </a:rPr>
              <a:t>Opetushenkilöstön täydennyskoulutus</a:t>
            </a:r>
            <a:br>
              <a:rPr lang="fi-FI" sz="3600" dirty="0">
                <a:solidFill>
                  <a:schemeClr val="accent1"/>
                </a:solidFill>
              </a:rPr>
            </a:br>
            <a:r>
              <a:rPr lang="fi-FI" sz="1400" dirty="0">
                <a:solidFill>
                  <a:schemeClr val="accent1"/>
                </a:solidFill>
                <a:hlinkClick r:id="rId2"/>
              </a:rPr>
              <a:t>http://www.cimo.fi/ohjelmat/erasmusplus/yleissivistavalle_koulutukselle/avaintoimi_1_liikkuvuus </a:t>
            </a:r>
            <a:endParaRPr lang="en-GB" sz="14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hankkeen kesto 12-24 kk</a:t>
            </a:r>
          </a:p>
          <a:p>
            <a:r>
              <a:rPr lang="fi-FI" dirty="0"/>
              <a:t>koulutukset 2 pv – 2 kk</a:t>
            </a:r>
          </a:p>
          <a:p>
            <a:r>
              <a:rPr lang="fi-FI" dirty="0"/>
              <a:t>hakemuksen tekee </a:t>
            </a:r>
          </a:p>
          <a:p>
            <a:pPr lvl="1"/>
            <a:r>
              <a:rPr lang="fi-FI" dirty="0"/>
              <a:t>koulu tai</a:t>
            </a:r>
          </a:p>
          <a:p>
            <a:pPr lvl="1"/>
            <a:r>
              <a:rPr lang="fi-FI" dirty="0"/>
              <a:t>kunnan sivistystoimi (konsortio)</a:t>
            </a:r>
          </a:p>
          <a:p>
            <a:r>
              <a:rPr lang="fi-FI" dirty="0">
                <a:hlinkClick r:id="rId3"/>
              </a:rPr>
              <a:t>PIC-numero</a:t>
            </a:r>
            <a:r>
              <a:rPr lang="fi-FI" dirty="0"/>
              <a:t> vaaditaan</a:t>
            </a:r>
          </a:p>
          <a:p>
            <a:endParaRPr lang="en-GB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päätökset toukokuussa</a:t>
            </a:r>
          </a:p>
          <a:p>
            <a:r>
              <a:rPr lang="fi-FI" dirty="0"/>
              <a:t>hankesopimuksen allekirjoitus</a:t>
            </a:r>
          </a:p>
          <a:p>
            <a:r>
              <a:rPr lang="fi-FI" dirty="0"/>
              <a:t>hankekoulutus verkossa toukokuussa ja syksyllä Helsingissä </a:t>
            </a:r>
          </a:p>
          <a:p>
            <a:r>
              <a:rPr lang="fi-FI" dirty="0"/>
              <a:t>hankehallinto tehdään komission </a:t>
            </a:r>
            <a:r>
              <a:rPr lang="fi-FI" dirty="0" err="1"/>
              <a:t>Mobility</a:t>
            </a:r>
            <a:r>
              <a:rPr lang="fi-FI" dirty="0"/>
              <a:t> </a:t>
            </a:r>
            <a:r>
              <a:rPr lang="fi-FI" dirty="0" err="1"/>
              <a:t>Tool</a:t>
            </a:r>
            <a:r>
              <a:rPr lang="fi-FI" dirty="0"/>
              <a:t>+ -alustalla</a:t>
            </a:r>
          </a:p>
          <a:p>
            <a:pPr lvl="1"/>
            <a:r>
              <a:rPr lang="fi-FI" sz="1400" dirty="0"/>
              <a:t>koordinaattori hallinnoi </a:t>
            </a:r>
          </a:p>
          <a:p>
            <a:pPr lvl="1"/>
            <a:r>
              <a:rPr lang="fi-FI" sz="1400" dirty="0"/>
              <a:t>osallistujien raportointi  </a:t>
            </a:r>
          </a:p>
          <a:p>
            <a:pPr lvl="1"/>
            <a:r>
              <a:rPr lang="fi-FI" sz="1400" dirty="0"/>
              <a:t>hankeseuranta </a:t>
            </a:r>
          </a:p>
          <a:p>
            <a:pPr lvl="1"/>
            <a:r>
              <a:rPr lang="fi-FI" sz="1400" dirty="0"/>
              <a:t>loppuraportti </a:t>
            </a:r>
          </a:p>
          <a:p>
            <a:endParaRPr lang="en-GB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4294967295"/>
          </p:nvPr>
        </p:nvSpPr>
        <p:spPr>
          <a:xfrm>
            <a:off x="672426" y="6305688"/>
            <a:ext cx="662696" cy="262309"/>
          </a:xfrm>
        </p:spPr>
        <p:txBody>
          <a:bodyPr/>
          <a:lstStyle/>
          <a:p>
            <a:fld id="{C47398F3-4007-4DAB-AE93-8719731555AB}" type="datetime1">
              <a:rPr lang="en-GB" smtClean="0"/>
              <a:pPr/>
              <a:t>23/11/2017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294967295"/>
          </p:nvPr>
        </p:nvSpPr>
        <p:spPr>
          <a:xfrm>
            <a:off x="1335122" y="6305688"/>
            <a:ext cx="3246606" cy="262309"/>
          </a:xfrm>
        </p:spPr>
        <p:txBody>
          <a:bodyPr/>
          <a:lstStyle/>
          <a:p>
            <a:r>
              <a:rPr lang="en-GB" dirty="0"/>
              <a:t>Opetushallitus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294967295"/>
          </p:nvPr>
        </p:nvSpPr>
        <p:spPr>
          <a:xfrm>
            <a:off x="7915881" y="6305688"/>
            <a:ext cx="614061" cy="262309"/>
          </a:xfrm>
        </p:spPr>
        <p:txBody>
          <a:bodyPr/>
          <a:lstStyle/>
          <a:p>
            <a:fld id="{A6E131DE-DA31-4CDF-828A-8EB206A3CD12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13" name="Rounded Rectangle 6"/>
          <p:cNvSpPr/>
          <p:nvPr/>
        </p:nvSpPr>
        <p:spPr>
          <a:xfrm>
            <a:off x="4396896" y="2454180"/>
            <a:ext cx="54006" cy="3528392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45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1300" y="620688"/>
            <a:ext cx="6428972" cy="774729"/>
          </a:xfrm>
        </p:spPr>
        <p:txBody>
          <a:bodyPr>
            <a:normAutofit fontScale="90000"/>
          </a:bodyPr>
          <a:lstStyle/>
          <a:p>
            <a:r>
              <a:rPr lang="en-GB" dirty="0"/>
              <a:t>KA1 </a:t>
            </a:r>
            <a:r>
              <a:rPr lang="fi-FI" dirty="0">
                <a:solidFill>
                  <a:schemeClr val="accent1"/>
                </a:solidFill>
              </a:rPr>
              <a:t>Opetushenkilöstön täydennyskoulutus </a:t>
            </a:r>
            <a:br>
              <a:rPr lang="fi-FI" dirty="0">
                <a:solidFill>
                  <a:schemeClr val="accent1"/>
                </a:solidFill>
              </a:rPr>
            </a:br>
            <a:r>
              <a:rPr lang="fi-FI" sz="2000" dirty="0">
                <a:latin typeface="Calibri" panose="020F0502020204030204" pitchFamily="34" charset="0"/>
              </a:rPr>
              <a:t>Yksikkökustannukset (</a:t>
            </a:r>
            <a:r>
              <a:rPr lang="fi-FI" sz="2000" dirty="0" err="1">
                <a:latin typeface="Calibri" panose="020F0502020204030204" pitchFamily="34" charset="0"/>
              </a:rPr>
              <a:t>unit</a:t>
            </a:r>
            <a:r>
              <a:rPr lang="fi-FI" sz="2000" dirty="0">
                <a:latin typeface="Calibri" panose="020F0502020204030204" pitchFamily="34" charset="0"/>
              </a:rPr>
              <a:t> </a:t>
            </a:r>
            <a:r>
              <a:rPr lang="fi-FI" sz="2000" dirty="0" err="1">
                <a:latin typeface="Calibri" panose="020F0502020204030204" pitchFamily="34" charset="0"/>
              </a:rPr>
              <a:t>cost</a:t>
            </a:r>
            <a:r>
              <a:rPr lang="fi-FI" sz="2000" dirty="0">
                <a:latin typeface="Calibri" panose="020F0502020204030204" pitchFamily="34" charset="0"/>
              </a:rPr>
              <a:t>)</a:t>
            </a:r>
            <a:br>
              <a:rPr lang="fi-FI" dirty="0">
                <a:latin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4294967295"/>
          </p:nvPr>
        </p:nvSpPr>
        <p:spPr>
          <a:xfrm>
            <a:off x="672426" y="6305688"/>
            <a:ext cx="662696" cy="262309"/>
          </a:xfrm>
        </p:spPr>
        <p:txBody>
          <a:bodyPr/>
          <a:lstStyle/>
          <a:p>
            <a:fld id="{C47398F3-4007-4DAB-AE93-8719731555AB}" type="datetime1">
              <a:rPr lang="en-GB" smtClean="0"/>
              <a:pPr/>
              <a:t>23/11/2017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294967295"/>
          </p:nvPr>
        </p:nvSpPr>
        <p:spPr>
          <a:xfrm>
            <a:off x="1335122" y="6305688"/>
            <a:ext cx="3246606" cy="262309"/>
          </a:xfrm>
        </p:spPr>
        <p:txBody>
          <a:bodyPr/>
          <a:lstStyle/>
          <a:p>
            <a:r>
              <a:rPr lang="en-GB"/>
              <a:t>Opetushallitus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294967295"/>
          </p:nvPr>
        </p:nvSpPr>
        <p:spPr>
          <a:xfrm>
            <a:off x="7915881" y="6305688"/>
            <a:ext cx="614061" cy="262309"/>
          </a:xfrm>
        </p:spPr>
        <p:txBody>
          <a:bodyPr/>
          <a:lstStyle/>
          <a:p>
            <a:fld id="{A6E131DE-DA31-4CDF-828A-8EB206A3CD12}" type="slidenum">
              <a:rPr lang="en-GB" smtClean="0"/>
              <a:pPr/>
              <a:t>11</a:t>
            </a:fld>
            <a:endParaRPr lang="en-GB"/>
          </a:p>
        </p:txBody>
      </p:sp>
      <p:graphicFrame>
        <p:nvGraphicFramePr>
          <p:cNvPr id="9" name="Table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4928723"/>
              </p:ext>
            </p:extLst>
          </p:nvPr>
        </p:nvGraphicFramePr>
        <p:xfrm>
          <a:off x="591741" y="1514475"/>
          <a:ext cx="6387703" cy="5081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4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732">
                <a:tc>
                  <a:txBody>
                    <a:bodyPr/>
                    <a:lstStyle/>
                    <a:p>
                      <a:r>
                        <a:rPr lang="fi-FI" dirty="0">
                          <a:latin typeface="Calibri" panose="020F0502020204030204" pitchFamily="34" charset="0"/>
                        </a:rPr>
                        <a:t>Miten</a:t>
                      </a:r>
                      <a:r>
                        <a:rPr lang="fi-FI" baseline="0" dirty="0">
                          <a:latin typeface="Calibri" panose="020F0502020204030204" pitchFamily="34" charset="0"/>
                        </a:rPr>
                        <a:t> tuki määräytyy?</a:t>
                      </a:r>
                      <a:endParaRPr lang="fi-FI" dirty="0">
                        <a:latin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Calibri" panose="020F0502020204030204" pitchFamily="34" charset="0"/>
                        </a:rPr>
                        <a:t>Yksikkökustannus 2017 </a:t>
                      </a:r>
                      <a:r>
                        <a:rPr lang="fi-FI" baseline="0" dirty="0"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fi-FI" baseline="0" dirty="0" err="1">
                          <a:latin typeface="Calibri" panose="020F0502020204030204" pitchFamily="34" charset="0"/>
                        </a:rPr>
                        <a:t>unit</a:t>
                      </a:r>
                      <a:r>
                        <a:rPr lang="fi-FI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i-FI" baseline="0" dirty="0" err="1">
                          <a:latin typeface="Calibri" panose="020F0502020204030204" pitchFamily="34" charset="0"/>
                        </a:rPr>
                        <a:t>cost</a:t>
                      </a:r>
                      <a:r>
                        <a:rPr lang="fi-FI" baseline="0" dirty="0">
                          <a:latin typeface="Calibri" panose="020F0502020204030204" pitchFamily="34" charset="0"/>
                        </a:rPr>
                        <a:t>)</a:t>
                      </a:r>
                      <a:endParaRPr lang="fi-FI" dirty="0">
                        <a:latin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9557">
                <a:tc>
                  <a:txBody>
                    <a:bodyPr/>
                    <a:lstStyle/>
                    <a:p>
                      <a:r>
                        <a:rPr lang="fi-FI" dirty="0">
                          <a:latin typeface="Calibri" panose="020F0502020204030204" pitchFamily="34" charset="0"/>
                        </a:rPr>
                        <a:t>Matkatuki</a:t>
                      </a:r>
                    </a:p>
                    <a:p>
                      <a:r>
                        <a:rPr lang="fi-FI" sz="1200" i="1" dirty="0">
                          <a:effectLst/>
                          <a:latin typeface="Calibri" panose="020F0502020204030204" pitchFamily="34" charset="0"/>
                        </a:rPr>
                        <a:t>linnuntietä</a:t>
                      </a:r>
                      <a:r>
                        <a:rPr lang="fi-FI" sz="1200" i="1" baseline="0" dirty="0">
                          <a:effectLst/>
                          <a:latin typeface="Calibri" panose="020F0502020204030204" pitchFamily="34" charset="0"/>
                        </a:rPr>
                        <a:t> organisaatioiden välillä</a:t>
                      </a:r>
                      <a:r>
                        <a:rPr lang="fi-FI" sz="1800" i="1" baseline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r>
                        <a:rPr lang="fi-FI" sz="1100" dirty="0">
                          <a:latin typeface="Calibri" panose="020F0502020204030204" pitchFamily="34" charset="0"/>
                          <a:hlinkClick r:id="rId2"/>
                        </a:rPr>
                        <a:t>http://ec.europa.eu/programmes/erasmus-plus/tools/distance_en.htm</a:t>
                      </a:r>
                      <a:endParaRPr lang="fi-FI" sz="1100" dirty="0">
                        <a:latin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baseline="0" dirty="0">
                          <a:latin typeface="Calibri" panose="020F0502020204030204" pitchFamily="34" charset="0"/>
                        </a:rPr>
                        <a:t>Etäisyystaulukko / liikkuva </a:t>
                      </a:r>
                      <a:r>
                        <a:rPr lang="fi-FI" baseline="0" dirty="0" err="1">
                          <a:latin typeface="Calibri" panose="020F0502020204030204" pitchFamily="34" charset="0"/>
                        </a:rPr>
                        <a:t>hlö</a:t>
                      </a:r>
                      <a:endParaRPr lang="fi-FI" baseline="0" dirty="0"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aseline="0" dirty="0">
                          <a:latin typeface="Calibri" panose="020F0502020204030204" pitchFamily="34" charset="0"/>
                        </a:rPr>
                        <a:t>0-99 km = 20 </a:t>
                      </a:r>
                      <a:r>
                        <a:rPr lang="fi-FI" sz="1200" dirty="0">
                          <a:effectLst/>
                          <a:latin typeface="Calibri" panose="020F0502020204030204" pitchFamily="34" charset="0"/>
                        </a:rPr>
                        <a:t>€/hlö                        3000-3999</a:t>
                      </a:r>
                      <a:r>
                        <a:rPr lang="fi-FI" sz="1200" baseline="0" dirty="0">
                          <a:effectLst/>
                          <a:latin typeface="Calibri" panose="020F0502020204030204" pitchFamily="34" charset="0"/>
                        </a:rPr>
                        <a:t> = 530 </a:t>
                      </a:r>
                      <a:r>
                        <a:rPr lang="fi-FI" sz="1200" dirty="0">
                          <a:effectLst/>
                          <a:latin typeface="Calibri" panose="020F0502020204030204" pitchFamily="34" charset="0"/>
                        </a:rPr>
                        <a:t>€/hlö</a:t>
                      </a:r>
                      <a:endParaRPr lang="fi-FI" sz="1200" baseline="0" dirty="0"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>
                          <a:effectLst/>
                          <a:latin typeface="Calibri" panose="020F0502020204030204" pitchFamily="34" charset="0"/>
                        </a:rPr>
                        <a:t>100-499km = 180 </a:t>
                      </a:r>
                      <a:r>
                        <a:rPr lang="fi-FI" sz="1200" dirty="0" err="1">
                          <a:effectLst/>
                          <a:latin typeface="Calibri" panose="020F0502020204030204" pitchFamily="34" charset="0"/>
                        </a:rPr>
                        <a:t>€/hlö</a:t>
                      </a:r>
                      <a:r>
                        <a:rPr lang="fi-FI" sz="1200" dirty="0">
                          <a:effectLst/>
                          <a:latin typeface="Calibri" panose="020F0502020204030204" pitchFamily="34" charset="0"/>
                        </a:rPr>
                        <a:t>                4000-7999 = 820 </a:t>
                      </a:r>
                      <a:r>
                        <a:rPr lang="fi-FI" sz="1200" dirty="0" err="1">
                          <a:effectLst/>
                          <a:latin typeface="Calibri" panose="020F0502020204030204" pitchFamily="34" charset="0"/>
                        </a:rPr>
                        <a:t>€/hlö</a:t>
                      </a:r>
                      <a:endParaRPr lang="fi-FI" sz="12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>
                          <a:effectLst/>
                          <a:latin typeface="Calibri" panose="020F0502020204030204" pitchFamily="34" charset="0"/>
                        </a:rPr>
                        <a:t>500-1999 km = 275 €/hlö             8000-         =1500</a:t>
                      </a:r>
                      <a:r>
                        <a:rPr lang="fi-FI" sz="1200" baseline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i-FI" sz="1200" dirty="0">
                          <a:effectLst/>
                          <a:latin typeface="Calibri" panose="020F0502020204030204" pitchFamily="34" charset="0"/>
                        </a:rPr>
                        <a:t>€/hlö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>
                          <a:effectLst/>
                          <a:latin typeface="Calibri" panose="020F0502020204030204" pitchFamily="34" charset="0"/>
                        </a:rPr>
                        <a:t>2000-2999 km = 36</a:t>
                      </a:r>
                      <a:r>
                        <a:rPr lang="fi-FI" sz="1200" baseline="0" dirty="0">
                          <a:effectLst/>
                          <a:latin typeface="Calibri" panose="020F0502020204030204" pitchFamily="34" charset="0"/>
                        </a:rPr>
                        <a:t>0 </a:t>
                      </a:r>
                      <a:r>
                        <a:rPr lang="fi-FI" sz="1200" dirty="0">
                          <a:effectLst/>
                          <a:latin typeface="Calibri" panose="020F0502020204030204" pitchFamily="34" charset="0"/>
                        </a:rPr>
                        <a:t>€/hlö</a:t>
                      </a:r>
                      <a:endParaRPr lang="fi-FI" sz="1200" i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649">
                <a:tc>
                  <a:txBody>
                    <a:bodyPr/>
                    <a:lstStyle/>
                    <a:p>
                      <a:r>
                        <a:rPr lang="fi-FI" sz="1200" dirty="0">
                          <a:latin typeface="Calibri" panose="020F0502020204030204" pitchFamily="34" charset="0"/>
                        </a:rPr>
                        <a:t>Poikkeukselliset kulut matkoihin, jos matkat ovat huomattavasti kalliimmat kuin etäisyystaulukon tuki on. 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i="1" dirty="0">
                          <a:effectLst/>
                          <a:latin typeface="Calibri" panose="020F0502020204030204" pitchFamily="34" charset="0"/>
                        </a:rPr>
                        <a:t>Perusteltava hakulomakkeessa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1297">
                <a:tc>
                  <a:txBody>
                    <a:bodyPr/>
                    <a:lstStyle/>
                    <a:p>
                      <a:r>
                        <a:rPr lang="fi-FI" dirty="0">
                          <a:latin typeface="Calibri" panose="020F0502020204030204" pitchFamily="34" charset="0"/>
                        </a:rPr>
                        <a:t>Yksilötuki (oleskelukulutuki)</a:t>
                      </a: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>
                          <a:latin typeface="Calibri" panose="020F0502020204030204" pitchFamily="34" charset="0"/>
                        </a:rPr>
                        <a:t>Maa </a:t>
                      </a:r>
                      <a:r>
                        <a:rPr lang="fi-FI" baseline="0" dirty="0">
                          <a:latin typeface="Calibri" panose="020F0502020204030204" pitchFamily="34" charset="0"/>
                        </a:rPr>
                        <a:t>/ liikkuva </a:t>
                      </a:r>
                      <a:r>
                        <a:rPr lang="fi-FI" baseline="0" dirty="0" err="1">
                          <a:latin typeface="Calibri" panose="020F0502020204030204" pitchFamily="34" charset="0"/>
                        </a:rPr>
                        <a:t>hlö</a:t>
                      </a:r>
                      <a:endParaRPr lang="fi-FI" baseline="0" dirty="0"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aseline="0" dirty="0">
                          <a:latin typeface="Calibri" panose="020F0502020204030204" pitchFamily="34" charset="0"/>
                        </a:rPr>
                        <a:t>päiväkohtainen yksikkösumma</a:t>
                      </a:r>
                    </a:p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>
                          <a:latin typeface="Calibri" panose="020F0502020204030204" pitchFamily="34" charset="0"/>
                        </a:rPr>
                        <a:t>euromääräistä vaihtelua välillä 42– 96</a:t>
                      </a:r>
                    </a:p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>
                          <a:latin typeface="Calibri" panose="020F0502020204030204" pitchFamily="34" charset="0"/>
                        </a:rPr>
                        <a:t>min. 2 pv ja </a:t>
                      </a:r>
                      <a:r>
                        <a:rPr lang="fi-FI" sz="1200" dirty="0" err="1">
                          <a:latin typeface="Calibri" panose="020F0502020204030204" pitchFamily="34" charset="0"/>
                        </a:rPr>
                        <a:t>max</a:t>
                      </a:r>
                      <a:r>
                        <a:rPr lang="fi-FI" sz="1200" dirty="0">
                          <a:latin typeface="Calibri" panose="020F0502020204030204" pitchFamily="34" charset="0"/>
                        </a:rPr>
                        <a:t>. 2 kk </a:t>
                      </a: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3038">
                <a:tc>
                  <a:txBody>
                    <a:bodyPr/>
                    <a:lstStyle/>
                    <a:p>
                      <a:r>
                        <a:rPr lang="fi-FI" baseline="0" dirty="0">
                          <a:latin typeface="Calibri" panose="020F0502020204030204" pitchFamily="34" charset="0"/>
                        </a:rPr>
                        <a:t>Organisaatiotuki</a:t>
                      </a:r>
                      <a:endParaRPr lang="fi-FI" dirty="0">
                        <a:latin typeface="Calibri" panose="020F0502020204030204" pitchFamily="34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baseline="0" dirty="0">
                          <a:latin typeface="Calibri" panose="020F0502020204030204" pitchFamily="34" charset="0"/>
                        </a:rPr>
                        <a:t>1 kpl / liikkuva </a:t>
                      </a:r>
                      <a:r>
                        <a:rPr lang="fi-FI" baseline="0" dirty="0" err="1">
                          <a:latin typeface="Calibri" panose="020F0502020204030204" pitchFamily="34" charset="0"/>
                        </a:rPr>
                        <a:t>hlö</a:t>
                      </a:r>
                      <a:endParaRPr lang="fi-FI" baseline="0" dirty="0">
                        <a:latin typeface="Calibri" panose="020F0502020204030204" pitchFamily="34" charset="0"/>
                      </a:endParaRPr>
                    </a:p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>
                          <a:latin typeface="Calibri" panose="020F0502020204030204" pitchFamily="34" charset="0"/>
                        </a:rPr>
                        <a:t>1 – 100 </a:t>
                      </a:r>
                      <a:r>
                        <a:rPr lang="fi-FI" sz="1200" dirty="0" err="1">
                          <a:latin typeface="Calibri" panose="020F0502020204030204" pitchFamily="34" charset="0"/>
                        </a:rPr>
                        <a:t>hlö</a:t>
                      </a:r>
                      <a:r>
                        <a:rPr lang="fi-FI" sz="1200" dirty="0">
                          <a:latin typeface="Calibri" panose="020F0502020204030204" pitchFamily="34" charset="0"/>
                        </a:rPr>
                        <a:t>: 350€/hlö</a:t>
                      </a:r>
                    </a:p>
                    <a:p>
                      <a:r>
                        <a:rPr lang="fi-FI" sz="1200" dirty="0">
                          <a:latin typeface="Calibri" panose="020F0502020204030204" pitchFamily="34" charset="0"/>
                        </a:rPr>
                        <a:t> &gt;100 </a:t>
                      </a:r>
                      <a:r>
                        <a:rPr lang="fi-FI" sz="1200" dirty="0" err="1">
                          <a:latin typeface="Calibri" panose="020F0502020204030204" pitchFamily="34" charset="0"/>
                        </a:rPr>
                        <a:t>hlö</a:t>
                      </a:r>
                      <a:r>
                        <a:rPr lang="fi-FI" sz="1200" dirty="0">
                          <a:latin typeface="Calibri" panose="020F0502020204030204" pitchFamily="34" charset="0"/>
                        </a:rPr>
                        <a:t>: 200€/hlö 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519">
                <a:tc>
                  <a:txBody>
                    <a:bodyPr/>
                    <a:lstStyle/>
                    <a:p>
                      <a:r>
                        <a:rPr lang="fi-FI" dirty="0">
                          <a:latin typeface="Calibri" panose="020F0502020204030204" pitchFamily="34" charset="0"/>
                        </a:rPr>
                        <a:t>Kurssimaksu</a:t>
                      </a: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>
                          <a:latin typeface="Calibri" panose="020F0502020204030204" pitchFamily="34" charset="0"/>
                        </a:rPr>
                        <a:t>70 </a:t>
                      </a:r>
                      <a:r>
                        <a:rPr lang="fi-FI" dirty="0">
                          <a:latin typeface="Calibri" panose="020F0502020204030204" pitchFamily="34" charset="0"/>
                        </a:rPr>
                        <a:t>€ /</a:t>
                      </a:r>
                      <a:r>
                        <a:rPr lang="fi-FI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i-FI" dirty="0">
                          <a:latin typeface="Calibri" panose="020F0502020204030204" pitchFamily="34" charset="0"/>
                        </a:rPr>
                        <a:t>pv (</a:t>
                      </a:r>
                      <a:r>
                        <a:rPr lang="fi-FI" dirty="0" err="1">
                          <a:latin typeface="Calibri" panose="020F0502020204030204" pitchFamily="34" charset="0"/>
                        </a:rPr>
                        <a:t>max</a:t>
                      </a:r>
                      <a:r>
                        <a:rPr lang="fi-FI" dirty="0">
                          <a:latin typeface="Calibri" panose="020F0502020204030204" pitchFamily="34" charset="0"/>
                        </a:rPr>
                        <a:t>. 10 pv)</a:t>
                      </a: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732">
                <a:tc>
                  <a:txBody>
                    <a:bodyPr/>
                    <a:lstStyle/>
                    <a:p>
                      <a:r>
                        <a:rPr lang="fi-FI" i="1" dirty="0">
                          <a:latin typeface="Calibri" panose="020F0502020204030204" pitchFamily="34" charset="0"/>
                        </a:rPr>
                        <a:t>Erityistuki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i="1" dirty="0">
                          <a:latin typeface="Calibri" panose="020F0502020204030204" pitchFamily="34" charset="0"/>
                        </a:rPr>
                        <a:t>Poikkeus: todelliset lisäkulut 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" name="Picture 8" descr="http://www.cimo.fi/instancedata/prime_product_julkaisu/cimo/embeds/cimowwwstructure/f6e2a87b5c03a67916fea1e9fa2ffd96648f3b3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027" y="822328"/>
            <a:ext cx="1408885" cy="529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8900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PIC JA HAKUPROSESSI OHJE CIMON SIVUILLA</a:t>
            </a:r>
            <a:endParaRPr lang="fi-FI" dirty="0"/>
          </a:p>
          <a:p>
            <a:r>
              <a:rPr lang="fi-FI" dirty="0">
                <a:hlinkClick r:id="rId2"/>
              </a:rPr>
              <a:t>http://www.cimo.fi/ohjelmat/erasmusplus/hakuprosessi</a:t>
            </a:r>
            <a:endParaRPr lang="fi-FI" dirty="0"/>
          </a:p>
          <a:p>
            <a:r>
              <a:rPr lang="fi-FI" dirty="0"/>
              <a:t>Tuolla selkeät ohjeet kuinka edetään. Seuraa ohjeita. Varaa kahvia, aikaa ja malttia.</a:t>
            </a:r>
          </a:p>
          <a:p>
            <a:r>
              <a:rPr lang="fi-FI" dirty="0"/>
              <a:t>Palaamme tähän kohta mikäli asia kiinnostaa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pasi.siltakorpi@porvoo.fi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Hakuprosessi/ palaamme tähän kohta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Cimon</a:t>
            </a:r>
            <a:r>
              <a:rPr lang="fi-FI" dirty="0"/>
              <a:t> sivuilla selkeät ohjeet</a:t>
            </a:r>
          </a:p>
          <a:p>
            <a:r>
              <a:rPr lang="fi-FI" dirty="0"/>
              <a:t>http://www.cimo.fi/ohjelmat/erasmusplus/hakuprosessi</a:t>
            </a:r>
          </a:p>
          <a:p>
            <a:r>
              <a:rPr lang="fi-FI" dirty="0"/>
              <a:t>Sivulla 14 päästää </a:t>
            </a:r>
            <a:r>
              <a:rPr lang="fi-FI" dirty="0" err="1"/>
              <a:t>PDF:ssä</a:t>
            </a:r>
            <a:r>
              <a:rPr lang="fi-FI" dirty="0"/>
              <a:t> asiaan</a:t>
            </a:r>
          </a:p>
          <a:p>
            <a:r>
              <a:rPr lang="fi-FI" dirty="0"/>
              <a:t>http://ec.europa.eu/programmes/erasmus-plus/sites/erasmusplus/files/files/resources/2017-eform-technical-guide_en.pdf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pasi.siltakorpi@porvoo.fi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8000" dirty="0"/>
              <a:t>Mitä arvioidaan ?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pasi.siltakorpi@porvoo.fi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1300" y="249813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fi-FI" dirty="0"/>
              <a:t>Hakemuksien (KA1) arviointikriteerit</a:t>
            </a:r>
            <a:endParaRPr lang="en-GB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4294967295"/>
          </p:nvPr>
        </p:nvSpPr>
        <p:spPr>
          <a:xfrm>
            <a:off x="672426" y="6305688"/>
            <a:ext cx="662696" cy="262309"/>
          </a:xfrm>
        </p:spPr>
        <p:txBody>
          <a:bodyPr/>
          <a:lstStyle/>
          <a:p>
            <a:fld id="{C47398F3-4007-4DAB-AE93-8719731555AB}" type="datetime1">
              <a:rPr lang="en-GB" smtClean="0"/>
              <a:pPr/>
              <a:t>23/11/2017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294967295"/>
          </p:nvPr>
        </p:nvSpPr>
        <p:spPr>
          <a:xfrm>
            <a:off x="1335122" y="6305688"/>
            <a:ext cx="3246606" cy="262309"/>
          </a:xfrm>
        </p:spPr>
        <p:txBody>
          <a:bodyPr/>
          <a:lstStyle/>
          <a:p>
            <a:r>
              <a:rPr lang="en-GB"/>
              <a:t>Opetushallitus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294967295"/>
          </p:nvPr>
        </p:nvSpPr>
        <p:spPr>
          <a:xfrm>
            <a:off x="7915881" y="6305688"/>
            <a:ext cx="614061" cy="262309"/>
          </a:xfrm>
        </p:spPr>
        <p:txBody>
          <a:bodyPr/>
          <a:lstStyle/>
          <a:p>
            <a:fld id="{A6E131DE-DA31-4CDF-828A-8EB206A3CD12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91300" y="1150795"/>
            <a:ext cx="4914950" cy="1832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301" y="2963026"/>
            <a:ext cx="4914950" cy="38949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5996008" y="1442727"/>
            <a:ext cx="1519522" cy="13681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>
            <a:lvl1pPr marL="360363" indent="-360363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5350" indent="-447675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39863" indent="-4572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1800" indent="-2619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4850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800" dirty="0"/>
              <a:t>Maksimi on 100 p </a:t>
            </a:r>
          </a:p>
          <a:p>
            <a:r>
              <a:rPr lang="fi-FI" sz="1800" dirty="0"/>
              <a:t>alle 60 p  hakemukset hylätään </a:t>
            </a:r>
          </a:p>
          <a:p>
            <a:endParaRPr lang="fi-FI" sz="1800" dirty="0"/>
          </a:p>
        </p:txBody>
      </p:sp>
      <p:sp>
        <p:nvSpPr>
          <p:cNvPr id="12" name="Oval 5"/>
          <p:cNvSpPr/>
          <p:nvPr/>
        </p:nvSpPr>
        <p:spPr>
          <a:xfrm>
            <a:off x="5740501" y="2902191"/>
            <a:ext cx="1869261" cy="206824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Alin hyväksytty pistemäärä määräytyy  budjetin riittävyyden mukaan</a:t>
            </a:r>
          </a:p>
        </p:txBody>
      </p:sp>
      <p:sp>
        <p:nvSpPr>
          <p:cNvPr id="13" name="Rounded Rectangle 4"/>
          <p:cNvSpPr/>
          <p:nvPr/>
        </p:nvSpPr>
        <p:spPr>
          <a:xfrm>
            <a:off x="6010600" y="5057247"/>
            <a:ext cx="1599162" cy="11521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Jos jostain alle 50% pistemäärästä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hylkäys </a:t>
            </a:r>
          </a:p>
        </p:txBody>
      </p:sp>
      <p:pic>
        <p:nvPicPr>
          <p:cNvPr id="14" name="Picture 8" descr="http://www.cimo.fi/instancedata/prime_product_julkaisu/cimo/embeds/cimowwwstructure/f6e2a87b5c03a67916fea1e9fa2ffd96648f3b3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027" y="822328"/>
            <a:ext cx="1408885" cy="52908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Nuoli: Oikea 14"/>
          <p:cNvSpPr/>
          <p:nvPr/>
        </p:nvSpPr>
        <p:spPr>
          <a:xfrm>
            <a:off x="6243637" y="5753101"/>
            <a:ext cx="214313" cy="341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20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9600" dirty="0"/>
              <a:t>Mistä kurssi?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pasi.siltakorpi@porvoo.fi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00" y="403229"/>
            <a:ext cx="7509092" cy="577499"/>
          </a:xfrm>
        </p:spPr>
        <p:txBody>
          <a:bodyPr>
            <a:normAutofit fontScale="90000"/>
          </a:bodyPr>
          <a:lstStyle/>
          <a:p>
            <a:r>
              <a:rPr lang="fi-FI" dirty="0"/>
              <a:t>School </a:t>
            </a:r>
            <a:r>
              <a:rPr lang="fi-FI" dirty="0" err="1"/>
              <a:t>Education</a:t>
            </a:r>
            <a:r>
              <a:rPr lang="fi-FI" dirty="0"/>
              <a:t> </a:t>
            </a:r>
            <a:r>
              <a:rPr lang="fi-FI" dirty="0" err="1"/>
              <a:t>Gateway</a:t>
            </a:r>
            <a:r>
              <a:rPr lang="fi-FI" dirty="0"/>
              <a:t> –portaalista voit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1300" y="1171576"/>
            <a:ext cx="7574006" cy="5002425"/>
          </a:xfrm>
        </p:spPr>
        <p:txBody>
          <a:bodyPr/>
          <a:lstStyle/>
          <a:p>
            <a:r>
              <a:rPr lang="fi-FI" sz="1800" dirty="0"/>
              <a:t>löytää täydennyskoulutuskurssin (KA1) 			</a:t>
            </a:r>
            <a:r>
              <a:rPr lang="fi-FI" sz="1800" u="sng" dirty="0">
                <a:hlinkClick r:id="rId2"/>
              </a:rPr>
              <a:t>www.schooleducationgateway.eu</a:t>
            </a:r>
            <a:r>
              <a:rPr lang="en-GB" sz="1800" dirty="0"/>
              <a:t> </a:t>
            </a:r>
            <a:endParaRPr lang="fi-FI" sz="1800" dirty="0"/>
          </a:p>
          <a:p>
            <a:pPr lvl="1"/>
            <a:r>
              <a:rPr lang="fi-FI" sz="1800" dirty="0">
                <a:hlinkClick r:id="rId3"/>
              </a:rPr>
              <a:t>Sopivan ulkomaisen kurssin valitseminen opettajalle -opas </a:t>
            </a:r>
            <a:endParaRPr lang="fi-FI" sz="1800" dirty="0"/>
          </a:p>
          <a:p>
            <a:pPr marL="342900" lvl="0" indent="-342900">
              <a:lnSpc>
                <a:spcPct val="100000"/>
              </a:lnSpc>
            </a:pPr>
            <a:r>
              <a:rPr lang="fi-FI" sz="1800" dirty="0"/>
              <a:t>etsiä </a:t>
            </a:r>
            <a:r>
              <a:rPr lang="fi-FI" sz="1800" dirty="0" err="1"/>
              <a:t>job</a:t>
            </a:r>
            <a:r>
              <a:rPr lang="fi-FI" sz="1800" dirty="0"/>
              <a:t> </a:t>
            </a:r>
            <a:r>
              <a:rPr lang="fi-FI" sz="1800" dirty="0" err="1"/>
              <a:t>shadowing</a:t>
            </a:r>
            <a:r>
              <a:rPr lang="fi-FI" sz="1800" dirty="0"/>
              <a:t> –kohdekoulun (KA1) </a:t>
            </a:r>
          </a:p>
          <a:p>
            <a:pPr marL="342900" lvl="0" indent="-342900">
              <a:lnSpc>
                <a:spcPct val="100000"/>
              </a:lnSpc>
            </a:pPr>
            <a:r>
              <a:rPr lang="fi-FI" sz="1800" dirty="0"/>
              <a:t>etsiä tai ilmoittaa partnerihaun KA2 –kumppanuushankkeeseen </a:t>
            </a:r>
          </a:p>
          <a:p>
            <a:pPr marL="342900" lvl="0" indent="-342900">
              <a:lnSpc>
                <a:spcPct val="100000"/>
              </a:lnSpc>
            </a:pPr>
            <a:r>
              <a:rPr lang="fi-FI" sz="1800" dirty="0"/>
              <a:t>ilmoittaa koulusi </a:t>
            </a:r>
            <a:r>
              <a:rPr lang="fi-FI" sz="1800" dirty="0" err="1"/>
              <a:t>job</a:t>
            </a:r>
            <a:r>
              <a:rPr lang="fi-FI" sz="1800" dirty="0"/>
              <a:t> </a:t>
            </a:r>
            <a:r>
              <a:rPr lang="fi-FI" sz="1800" dirty="0" err="1"/>
              <a:t>shadowing</a:t>
            </a:r>
            <a:r>
              <a:rPr lang="fi-FI" sz="1800" dirty="0"/>
              <a:t> –opettajan vastaanottolistalle </a:t>
            </a:r>
          </a:p>
          <a:p>
            <a:pPr marL="342900" lvl="0" indent="-342900">
              <a:lnSpc>
                <a:spcPct val="100000"/>
              </a:lnSpc>
            </a:pPr>
            <a:r>
              <a:rPr lang="fi-FI" sz="1800" dirty="0"/>
              <a:t>ilmoittaa koulusi opettajaksi opiskelevan Erasmus+ -harjoittelijan vastaanottolistalle</a:t>
            </a:r>
          </a:p>
          <a:p>
            <a:pPr marL="342900" lvl="0" indent="-342900">
              <a:lnSpc>
                <a:spcPct val="100000"/>
              </a:lnSpc>
            </a:pPr>
            <a:r>
              <a:rPr lang="fi-FI" sz="1800" dirty="0"/>
              <a:t>mainostaa järjestämääsi kurssia </a:t>
            </a:r>
          </a:p>
          <a:p>
            <a:pPr marL="342900" lvl="0" indent="-342900">
              <a:lnSpc>
                <a:spcPct val="100000"/>
              </a:lnSpc>
            </a:pPr>
            <a:r>
              <a:rPr lang="fi-FI" sz="1800" dirty="0"/>
              <a:t>löydät käyttökelpoisia materiaaleja, joita on laadittu EU:n toimielimissä ja EU:n rahoittamissa hankkeissa esim. </a:t>
            </a:r>
            <a:r>
              <a:rPr lang="fi-FI" sz="1800" dirty="0">
                <a:hlinkClick r:id="rId4"/>
              </a:rPr>
              <a:t>Kulttuurienvälisen osaamisen kehittäminen osana koulujen vaihtovierailuja </a:t>
            </a:r>
            <a:endParaRPr lang="fi-FI" sz="1800" dirty="0"/>
          </a:p>
          <a:p>
            <a:pPr marL="342900" lvl="0" indent="-342900">
              <a:lnSpc>
                <a:spcPct val="100000"/>
              </a:lnSpc>
            </a:pPr>
            <a:r>
              <a:rPr lang="fi-FI" sz="1800" dirty="0"/>
              <a:t>uutuutena ilmaiset verkkokurssit! </a:t>
            </a:r>
          </a:p>
          <a:p>
            <a:pPr marL="0" indent="0">
              <a:buNone/>
            </a:pPr>
            <a:r>
              <a:rPr lang="fi-FI" sz="1800" dirty="0" err="1"/>
              <a:t>Huom</a:t>
            </a:r>
            <a:r>
              <a:rPr lang="fi-FI" sz="1800" dirty="0"/>
              <a:t>! Portaali toimii kirjautumattakin mutta kirjautumalla saat kaikki </a:t>
            </a:r>
            <a:r>
              <a:rPr lang="fi-FI" sz="1800" dirty="0" err="1"/>
              <a:t>toiminnallisuudet</a:t>
            </a:r>
            <a:r>
              <a:rPr lang="fi-FI" sz="1800" dirty="0"/>
              <a:t> käyttöösi </a:t>
            </a:r>
          </a:p>
          <a:p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72426" y="6305688"/>
            <a:ext cx="662696" cy="262309"/>
          </a:xfrm>
        </p:spPr>
        <p:txBody>
          <a:bodyPr/>
          <a:lstStyle/>
          <a:p>
            <a:fld id="{C47398F3-4007-4DAB-AE93-8719731555AB}" type="datetime1">
              <a:rPr lang="en-GB" smtClean="0"/>
              <a:pPr/>
              <a:t>23/11/2017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1335122" y="6305688"/>
            <a:ext cx="3246606" cy="262309"/>
          </a:xfrm>
        </p:spPr>
        <p:txBody>
          <a:bodyPr/>
          <a:lstStyle/>
          <a:p>
            <a:r>
              <a:rPr lang="en-GB" dirty="0" err="1"/>
              <a:t>Opetushallitus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915881" y="6305688"/>
            <a:ext cx="614061" cy="262309"/>
          </a:xfrm>
        </p:spPr>
        <p:txBody>
          <a:bodyPr/>
          <a:lstStyle/>
          <a:p>
            <a:fld id="{A6E131DE-DA31-4CDF-828A-8EB206A3CD12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802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>
                <a:hlinkClick r:id="rId2"/>
              </a:rPr>
              <a:t>www.schooleducationgateway.eu</a:t>
            </a:r>
            <a:br>
              <a:rPr lang="fi-FI" dirty="0"/>
            </a:br>
            <a:r>
              <a:rPr lang="fi-FI" dirty="0" err="1"/>
              <a:t>Homma:Käy</a:t>
            </a:r>
            <a:r>
              <a:rPr lang="fi-FI" dirty="0"/>
              <a:t> tutkimassa kurssiluetteloa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pasi.siltakorpi@porvoo.fi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Kuvatekstisuorakulmio 5"/>
          <p:cNvSpPr/>
          <p:nvPr/>
        </p:nvSpPr>
        <p:spPr>
          <a:xfrm>
            <a:off x="6444208" y="2492896"/>
            <a:ext cx="1512168" cy="1512168"/>
          </a:xfrm>
          <a:prstGeom prst="wedgeRectCallout">
            <a:avLst>
              <a:gd name="adj1" fmla="val -76203"/>
              <a:gd name="adj2" fmla="val -67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Vaihda kieli</a:t>
            </a:r>
          </a:p>
        </p:txBody>
      </p:sp>
      <p:sp>
        <p:nvSpPr>
          <p:cNvPr id="8" name="Kuvatekstisuorakulmio 7"/>
          <p:cNvSpPr/>
          <p:nvPr/>
        </p:nvSpPr>
        <p:spPr>
          <a:xfrm>
            <a:off x="5652120" y="4221088"/>
            <a:ext cx="2016224" cy="1152128"/>
          </a:xfrm>
          <a:prstGeom prst="wedgeRectCallout">
            <a:avLst>
              <a:gd name="adj1" fmla="val -53618"/>
              <a:gd name="adj2" fmla="val -139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Kurssiluettelo löytyy </a:t>
            </a:r>
            <a:r>
              <a:rPr lang="fi-FI" dirty="0" err="1"/>
              <a:t>teacher</a:t>
            </a:r>
            <a:r>
              <a:rPr lang="fi-FI" dirty="0"/>
              <a:t> academyn alta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Kurssiluettelo/ Etsi onko kiinnostavaa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dirty="0"/>
              <a:t>https://www.schooleducationgateway.eu/fi/pub/teacher_academy/catalogue.cfm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pasi.siltakorpi@porvoo.fi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Illan menu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Erasmus+ , </a:t>
            </a:r>
            <a:r>
              <a:rPr lang="fi-FI" dirty="0" err="1"/>
              <a:t>mitä,kuinka</a:t>
            </a:r>
            <a:r>
              <a:rPr lang="fi-FI" dirty="0"/>
              <a:t> ja miten</a:t>
            </a:r>
          </a:p>
          <a:p>
            <a:r>
              <a:rPr lang="fi-FI" dirty="0"/>
              <a:t>Nord Plus , mitä kuinka ja miten</a:t>
            </a:r>
          </a:p>
          <a:p>
            <a:r>
              <a:rPr lang="fi-FI" dirty="0" err="1"/>
              <a:t>eTwinning</a:t>
            </a:r>
            <a:r>
              <a:rPr lang="fi-FI" dirty="0"/>
              <a:t> , mitä, </a:t>
            </a:r>
            <a:r>
              <a:rPr lang="fi-FI" dirty="0" err="1"/>
              <a:t>kuinka,miten</a:t>
            </a:r>
            <a:r>
              <a:rPr lang="fi-FI" dirty="0"/>
              <a:t> sekä yhteys edellisiin</a:t>
            </a:r>
          </a:p>
          <a:p>
            <a:r>
              <a:rPr lang="fi-FI" dirty="0" err="1"/>
              <a:t>Opettajatilmanrajoja.fi</a:t>
            </a:r>
            <a:r>
              <a:rPr lang="fi-FI" dirty="0"/>
              <a:t>  </a:t>
            </a:r>
            <a:r>
              <a:rPr lang="fi-FI" dirty="0" err="1"/>
              <a:t>puffi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pasi.siltakorpi@porvoo.fi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pasi.siltakorpi@porvoo.fi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232696" cy="514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KA2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pasi.siltakorpi@porvoo.fi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3546" y="502144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accent1"/>
                </a:solidFill>
              </a:rPr>
              <a:t>KA2 Strateginen kumppanuushanke</a:t>
            </a:r>
            <a:br>
              <a:rPr lang="fi-FI" dirty="0">
                <a:solidFill>
                  <a:schemeClr val="accent1"/>
                </a:solidFill>
              </a:rPr>
            </a:br>
            <a:r>
              <a:rPr lang="fi-FI" sz="1100" dirty="0">
                <a:solidFill>
                  <a:schemeClr val="accent1"/>
                </a:solidFill>
                <a:hlinkClick r:id="rId2"/>
              </a:rPr>
              <a:t>www.cimo.fi/ohjelmat/erasmusplus/yleissivistavalle_koulutukselle/avaintoimi_2_strategiset_kumppanuushankkeet</a:t>
            </a:r>
            <a:endParaRPr lang="en-GB" sz="11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78632" y="2158300"/>
            <a:ext cx="3972271" cy="4509201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Hankkeen kesto 12-36 kk</a:t>
            </a:r>
          </a:p>
          <a:p>
            <a:r>
              <a:rPr lang="fi-FI" dirty="0"/>
              <a:t>Erilaisia yhteistyömuotoja </a:t>
            </a:r>
          </a:p>
          <a:p>
            <a:r>
              <a:rPr lang="fi-FI" dirty="0"/>
              <a:t>Hakemuksen tekee partneriryhmästä se, jolla on siihen parhaat resurssit</a:t>
            </a:r>
          </a:p>
          <a:p>
            <a:r>
              <a:rPr lang="fi-FI" dirty="0"/>
              <a:t>Mukana voi olla esim. koulu, sivistystoimi, Koti ja koulu yhdistykset, Suomen vanhempain liitto ry, OKL, Suomen opinto-ohjaajat ry, nuorisotoimi, yleissivistävät oppilaitokset ja korkeakoulut jne.</a:t>
            </a:r>
          </a:p>
          <a:p>
            <a:r>
              <a:rPr lang="fi-FI" dirty="0"/>
              <a:t>Hankkeeseen osallistuvat tahot riippuvat hankkeen aiheesta ja kehitettävästä asiasta</a:t>
            </a:r>
          </a:p>
          <a:p>
            <a:r>
              <a:rPr lang="fi-FI" dirty="0">
                <a:hlinkClick r:id="rId3"/>
              </a:rPr>
              <a:t>PIC-numero</a:t>
            </a:r>
            <a:r>
              <a:rPr lang="fi-FI" dirty="0"/>
              <a:t> vaaditaan</a:t>
            </a:r>
          </a:p>
          <a:p>
            <a:endParaRPr lang="en-GB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Päätökset heinä-elokuussa</a:t>
            </a:r>
          </a:p>
          <a:p>
            <a:r>
              <a:rPr lang="fi-FI" dirty="0"/>
              <a:t>Hankesopimuksen allekirjoitus</a:t>
            </a:r>
          </a:p>
          <a:p>
            <a:r>
              <a:rPr lang="fi-FI" dirty="0"/>
              <a:t>Hankekoulutusta aloittaville hankkeille verkossa ja Helsingissä/Oulussa syys-lokakuussa</a:t>
            </a:r>
          </a:p>
          <a:p>
            <a:r>
              <a:rPr lang="fi-FI" dirty="0"/>
              <a:t>Hankkeiden seuranta ja raportointi tehdään komission </a:t>
            </a:r>
            <a:r>
              <a:rPr lang="fi-FI" dirty="0" err="1"/>
              <a:t>Mobility</a:t>
            </a:r>
            <a:r>
              <a:rPr lang="fi-FI" dirty="0"/>
              <a:t> </a:t>
            </a:r>
            <a:r>
              <a:rPr lang="fi-FI" dirty="0" err="1"/>
              <a:t>Tool</a:t>
            </a:r>
            <a:r>
              <a:rPr lang="fi-FI" dirty="0"/>
              <a:t>+ -alustalla</a:t>
            </a:r>
            <a:endParaRPr lang="en-GB" dirty="0"/>
          </a:p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294967295"/>
          </p:nvPr>
        </p:nvSpPr>
        <p:spPr>
          <a:xfrm>
            <a:off x="7915881" y="6305688"/>
            <a:ext cx="614061" cy="262309"/>
          </a:xfrm>
        </p:spPr>
        <p:txBody>
          <a:bodyPr/>
          <a:lstStyle/>
          <a:p>
            <a:fld id="{A6E131DE-DA31-4CDF-828A-8EB206A3CD12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8" name="Picture 8" descr="http://www.cimo.fi/instancedata/prime_product_julkaisu/cimo/embeds/cimowwwstructure/f6e2a87b5c03a67916fea1e9fa2ffd96648f3b3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027" y="822328"/>
            <a:ext cx="1408885" cy="52908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6"/>
          <p:cNvSpPr/>
          <p:nvPr/>
        </p:nvSpPr>
        <p:spPr>
          <a:xfrm>
            <a:off x="4396896" y="2454180"/>
            <a:ext cx="54006" cy="3528392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82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374" y="1581151"/>
            <a:ext cx="6179496" cy="1545685"/>
          </a:xfrm>
        </p:spPr>
        <p:txBody>
          <a:bodyPr/>
          <a:lstStyle/>
          <a:p>
            <a:r>
              <a:rPr lang="fi-FI" dirty="0"/>
              <a:t>Erasmus+ KA2 pähkinänkuoressa </a:t>
            </a:r>
          </a:p>
        </p:txBody>
      </p:sp>
      <p:sp>
        <p:nvSpPr>
          <p:cNvPr id="12" name="Sisällön paikkamerkki 11"/>
          <p:cNvSpPr>
            <a:spLocks noGrp="1"/>
          </p:cNvSpPr>
          <p:nvPr>
            <p:ph type="subTitle" idx="1"/>
          </p:nvPr>
        </p:nvSpPr>
        <p:spPr>
          <a:xfrm>
            <a:off x="590955" y="3238501"/>
            <a:ext cx="6179496" cy="30796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b="1" dirty="0">
                <a:solidFill>
                  <a:schemeClr val="accent1"/>
                </a:solidFill>
              </a:rPr>
              <a:t>Strateginen kumppanuushanke (KA2)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Hankkeessa monta maata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Hanke voi alkaa 1.9.-31.12.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Hakuaika päättyy 21.3.2018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hlinkClick r:id="rId2"/>
              </a:rPr>
              <a:t>Vuodessa noin 100 hanketta </a:t>
            </a:r>
            <a:r>
              <a:rPr lang="fi-FI" dirty="0"/>
              <a:t>joissa 2000 osallistujaa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Hyväksymisprosentti noin 24-50 %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Keskimääräinen tuki 25 000 €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05550"/>
            <a:ext cx="661988" cy="2619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7398F3-4007-4DAB-AE93-8719731555AB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23/11/2017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41DC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530828" y="6305550"/>
            <a:ext cx="613172" cy="26193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E131DE-DA31-4CDF-828A-8EB206A3CD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41DC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pic>
        <p:nvPicPr>
          <p:cNvPr id="9" name="Picture 8" descr="http://www.cimo.fi/instancedata/prime_product_julkaisu/cimo/embeds/cimowwwstructure/f6e2a87b5c03a67916fea1e9fa2ffd96648f3b3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096" y="698503"/>
            <a:ext cx="1408885" cy="529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6073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15881" y="6305688"/>
            <a:ext cx="614061" cy="262309"/>
          </a:xfrm>
        </p:spPr>
        <p:txBody>
          <a:bodyPr/>
          <a:lstStyle/>
          <a:p>
            <a:fld id="{A6E131DE-DA31-4CDF-828A-8EB206A3CD12}" type="slidenum">
              <a:rPr lang="en-GB" smtClean="0"/>
              <a:pPr/>
              <a:t>24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106782"/>
              </p:ext>
            </p:extLst>
          </p:nvPr>
        </p:nvGraphicFramePr>
        <p:xfrm>
          <a:off x="0" y="1181419"/>
          <a:ext cx="9144000" cy="728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6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1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96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0801">
                <a:tc>
                  <a:txBody>
                    <a:bodyPr/>
                    <a:lstStyle/>
                    <a:p>
                      <a:endParaRPr lang="fi-FI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i-FI" sz="2000" dirty="0"/>
                        <a:t>Hanketyyppi</a:t>
                      </a:r>
                      <a:r>
                        <a:rPr lang="fi-FI" sz="2000" baseline="0" dirty="0"/>
                        <a:t> </a:t>
                      </a:r>
                      <a:endParaRPr lang="fi-FI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i-FI" sz="2000" dirty="0"/>
                        <a:t>Min.</a:t>
                      </a:r>
                      <a:r>
                        <a:rPr lang="fi-FI" sz="2000" baseline="0" dirty="0"/>
                        <a:t> organisaatiot </a:t>
                      </a:r>
                      <a:endParaRPr lang="fi-FI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i-FI" sz="2000" dirty="0"/>
                        <a:t>Min.</a:t>
                      </a:r>
                      <a:r>
                        <a:rPr lang="fi-FI" sz="2000" baseline="0" dirty="0"/>
                        <a:t> maat </a:t>
                      </a:r>
                      <a:endParaRPr lang="fi-FI" sz="20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2542">
                <a:tc>
                  <a:txBody>
                    <a:bodyPr/>
                    <a:lstStyle/>
                    <a:p>
                      <a:r>
                        <a:rPr lang="fi-FI" sz="2000" dirty="0"/>
                        <a:t>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dirty="0"/>
                        <a:t>School Exchange </a:t>
                      </a:r>
                      <a:r>
                        <a:rPr lang="fi-FI" sz="2000" b="1" dirty="0" err="1"/>
                        <a:t>Partnerships</a:t>
                      </a:r>
                      <a:r>
                        <a:rPr lang="fi-FI" sz="2000" b="1" dirty="0"/>
                        <a:t> / Exchange of </a:t>
                      </a:r>
                      <a:r>
                        <a:rPr lang="fi-FI" sz="2000" b="1" dirty="0" err="1"/>
                        <a:t>Good</a:t>
                      </a:r>
                      <a:r>
                        <a:rPr lang="fi-FI" sz="2000" b="1" dirty="0"/>
                        <a:t> </a:t>
                      </a:r>
                      <a:r>
                        <a:rPr lang="fi-FI" sz="2000" b="1" dirty="0" err="1"/>
                        <a:t>Practices</a:t>
                      </a:r>
                      <a:r>
                        <a:rPr lang="fi-FI" sz="2000" b="1" dirty="0"/>
                        <a:t> (</a:t>
                      </a:r>
                      <a:r>
                        <a:rPr lang="fi-FI" sz="2000" b="1" baseline="0" dirty="0"/>
                        <a:t>KA229)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2000" dirty="0"/>
                        <a:t>Hankkeessa mukana </a:t>
                      </a:r>
                      <a:r>
                        <a:rPr lang="fi-FI" sz="2000" b="1" dirty="0"/>
                        <a:t>vain kouluja </a:t>
                      </a:r>
                      <a:r>
                        <a:rPr lang="fi-FI" sz="2000" dirty="0"/>
                        <a:t>(päiväkoti, esiopetus, peruskoulu, lukio, taiteen perusopetus, ammatillinen </a:t>
                      </a:r>
                      <a:r>
                        <a:rPr lang="fi-FI" sz="2000" dirty="0" err="1"/>
                        <a:t>yl.siv</a:t>
                      </a:r>
                      <a:r>
                        <a:rPr lang="fi-FI" sz="2000" dirty="0"/>
                        <a:t>. aineet)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2000" b="1" dirty="0"/>
                        <a:t>Liikkuvuus pääroolissa</a:t>
                      </a:r>
                      <a:endParaRPr lang="fi-FI" sz="20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2000" dirty="0"/>
                        <a:t>Jokaiselle osallistuvalle koululle sopimus omasta kansallisesta Erasmus+ toimistosta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i-FI" sz="2000" baseline="0" dirty="0"/>
                        <a:t>2 koulua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aseline="0" dirty="0"/>
                        <a:t>2 maata</a:t>
                      </a:r>
                      <a:endParaRPr lang="fi-FI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3238">
                <a:tc>
                  <a:txBody>
                    <a:bodyPr/>
                    <a:lstStyle/>
                    <a:p>
                      <a:r>
                        <a:rPr lang="fi-FI" sz="2000" dirty="0"/>
                        <a:t>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dirty="0"/>
                        <a:t>Yleissivistävän</a:t>
                      </a:r>
                      <a:r>
                        <a:rPr lang="fi-FI" sz="2000" b="1" baseline="0" dirty="0"/>
                        <a:t> koulutuksen hanke </a:t>
                      </a:r>
                      <a:r>
                        <a:rPr lang="fi-FI" sz="2000" b="1" dirty="0"/>
                        <a:t>(School </a:t>
                      </a:r>
                      <a:r>
                        <a:rPr lang="fi-FI" sz="2000" b="1" dirty="0" err="1"/>
                        <a:t>Education</a:t>
                      </a:r>
                      <a:r>
                        <a:rPr lang="fi-FI" sz="2000" b="1" dirty="0"/>
                        <a:t> KA201)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2000" dirty="0"/>
                        <a:t>Hankkeessa voi olla mukana monenlaisia toimijoita, </a:t>
                      </a:r>
                      <a:r>
                        <a:rPr lang="fi-FI" sz="2000" b="1" dirty="0"/>
                        <a:t>kytkös aina yleissivistävän koulutuksen kehittämiseen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2000" dirty="0"/>
                        <a:t>Hanke voi olla koulujen välinen/koulutussektoreiden välinen/muu yleissivistävän koulutuksen kehittämiseen keskittyvä hanke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sz="2000" dirty="0" err="1">
                          <a:solidFill>
                            <a:schemeClr val="tx1"/>
                          </a:solidFill>
                        </a:rPr>
                        <a:t>Voi</a:t>
                      </a:r>
                      <a:r>
                        <a:rPr lang="sv-SE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sz="2000" dirty="0" err="1">
                          <a:solidFill>
                            <a:schemeClr val="tx1"/>
                          </a:solidFill>
                        </a:rPr>
                        <a:t>hakea</a:t>
                      </a:r>
                      <a:r>
                        <a:rPr lang="sv-SE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sz="2000" dirty="0" err="1">
                          <a:solidFill>
                            <a:schemeClr val="tx1"/>
                          </a:solidFill>
                        </a:rPr>
                        <a:t>vaikka</a:t>
                      </a:r>
                      <a:r>
                        <a:rPr lang="sv-SE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sz="2000" dirty="0" err="1">
                          <a:solidFill>
                            <a:schemeClr val="tx1"/>
                          </a:solidFill>
                        </a:rPr>
                        <a:t>hankkeessa</a:t>
                      </a:r>
                      <a:r>
                        <a:rPr lang="sv-SE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sz="2000" dirty="0" err="1">
                          <a:solidFill>
                            <a:schemeClr val="tx1"/>
                          </a:solidFill>
                        </a:rPr>
                        <a:t>olisi</a:t>
                      </a:r>
                      <a:r>
                        <a:rPr lang="sv-SE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sz="2000" dirty="0" err="1">
                          <a:solidFill>
                            <a:schemeClr val="tx1"/>
                          </a:solidFill>
                        </a:rPr>
                        <a:t>mukana</a:t>
                      </a:r>
                      <a:r>
                        <a:rPr lang="sv-SE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sz="2000" dirty="0" err="1">
                          <a:solidFill>
                            <a:schemeClr val="tx1"/>
                          </a:solidFill>
                        </a:rPr>
                        <a:t>pelkästään</a:t>
                      </a:r>
                      <a:r>
                        <a:rPr lang="sv-SE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sz="2000" dirty="0" err="1">
                          <a:solidFill>
                            <a:schemeClr val="tx1"/>
                          </a:solidFill>
                        </a:rPr>
                        <a:t>kouluja</a:t>
                      </a:r>
                      <a:endParaRPr lang="sv-SE" sz="200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2000" dirty="0"/>
                        <a:t>Koordinaattori vastaa koko hanketuesta: sopimukset partnerien kanssa</a:t>
                      </a:r>
                      <a:endParaRPr lang="fi-FI" sz="20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i-FI" sz="2000" baseline="0" dirty="0">
                          <a:solidFill>
                            <a:schemeClr val="dk1"/>
                          </a:solidFill>
                        </a:rPr>
                        <a:t>3 organisaatiota</a:t>
                      </a:r>
                      <a:endParaRPr lang="fi-FI" sz="2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i-FI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aseline="0" dirty="0"/>
                        <a:t>3 maata</a:t>
                      </a:r>
                      <a:endParaRPr lang="fi-FI" sz="2000" dirty="0"/>
                    </a:p>
                    <a:p>
                      <a:r>
                        <a:rPr lang="fi-FI" sz="2000" dirty="0"/>
                        <a:t>(enimmäis</a:t>
                      </a:r>
                      <a:r>
                        <a:rPr lang="fi-FI" sz="2000" baseline="0" dirty="0"/>
                        <a:t>osallistujia ei rajattu, </a:t>
                      </a:r>
                      <a:r>
                        <a:rPr lang="fi-FI" sz="2000" baseline="0" dirty="0" err="1"/>
                        <a:t>max</a:t>
                      </a:r>
                      <a:r>
                        <a:rPr lang="fi-FI" sz="2000" baseline="0" dirty="0"/>
                        <a:t> 10 saa tukea </a:t>
                      </a:r>
                      <a:r>
                        <a:rPr lang="fi-FI" sz="2000" b="1" baseline="0" dirty="0"/>
                        <a:t>hankehallintoon</a:t>
                      </a:r>
                      <a:r>
                        <a:rPr lang="fi-FI" sz="2000" baseline="0" dirty="0"/>
                        <a:t>)</a:t>
                      </a:r>
                      <a:endParaRPr lang="fi-FI" sz="20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0907" y="305490"/>
            <a:ext cx="525143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Kumppanuushanketyypit</a:t>
            </a:r>
            <a:endParaRPr lang="en-GB" sz="3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47046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868C8E-F71C-4325-98A9-06D9B72E6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95" y="778748"/>
            <a:ext cx="7886700" cy="863597"/>
          </a:xfrm>
        </p:spPr>
        <p:txBody>
          <a:bodyPr>
            <a:normAutofit fontScale="90000"/>
          </a:bodyPr>
          <a:lstStyle/>
          <a:p>
            <a:r>
              <a:rPr lang="en-GB" dirty="0"/>
              <a:t>School Exchange Partnerships, KA229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B8B9AB-8F62-47C0-8393-23412CD23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83" y="2076451"/>
            <a:ext cx="7886700" cy="4095750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Korvaa vuosien 2014 – 2017 koulujen väliset Schools </a:t>
            </a:r>
            <a:r>
              <a:rPr lang="fi-FI" dirty="0" err="1"/>
              <a:t>Only</a:t>
            </a:r>
            <a:r>
              <a:rPr lang="fi-FI" dirty="0"/>
              <a:t> -hankkeet (KA219)</a:t>
            </a:r>
          </a:p>
          <a:p>
            <a:r>
              <a:rPr lang="fi-FI" dirty="0"/>
              <a:t>Tavoitteena saada lisää kouluja mukaan ohjelmaan ja tukea enemmän oppilasvaihtoja, </a:t>
            </a:r>
            <a:r>
              <a:rPr lang="sv-SE" dirty="0" err="1"/>
              <a:t>budjetti</a:t>
            </a:r>
            <a:r>
              <a:rPr lang="sv-SE" dirty="0"/>
              <a:t> </a:t>
            </a:r>
            <a:r>
              <a:rPr lang="sv-SE" dirty="0" err="1"/>
              <a:t>kasvaa</a:t>
            </a:r>
            <a:r>
              <a:rPr lang="sv-SE" dirty="0"/>
              <a:t> 40 % </a:t>
            </a:r>
            <a:r>
              <a:rPr lang="sv-SE" dirty="0" err="1"/>
              <a:t>vuoteen</a:t>
            </a:r>
            <a:r>
              <a:rPr lang="sv-SE" dirty="0"/>
              <a:t> 2017 </a:t>
            </a:r>
            <a:r>
              <a:rPr lang="sv-SE" dirty="0" err="1"/>
              <a:t>verrattuna</a:t>
            </a:r>
            <a:r>
              <a:rPr lang="sv-SE" dirty="0"/>
              <a:t> (+25 % 2016)</a:t>
            </a:r>
          </a:p>
          <a:p>
            <a:r>
              <a:rPr lang="fi-FI" dirty="0"/>
              <a:t>Tavoitteena mm. vahvistaa eurooppalaista ulottuvuutta kouluissa ja koulujen </a:t>
            </a:r>
            <a:r>
              <a:rPr lang="fi-FI" dirty="0" err="1"/>
              <a:t>kv</a:t>
            </a:r>
            <a:r>
              <a:rPr lang="fi-FI" dirty="0"/>
              <a:t>-yhteistyövalmiuksia ja kykyä toimia muuttuvassa ympäristössä </a:t>
            </a:r>
            <a:endParaRPr lang="sv-SE" dirty="0"/>
          </a:p>
          <a:p>
            <a:r>
              <a:rPr lang="sv-SE" dirty="0" err="1"/>
              <a:t>Hanke</a:t>
            </a:r>
            <a:r>
              <a:rPr lang="sv-SE" dirty="0"/>
              <a:t> </a:t>
            </a:r>
            <a:r>
              <a:rPr lang="sv-SE" dirty="0" err="1"/>
              <a:t>voi</a:t>
            </a:r>
            <a:r>
              <a:rPr lang="sv-SE" dirty="0"/>
              <a:t> </a:t>
            </a:r>
            <a:r>
              <a:rPr lang="sv-SE" dirty="0" err="1"/>
              <a:t>koskea</a:t>
            </a:r>
            <a:r>
              <a:rPr lang="sv-SE" dirty="0"/>
              <a:t> </a:t>
            </a:r>
            <a:r>
              <a:rPr lang="sv-SE" dirty="0" err="1"/>
              <a:t>pelkästään</a:t>
            </a:r>
            <a:r>
              <a:rPr lang="sv-SE" dirty="0"/>
              <a:t> </a:t>
            </a:r>
            <a:r>
              <a:rPr lang="sv-SE" b="1" dirty="0" err="1"/>
              <a:t>pitkäkestoisen</a:t>
            </a:r>
            <a:r>
              <a:rPr lang="sv-SE" b="1" dirty="0"/>
              <a:t> </a:t>
            </a:r>
            <a:r>
              <a:rPr lang="sv-SE" b="1" dirty="0" err="1"/>
              <a:t>oppilasliikkuvuuden</a:t>
            </a:r>
            <a:r>
              <a:rPr lang="sv-SE" b="1" dirty="0"/>
              <a:t> </a:t>
            </a:r>
            <a:r>
              <a:rPr lang="sv-SE" dirty="0" err="1"/>
              <a:t>järjestämistä</a:t>
            </a:r>
            <a:r>
              <a:rPr lang="sv-SE" dirty="0"/>
              <a:t>, </a:t>
            </a:r>
            <a:r>
              <a:rPr lang="sv-SE" dirty="0" err="1"/>
              <a:t>jonka</a:t>
            </a:r>
            <a:r>
              <a:rPr lang="sv-SE" dirty="0"/>
              <a:t> </a:t>
            </a:r>
            <a:r>
              <a:rPr lang="sv-SE" dirty="0" err="1"/>
              <a:t>avulla</a:t>
            </a:r>
            <a:r>
              <a:rPr lang="sv-SE" dirty="0"/>
              <a:t> </a:t>
            </a:r>
            <a:r>
              <a:rPr lang="sv-SE" dirty="0" err="1"/>
              <a:t>kehitetään</a:t>
            </a:r>
            <a:r>
              <a:rPr lang="sv-SE" dirty="0"/>
              <a:t> </a:t>
            </a:r>
            <a:r>
              <a:rPr lang="sv-SE" dirty="0" err="1"/>
              <a:t>osallistuvien</a:t>
            </a:r>
            <a:r>
              <a:rPr lang="sv-SE" dirty="0"/>
              <a:t> </a:t>
            </a:r>
            <a:r>
              <a:rPr lang="sv-SE" dirty="0" err="1"/>
              <a:t>koulujen</a:t>
            </a:r>
            <a:r>
              <a:rPr lang="sv-SE" dirty="0"/>
              <a:t> </a:t>
            </a:r>
            <a:r>
              <a:rPr lang="sv-SE" dirty="0" err="1"/>
              <a:t>kv-yhteistyötaitoja</a:t>
            </a:r>
            <a:r>
              <a:rPr lang="sv-SE" dirty="0"/>
              <a:t> </a:t>
            </a:r>
          </a:p>
          <a:p>
            <a:r>
              <a:rPr lang="sv-SE" dirty="0" err="1"/>
              <a:t>Lyhennetty</a:t>
            </a:r>
            <a:r>
              <a:rPr lang="sv-SE" dirty="0"/>
              <a:t> ja </a:t>
            </a:r>
            <a:r>
              <a:rPr lang="sv-SE" dirty="0" err="1"/>
              <a:t>yksinkertaistettu</a:t>
            </a:r>
            <a:r>
              <a:rPr lang="sv-SE" dirty="0"/>
              <a:t> </a:t>
            </a:r>
            <a:r>
              <a:rPr lang="sv-SE" dirty="0" err="1"/>
              <a:t>hakulomake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6" name="Flowchart: Punched Tape 5">
            <a:extLst>
              <a:ext uri="{FF2B5EF4-FFF2-40B4-BE49-F238E27FC236}">
                <a16:creationId xmlns:a16="http://schemas.microsoft.com/office/drawing/2014/main" id="{EA944EF3-4F06-4E36-8A07-2CB1D86695F5}"/>
              </a:ext>
            </a:extLst>
          </p:cNvPr>
          <p:cNvSpPr/>
          <p:nvPr/>
        </p:nvSpPr>
        <p:spPr>
          <a:xfrm>
            <a:off x="6815137" y="267355"/>
            <a:ext cx="2093119" cy="157162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/>
              <a:t>Uutta</a:t>
            </a:r>
            <a:r>
              <a:rPr lang="en-GB" sz="2800" b="1" dirty="0"/>
              <a:t> 2018 </a:t>
            </a:r>
            <a:r>
              <a:rPr lang="en-GB" sz="2800" b="1" dirty="0" err="1"/>
              <a:t>hakukierroksella</a:t>
            </a:r>
            <a:r>
              <a:rPr lang="en-GB" sz="28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67212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F00AC-1C24-4AE5-B467-C5D695D7A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70" y="584065"/>
            <a:ext cx="7886700" cy="920886"/>
          </a:xfrm>
        </p:spPr>
        <p:txBody>
          <a:bodyPr>
            <a:normAutofit fontScale="90000"/>
          </a:bodyPr>
          <a:lstStyle/>
          <a:p>
            <a:r>
              <a:rPr lang="en-GB" dirty="0"/>
              <a:t>School Exchange Partnerships, KA229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D3A63-221C-44D5-B688-140E9037C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170" y="1504951"/>
            <a:ext cx="7886700" cy="5063045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Partnereiden määrä 2 – 6, hankkeen kesto 12 – 24 kk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/>
              <a:t>Kesto kuitenkin 36 kk asti myös mahdollinen, jos perusteltua ja hankkeessa</a:t>
            </a:r>
            <a:br>
              <a:rPr lang="fi-FI" sz="2000" dirty="0"/>
            </a:br>
            <a:r>
              <a:rPr lang="fi-FI" sz="2000" dirty="0"/>
              <a:t>toteutetaan pitkäkestoista oppilasliikkuvuutta</a:t>
            </a:r>
            <a:endParaRPr lang="fi-FI" dirty="0"/>
          </a:p>
          <a:p>
            <a:r>
              <a:rPr lang="fi-FI" dirty="0"/>
              <a:t>Lyhytkestoisen oppilasliikkuvuuden kesto voi olla min. 3 pv (kuten henkilökunnan koulutusjaksot (</a:t>
            </a:r>
            <a:r>
              <a:rPr lang="fi-FI" dirty="0" err="1"/>
              <a:t>short</a:t>
            </a:r>
            <a:r>
              <a:rPr lang="fi-FI" dirty="0"/>
              <a:t> </a:t>
            </a:r>
            <a:r>
              <a:rPr lang="fi-FI" dirty="0" err="1"/>
              <a:t>term</a:t>
            </a:r>
            <a:r>
              <a:rPr lang="fi-FI" dirty="0"/>
              <a:t> </a:t>
            </a:r>
            <a:r>
              <a:rPr lang="fi-FI" dirty="0" err="1"/>
              <a:t>joint</a:t>
            </a:r>
            <a:r>
              <a:rPr lang="fi-FI" dirty="0"/>
              <a:t> </a:t>
            </a:r>
            <a:r>
              <a:rPr lang="fi-FI" dirty="0" err="1"/>
              <a:t>staff</a:t>
            </a:r>
            <a:r>
              <a:rPr lang="fi-FI" dirty="0"/>
              <a:t> </a:t>
            </a:r>
            <a:r>
              <a:rPr lang="fi-FI" dirty="0" err="1"/>
              <a:t>training</a:t>
            </a:r>
            <a:r>
              <a:rPr lang="fi-FI" dirty="0"/>
              <a:t>)</a:t>
            </a:r>
          </a:p>
          <a:p>
            <a:r>
              <a:rPr lang="fi-FI" dirty="0"/>
              <a:t>Tukea ei enää hankekokouksiin (</a:t>
            </a:r>
            <a:r>
              <a:rPr lang="fi-FI" dirty="0" err="1"/>
              <a:t>transnational</a:t>
            </a:r>
            <a:r>
              <a:rPr lang="fi-FI" dirty="0"/>
              <a:t> </a:t>
            </a:r>
            <a:r>
              <a:rPr lang="fi-FI" dirty="0" err="1"/>
              <a:t>project</a:t>
            </a:r>
            <a:r>
              <a:rPr lang="fi-FI" dirty="0"/>
              <a:t> </a:t>
            </a:r>
            <a:r>
              <a:rPr lang="fi-FI" dirty="0" err="1"/>
              <a:t>meetings</a:t>
            </a:r>
            <a:r>
              <a:rPr lang="fi-FI" dirty="0"/>
              <a:t>)</a:t>
            </a:r>
          </a:p>
          <a:p>
            <a:r>
              <a:rPr lang="fi-FI" dirty="0"/>
              <a:t>Neljä aktiviteettityyppiä:</a:t>
            </a:r>
          </a:p>
          <a:p>
            <a:pPr marL="904875" lvl="1" indent="-457200">
              <a:buFont typeface="+mj-lt"/>
              <a:buAutoNum type="arabicPeriod"/>
            </a:pPr>
            <a:r>
              <a:rPr lang="fi-FI" sz="2000" dirty="0"/>
              <a:t>Oppilasryhmien lyhytkestoiset vaihdot 3 pv – 2 kk</a:t>
            </a:r>
          </a:p>
          <a:p>
            <a:pPr marL="904875" lvl="1" indent="-457200">
              <a:buFont typeface="+mj-lt"/>
              <a:buAutoNum type="arabicPeriod"/>
            </a:pPr>
            <a:r>
              <a:rPr lang="fi-FI" sz="2000" dirty="0"/>
              <a:t>Pitkäkestoinen oppilasliikkuvuus 2 – 12 kk</a:t>
            </a:r>
          </a:p>
          <a:p>
            <a:pPr marL="904875" lvl="1" indent="-457200">
              <a:buFont typeface="+mj-lt"/>
              <a:buAutoNum type="arabicPeriod"/>
            </a:pPr>
            <a:r>
              <a:rPr lang="fi-FI" sz="2000" dirty="0"/>
              <a:t>Henkilöstön lyhytkestoiset koulutustapahtumat 3 pv – 2 kk</a:t>
            </a:r>
          </a:p>
          <a:p>
            <a:pPr marL="904875" lvl="1" indent="-457200">
              <a:buFont typeface="+mj-lt"/>
              <a:buAutoNum type="arabicPeriod"/>
            </a:pPr>
            <a:r>
              <a:rPr lang="fi-FI" sz="2000" dirty="0"/>
              <a:t>Pitkäkestoiset opetus- tai koulutusjaksot 2 – 12 kk</a:t>
            </a:r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57F0A-CBE6-4CEA-B8AC-3692A0C74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D027C694-1D04-467C-AECB-86F597011E25}"/>
              </a:ext>
            </a:extLst>
          </p:cNvPr>
          <p:cNvSpPr/>
          <p:nvPr/>
        </p:nvSpPr>
        <p:spPr>
          <a:xfrm>
            <a:off x="6986588" y="361951"/>
            <a:ext cx="1885950" cy="199072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Huomaa hanketta ja hakemusta laatiessa…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50467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91388" y="6305686"/>
            <a:ext cx="614061" cy="262309"/>
          </a:xfrm>
        </p:spPr>
        <p:txBody>
          <a:bodyPr/>
          <a:lstStyle/>
          <a:p>
            <a:fld id="{A6E131DE-DA31-4CDF-828A-8EB206A3CD12}" type="slidenum">
              <a:rPr lang="en-GB" smtClean="0"/>
              <a:pPr/>
              <a:t>27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151499"/>
              </p:ext>
            </p:extLst>
          </p:nvPr>
        </p:nvGraphicFramePr>
        <p:xfrm>
          <a:off x="479395" y="-2"/>
          <a:ext cx="8026055" cy="7338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169">
                  <a:extLst>
                    <a:ext uri="{9D8B030D-6E8A-4147-A177-3AD203B41FA5}">
                      <a16:colId xmlns:a16="http://schemas.microsoft.com/office/drawing/2014/main" val="892770379"/>
                    </a:ext>
                  </a:extLst>
                </a:gridCol>
                <a:gridCol w="5206886">
                  <a:extLst>
                    <a:ext uri="{9D8B030D-6E8A-4147-A177-3AD203B41FA5}">
                      <a16:colId xmlns:a16="http://schemas.microsoft.com/office/drawing/2014/main" val="4136173772"/>
                    </a:ext>
                  </a:extLst>
                </a:gridCol>
              </a:tblGrid>
              <a:tr h="448101">
                <a:tc>
                  <a:txBody>
                    <a:bodyPr/>
                    <a:lstStyle/>
                    <a:p>
                      <a:r>
                        <a:rPr lang="sv-SE" sz="2200" dirty="0" err="1"/>
                        <a:t>Tuen</a:t>
                      </a:r>
                      <a:r>
                        <a:rPr lang="sv-SE" sz="2200" dirty="0"/>
                        <a:t> </a:t>
                      </a:r>
                      <a:r>
                        <a:rPr lang="sv-SE" sz="2200" dirty="0" err="1"/>
                        <a:t>tyyppi</a:t>
                      </a:r>
                      <a:endParaRPr lang="sv-SE" sz="2200" dirty="0"/>
                    </a:p>
                  </a:txBody>
                  <a:tcPr marL="61494" marR="61494" marT="40996" marB="40996"/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Mitä tuki kattaa (summat vuodelta 2017) </a:t>
                      </a:r>
                      <a:endParaRPr lang="sv-SE" sz="1800" dirty="0"/>
                    </a:p>
                  </a:txBody>
                  <a:tcPr marL="61494" marR="61494" marT="40996" marB="40996"/>
                </a:tc>
                <a:extLst>
                  <a:ext uri="{0D108BD9-81ED-4DB2-BD59-A6C34878D82A}">
                    <a16:rowId xmlns:a16="http://schemas.microsoft.com/office/drawing/2014/main" val="2181562291"/>
                  </a:ext>
                </a:extLst>
              </a:tr>
              <a:tr h="546296">
                <a:tc>
                  <a:txBody>
                    <a:bodyPr/>
                    <a:lstStyle/>
                    <a:p>
                      <a:r>
                        <a:rPr lang="fi-FI" sz="1400" b="1" dirty="0"/>
                        <a:t>Hankkeen hallinnointi ja toteutus</a:t>
                      </a:r>
                      <a:endParaRPr lang="fi-FI" sz="1400" dirty="0"/>
                    </a:p>
                    <a:p>
                      <a:r>
                        <a:rPr lang="fi-FI" sz="1400" dirty="0"/>
                        <a:t>(Project Management and </a:t>
                      </a:r>
                      <a:r>
                        <a:rPr lang="fi-FI" sz="1400" dirty="0" err="1"/>
                        <a:t>Implementation</a:t>
                      </a:r>
                      <a:r>
                        <a:rPr lang="fi-FI" sz="1400" dirty="0"/>
                        <a:t>)</a:t>
                      </a:r>
                    </a:p>
                  </a:txBody>
                  <a:tcPr marL="61494" marR="61494" marT="40996" marB="40996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/>
                        <a:t>Koordinaattori 500 € / kuukausi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/>
                        <a:t>Partneri 250 € / kuukausi</a:t>
                      </a:r>
                    </a:p>
                  </a:txBody>
                  <a:tcPr marL="61494" marR="61494" marT="40996" marB="40996"/>
                </a:tc>
                <a:extLst>
                  <a:ext uri="{0D108BD9-81ED-4DB2-BD59-A6C34878D82A}">
                    <a16:rowId xmlns:a16="http://schemas.microsoft.com/office/drawing/2014/main" val="3543094845"/>
                  </a:ext>
                </a:extLst>
              </a:tr>
              <a:tr h="840884"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Hankekokoukset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(Transnational Project Meetings)</a:t>
                      </a:r>
                    </a:p>
                    <a:p>
                      <a:endParaRPr lang="sv-SE" sz="1800" dirty="0"/>
                    </a:p>
                  </a:txBody>
                  <a:tcPr marL="61494" marR="61494" marT="40996" marB="40996"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Yksikkökustannus / osallistuja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/>
                        <a:t>100-1999 km = 575 € / osallistuja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/>
                        <a:t>2000 km tai enemmän = 760 € / osallistuja</a:t>
                      </a:r>
                    </a:p>
                  </a:txBody>
                  <a:tcPr marL="61494" marR="61494" marT="40996" marB="40996"/>
                </a:tc>
                <a:extLst>
                  <a:ext uri="{0D108BD9-81ED-4DB2-BD59-A6C34878D82A}">
                    <a16:rowId xmlns:a16="http://schemas.microsoft.com/office/drawing/2014/main" val="536771920"/>
                  </a:ext>
                </a:extLst>
              </a:tr>
              <a:tr h="169191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dirty="0" err="1"/>
                        <a:t>Oppimis</a:t>
                      </a:r>
                      <a:r>
                        <a:rPr lang="fi-FI" sz="1400" b="1" dirty="0"/>
                        <a:t>-, opetus ja koulutustoiminnot </a:t>
                      </a:r>
                      <a:br>
                        <a:rPr lang="fi-FI" sz="1400" b="1" dirty="0"/>
                      </a:br>
                      <a:r>
                        <a:rPr lang="fi-FI" sz="1400" dirty="0"/>
                        <a:t>(Learning/</a:t>
                      </a:r>
                      <a:r>
                        <a:rPr lang="fi-FI" sz="1400" dirty="0" err="1"/>
                        <a:t>Teaching</a:t>
                      </a:r>
                      <a:r>
                        <a:rPr lang="fi-FI" sz="1400" dirty="0"/>
                        <a:t>/Training </a:t>
                      </a:r>
                      <a:r>
                        <a:rPr lang="fi-FI" sz="1400" dirty="0" err="1"/>
                        <a:t>activities</a:t>
                      </a:r>
                      <a:r>
                        <a:rPr lang="fi-FI" sz="1400" dirty="0"/>
                        <a:t>)</a:t>
                      </a:r>
                    </a:p>
                    <a:p>
                      <a:r>
                        <a:rPr lang="fi-FI" sz="1400" dirty="0"/>
                        <a:t>Oppilasvaihto: </a:t>
                      </a:r>
                      <a:r>
                        <a:rPr lang="fi-FI" sz="1400" baseline="0" dirty="0"/>
                        <a:t>3 pv-12kk</a:t>
                      </a:r>
                    </a:p>
                    <a:p>
                      <a:r>
                        <a:rPr lang="fi-FI" sz="1400" baseline="0" dirty="0"/>
                        <a:t>Henkilöstön koulutus: 3 pv-12kk</a:t>
                      </a:r>
                      <a:endParaRPr lang="sv-SE" sz="1800" dirty="0"/>
                    </a:p>
                  </a:txBody>
                  <a:tcPr marL="61494" marR="61494" marT="40996" marB="40996"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Yksikkökustannus: </a:t>
                      </a:r>
                    </a:p>
                    <a:p>
                      <a:r>
                        <a:rPr lang="fi-FI" sz="1400" dirty="0"/>
                        <a:t> </a:t>
                      </a:r>
                      <a:r>
                        <a:rPr lang="fi-FI" sz="1400" b="1" dirty="0"/>
                        <a:t>1) Matkat</a:t>
                      </a:r>
                      <a:r>
                        <a:rPr lang="fi-FI" sz="1400" dirty="0"/>
                        <a:t>/osallistuja: 20€, 180€, 275€, 360€, 530€, 820€, 1500€ matkan pituudesta riippuen + mahdolliset kulut kotimaassa</a:t>
                      </a:r>
                    </a:p>
                    <a:p>
                      <a:endParaRPr lang="fi-FI" sz="1400" dirty="0"/>
                    </a:p>
                    <a:p>
                      <a:r>
                        <a:rPr lang="fi-FI" sz="1400" b="1" dirty="0"/>
                        <a:t>2) Oleskelu</a:t>
                      </a:r>
                      <a:r>
                        <a:rPr lang="fi-FI" sz="1400" dirty="0"/>
                        <a:t>/osallistuja:</a:t>
                      </a:r>
                      <a:r>
                        <a:rPr lang="fi-FI" sz="1400" baseline="0" dirty="0"/>
                        <a:t> pituudesta ja roolista riippuen esim. opettaja 106€/päivä (3-14 pv) oppilas 58€/päivä (3-14pv)</a:t>
                      </a:r>
                    </a:p>
                  </a:txBody>
                  <a:tcPr marL="61494" marR="61494" marT="40996" marB="40996"/>
                </a:tc>
                <a:extLst>
                  <a:ext uri="{0D108BD9-81ED-4DB2-BD59-A6C34878D82A}">
                    <a16:rowId xmlns:a16="http://schemas.microsoft.com/office/drawing/2014/main" val="130679210"/>
                  </a:ext>
                </a:extLst>
              </a:tr>
              <a:tr h="1004545">
                <a:tc>
                  <a:txBody>
                    <a:bodyPr/>
                    <a:lstStyle/>
                    <a:p>
                      <a:r>
                        <a:rPr lang="sv-SE" sz="1400" b="1" dirty="0" err="1"/>
                        <a:t>Erityistuki</a:t>
                      </a:r>
                      <a:endParaRPr lang="sv-SE" sz="1400" dirty="0"/>
                    </a:p>
                    <a:p>
                      <a:r>
                        <a:rPr lang="sv-SE" sz="1400" dirty="0"/>
                        <a:t>(Special </a:t>
                      </a:r>
                      <a:r>
                        <a:rPr lang="sv-SE" sz="1400" dirty="0" err="1"/>
                        <a:t>needs</a:t>
                      </a:r>
                      <a:r>
                        <a:rPr lang="sv-SE" sz="1400" dirty="0"/>
                        <a:t> support)</a:t>
                      </a:r>
                    </a:p>
                    <a:p>
                      <a:endParaRPr lang="sv-SE" sz="1400" dirty="0"/>
                    </a:p>
                  </a:txBody>
                  <a:tcPr marL="61494" marR="61494" marT="40996" marB="40996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Kattaa 100 % todellisista suoraan hankkeeseen liittyvistä lisäkustannuksista, jotka koituvat erityistukea</a:t>
                      </a:r>
                      <a:r>
                        <a:rPr lang="fi-FI" sz="1400" baseline="0" dirty="0"/>
                        <a:t> tarvitsevan</a:t>
                      </a:r>
                      <a:r>
                        <a:rPr lang="fi-FI" sz="1400" b="1" dirty="0"/>
                        <a:t> osallistujan </a:t>
                      </a:r>
                      <a:r>
                        <a:rPr lang="fi-FI" sz="1400" dirty="0"/>
                        <a:t>erityistarpeista (esim. avustava henkilö, erityistarpeet majoituksessa ja matkustamisessa, tarvittavat välineet, viittomakielen tulkit jne.)</a:t>
                      </a:r>
                    </a:p>
                  </a:txBody>
                  <a:tcPr marL="61494" marR="61494" marT="40996" marB="40996"/>
                </a:tc>
                <a:extLst>
                  <a:ext uri="{0D108BD9-81ED-4DB2-BD59-A6C34878D82A}">
                    <a16:rowId xmlns:a16="http://schemas.microsoft.com/office/drawing/2014/main" val="1548776008"/>
                  </a:ext>
                </a:extLst>
              </a:tr>
              <a:tr h="546296">
                <a:tc>
                  <a:txBody>
                    <a:bodyPr/>
                    <a:lstStyle/>
                    <a:p>
                      <a:r>
                        <a:rPr lang="sv-SE" sz="1400" b="1" dirty="0" err="1"/>
                        <a:t>Poikkeukselliset</a:t>
                      </a:r>
                      <a:r>
                        <a:rPr lang="sv-SE" sz="1400" b="1" dirty="0"/>
                        <a:t> </a:t>
                      </a:r>
                      <a:r>
                        <a:rPr lang="sv-SE" sz="1400" b="1" dirty="0" err="1"/>
                        <a:t>kustannukset</a:t>
                      </a:r>
                      <a:br>
                        <a:rPr lang="sv-SE" sz="1400" b="1" dirty="0"/>
                      </a:br>
                      <a:r>
                        <a:rPr lang="sv-SE" sz="1400" dirty="0"/>
                        <a:t>(</a:t>
                      </a:r>
                      <a:r>
                        <a:rPr lang="sv-SE" sz="1400" dirty="0" err="1"/>
                        <a:t>Exceptional</a:t>
                      </a:r>
                      <a:r>
                        <a:rPr lang="sv-SE" sz="1400" dirty="0"/>
                        <a:t> </a:t>
                      </a:r>
                      <a:r>
                        <a:rPr lang="sv-SE" sz="1400" dirty="0" err="1"/>
                        <a:t>costs</a:t>
                      </a:r>
                      <a:r>
                        <a:rPr lang="sv-SE" sz="1400" dirty="0"/>
                        <a:t>) </a:t>
                      </a:r>
                    </a:p>
                  </a:txBody>
                  <a:tcPr marL="61494" marR="61494" marT="40996" marB="40996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Alihankinta: </a:t>
                      </a:r>
                      <a:r>
                        <a:rPr lang="fi-FI" sz="1400" b="1" dirty="0"/>
                        <a:t>75 %</a:t>
                      </a:r>
                      <a:r>
                        <a:rPr lang="fi-FI" sz="1400" dirty="0"/>
                        <a:t> todellisista kuluista, enintään 50 000 €</a:t>
                      </a:r>
                    </a:p>
                    <a:p>
                      <a:endParaRPr lang="sv-SE" sz="1400" dirty="0"/>
                    </a:p>
                  </a:txBody>
                  <a:tcPr marL="61494" marR="61494" marT="40996" marB="40996"/>
                </a:tc>
                <a:extLst>
                  <a:ext uri="{0D108BD9-81ED-4DB2-BD59-A6C34878D82A}">
                    <a16:rowId xmlns:a16="http://schemas.microsoft.com/office/drawing/2014/main" val="1027020389"/>
                  </a:ext>
                </a:extLst>
              </a:tr>
              <a:tr h="123366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dirty="0"/>
                        <a:t>Immateriaaliset tuotokset (vain KA201)</a:t>
                      </a:r>
                      <a:br>
                        <a:rPr lang="fi-FI" sz="1400" dirty="0"/>
                      </a:br>
                      <a:r>
                        <a:rPr lang="fi-FI" sz="1400" dirty="0"/>
                        <a:t>(=hankkeen tuotokset tai tulokset)</a:t>
                      </a:r>
                      <a:br>
                        <a:rPr lang="fi-FI" sz="1400" dirty="0"/>
                      </a:br>
                      <a:r>
                        <a:rPr lang="fi-FI" sz="1400" dirty="0"/>
                        <a:t>(</a:t>
                      </a:r>
                      <a:r>
                        <a:rPr lang="fi-FI" sz="1400" dirty="0" err="1"/>
                        <a:t>Intellectual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outputs</a:t>
                      </a:r>
                      <a:r>
                        <a:rPr lang="fi-FI" sz="1400" dirty="0"/>
                        <a:t>)</a:t>
                      </a:r>
                    </a:p>
                    <a:p>
                      <a:endParaRPr lang="sv-SE" sz="1800" dirty="0"/>
                    </a:p>
                  </a:txBody>
                  <a:tcPr marL="61494" marR="61494" marT="40996" marB="40996"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Yksikkökustannus/päivä </a:t>
                      </a:r>
                      <a:r>
                        <a:rPr lang="fi-FI" sz="1400" b="1" dirty="0"/>
                        <a:t>tehtävänkuvan</a:t>
                      </a:r>
                      <a:r>
                        <a:rPr lang="fi-FI" sz="1400" dirty="0"/>
                        <a:t> ja </a:t>
                      </a:r>
                      <a:r>
                        <a:rPr lang="fi-FI" sz="1400" b="1" dirty="0"/>
                        <a:t>maan</a:t>
                      </a:r>
                      <a:r>
                        <a:rPr lang="fi-FI" sz="1400" dirty="0"/>
                        <a:t> mukaan, esim. Suomi: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/>
                        <a:t>johto = 280 € / työpäivä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/>
                        <a:t>suunnittelu = 214 € / työpäivä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/>
                        <a:t>tekninen = 162 € / työpäivä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fi-FI" sz="1400" dirty="0"/>
                        <a:t>hallinto = 131 € / työpäivä</a:t>
                      </a:r>
                    </a:p>
                  </a:txBody>
                  <a:tcPr marL="61494" marR="61494" marT="40996" marB="40996"/>
                </a:tc>
                <a:extLst>
                  <a:ext uri="{0D108BD9-81ED-4DB2-BD59-A6C34878D82A}">
                    <a16:rowId xmlns:a16="http://schemas.microsoft.com/office/drawing/2014/main" val="1317245100"/>
                  </a:ext>
                </a:extLst>
              </a:tr>
              <a:tr h="5462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dirty="0" err="1"/>
                        <a:t>Tulostenlevitystilaisuudet</a:t>
                      </a:r>
                      <a:r>
                        <a:rPr lang="sv-SE" sz="1400" b="1" dirty="0"/>
                        <a:t> (</a:t>
                      </a:r>
                      <a:r>
                        <a:rPr lang="sv-SE" sz="1400" b="1" dirty="0" err="1"/>
                        <a:t>vain</a:t>
                      </a:r>
                      <a:r>
                        <a:rPr lang="sv-SE" sz="1400" b="1" dirty="0"/>
                        <a:t> KA201)</a:t>
                      </a:r>
                      <a:br>
                        <a:rPr lang="sv-SE" sz="1400" dirty="0"/>
                      </a:br>
                      <a:r>
                        <a:rPr lang="sv-SE" sz="1400" dirty="0"/>
                        <a:t>(</a:t>
                      </a:r>
                      <a:r>
                        <a:rPr lang="sv-SE" sz="1400" dirty="0" err="1"/>
                        <a:t>Multiplier</a:t>
                      </a:r>
                      <a:r>
                        <a:rPr lang="sv-SE" sz="1400" dirty="0"/>
                        <a:t> events)</a:t>
                      </a:r>
                    </a:p>
                  </a:txBody>
                  <a:tcPr marL="61494" marR="61494" marT="40996" marB="40996"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Yksikkökustannus 100 tai 200 € / osallistuja</a:t>
                      </a:r>
                      <a:endParaRPr lang="sv-SE" sz="1400" dirty="0"/>
                    </a:p>
                  </a:txBody>
                  <a:tcPr marL="61494" marR="61494" marT="40996" marB="40996"/>
                </a:tc>
                <a:extLst>
                  <a:ext uri="{0D108BD9-81ED-4DB2-BD59-A6C34878D82A}">
                    <a16:rowId xmlns:a16="http://schemas.microsoft.com/office/drawing/2014/main" val="604615554"/>
                  </a:ext>
                </a:extLst>
              </a:tr>
            </a:tbl>
          </a:graphicData>
        </a:graphic>
      </p:graphicFrame>
      <p:sp>
        <p:nvSpPr>
          <p:cNvPr id="2" name="Suorakulmio: Pyöristetyt kulmat 1">
            <a:extLst>
              <a:ext uri="{FF2B5EF4-FFF2-40B4-BE49-F238E27FC236}">
                <a16:creationId xmlns:a16="http://schemas.microsoft.com/office/drawing/2014/main" id="{38236EAB-63E0-4D68-847A-293DF504CB06}"/>
              </a:ext>
            </a:extLst>
          </p:cNvPr>
          <p:cNvSpPr/>
          <p:nvPr/>
        </p:nvSpPr>
        <p:spPr>
          <a:xfrm>
            <a:off x="6087358" y="1065229"/>
            <a:ext cx="2191733" cy="6221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i="1" dirty="0"/>
              <a:t>ei School Exchange </a:t>
            </a:r>
            <a:r>
              <a:rPr lang="fi-FI" i="1" dirty="0" err="1"/>
              <a:t>Partnerships</a:t>
            </a:r>
            <a:endParaRPr lang="en-GB" i="1" dirty="0"/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D581B3AF-4600-40BD-9CE3-99EA7352B82D}"/>
              </a:ext>
            </a:extLst>
          </p:cNvPr>
          <p:cNvSpPr/>
          <p:nvPr/>
        </p:nvSpPr>
        <p:spPr>
          <a:xfrm>
            <a:off x="6087358" y="5460416"/>
            <a:ext cx="2191733" cy="6221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i="1" dirty="0"/>
              <a:t>ei School Exchange </a:t>
            </a:r>
            <a:r>
              <a:rPr lang="fi-FI" i="1" dirty="0" err="1"/>
              <a:t>Partnerships</a:t>
            </a:r>
            <a:endParaRPr lang="en-GB" i="1" dirty="0"/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8B211FA9-F6AD-40EC-86DD-77C8C73BD09B}"/>
              </a:ext>
            </a:extLst>
          </p:cNvPr>
          <p:cNvSpPr/>
          <p:nvPr/>
        </p:nvSpPr>
        <p:spPr>
          <a:xfrm>
            <a:off x="6087359" y="6344893"/>
            <a:ext cx="1993769" cy="4462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i="1" dirty="0"/>
              <a:t>ei School Exchange </a:t>
            </a:r>
            <a:r>
              <a:rPr lang="fi-FI" i="1" dirty="0" err="1"/>
              <a:t>Partnerships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412740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70" y="424296"/>
            <a:ext cx="7886700" cy="757897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/>
              <a:t>Rahoitusta saaneet hankkeet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pPr/>
              <a:t>28</a:t>
            </a:fld>
            <a:endParaRPr lang="en-GB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511625"/>
              </p:ext>
            </p:extLst>
          </p:nvPr>
        </p:nvGraphicFramePr>
        <p:xfrm>
          <a:off x="591741" y="1048216"/>
          <a:ext cx="7886700" cy="5642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8257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NORD PLUS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Varsinainen hakuaika päättyy jo </a:t>
            </a:r>
            <a:r>
              <a:rPr lang="fi-FI" b="1" dirty="0"/>
              <a:t>1.2.2018. </a:t>
            </a:r>
            <a:r>
              <a:rPr lang="fi-FI" dirty="0"/>
              <a:t>Espresso-hakujärjestelmä avataan marraskuun alussa, 2.11.2017</a:t>
            </a:r>
          </a:p>
          <a:p>
            <a:pPr lvl="0"/>
            <a:r>
              <a:rPr lang="fi-FI" dirty="0"/>
              <a:t>2017 ja 2018 yhtenä fokuksena maahanmuuttajien ja pakolaisten integraatio, koskee kaikkia </a:t>
            </a:r>
            <a:r>
              <a:rPr lang="fi-FI" dirty="0" err="1"/>
              <a:t>Nordplus-ohjelmia</a:t>
            </a:r>
            <a:r>
              <a:rPr lang="fi-FI" dirty="0"/>
              <a:t> !!!</a:t>
            </a:r>
            <a:endParaRPr lang="en-GB" dirty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pasi.siltakorpi@porvoo.fi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Kenelle? Nordplus Junior ja Erasmus+ Yleissivistävä koulutus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dirty="0"/>
              <a:t>Päiväkodeille</a:t>
            </a:r>
          </a:p>
          <a:p>
            <a:pPr marL="0" indent="0">
              <a:buNone/>
            </a:pPr>
            <a:r>
              <a:rPr lang="fi-FI" dirty="0"/>
              <a:t>Peruskouluille</a:t>
            </a:r>
          </a:p>
          <a:p>
            <a:pPr marL="0" indent="0">
              <a:buNone/>
            </a:pPr>
            <a:r>
              <a:rPr lang="fi-FI" dirty="0"/>
              <a:t>Lukioille</a:t>
            </a:r>
          </a:p>
          <a:p>
            <a:pPr marL="0" indent="0">
              <a:buNone/>
            </a:pPr>
            <a:r>
              <a:rPr lang="fi-FI" dirty="0"/>
              <a:t>Taiteen perusopetusta tarjoaville oppilaitoksille</a:t>
            </a:r>
          </a:p>
          <a:p>
            <a:pPr marL="0" indent="0">
              <a:buNone/>
            </a:pPr>
            <a:r>
              <a:rPr lang="fi-FI" dirty="0"/>
              <a:t>Yhteistyötahoille luokkahuoneen ulkopuolella </a:t>
            </a:r>
          </a:p>
          <a:p>
            <a:pPr marL="0" indent="0">
              <a:buNone/>
            </a:pPr>
            <a:r>
              <a:rPr lang="fi-FI" dirty="0"/>
              <a:t>Ammatilliset oppilaitoksille (Nordplus: myös oppisopimuskoulutus)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20" name="Sisällön paikkamerkki 19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Nordplus ohjelmaan osallistuvat Pohjoismaat, itsehallintoalueet Ahvenanmaa, Färsaaret, Grönlanti ja Baltian maat</a:t>
            </a:r>
          </a:p>
          <a:p>
            <a:r>
              <a:rPr lang="fi-FI" dirty="0"/>
              <a:t>Erasmus+ -osallistujamaat ovat: EU-maat, Norja, Islanti, Liechtenstein, Turkki ja Makedonia</a:t>
            </a:r>
          </a:p>
          <a:p>
            <a:r>
              <a:rPr lang="fi-FI" dirty="0"/>
              <a:t>Tuetaan aktiivista ja laaja-alaista oppimista. Koulut tekevät teemakohtaista yhteistyötä, koululuokat osallistuvat ja tapaavat toisiaan, tuetaan opettajavaihtoja sekä opettajien täydennyskoulutusta. Koulutusta kehitetään yhdessä!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4294967295"/>
          </p:nvPr>
        </p:nvSpPr>
        <p:spPr>
          <a:xfrm>
            <a:off x="672426" y="6305688"/>
            <a:ext cx="662696" cy="262309"/>
          </a:xfrm>
        </p:spPr>
        <p:txBody>
          <a:bodyPr/>
          <a:lstStyle/>
          <a:p>
            <a:fld id="{95DF348D-677A-4432-B8EF-1B9585C1ADB4}" type="datetime1">
              <a:rPr lang="en-GB" smtClean="0"/>
              <a:pPr/>
              <a:t>23/11/2017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294967295"/>
          </p:nvPr>
        </p:nvSpPr>
        <p:spPr>
          <a:xfrm>
            <a:off x="1335122" y="6305688"/>
            <a:ext cx="3246606" cy="262309"/>
          </a:xfrm>
        </p:spPr>
        <p:txBody>
          <a:bodyPr/>
          <a:lstStyle/>
          <a:p>
            <a:r>
              <a:rPr lang="en-GB" dirty="0" err="1"/>
              <a:t>Opetushallitus</a:t>
            </a:r>
            <a:endParaRPr lang="en-GB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294967295"/>
          </p:nvPr>
        </p:nvSpPr>
        <p:spPr>
          <a:xfrm>
            <a:off x="7915881" y="6305688"/>
            <a:ext cx="614061" cy="262309"/>
          </a:xfrm>
        </p:spPr>
        <p:txBody>
          <a:bodyPr/>
          <a:lstStyle/>
          <a:p>
            <a:fld id="{A6E131DE-DA31-4CDF-828A-8EB206A3CD12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8" name="Picture 7" descr="http://www.cimo.fi/instancedata/prime_product_julkaisu/cimo/embeds/cimowwwstructure/f6e2a87b5c03a67916fea1e9fa2ffd96648f3b3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682" y="1410992"/>
            <a:ext cx="1408885" cy="529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681" y="666179"/>
            <a:ext cx="1553033" cy="53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4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5E44F9-01DD-4ED6-89C6-DFCF0EEB7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Nordplus</a:t>
            </a:r>
            <a:r>
              <a:rPr lang="fi-FI" dirty="0"/>
              <a:t> tavoitteet 2018-2022</a:t>
            </a:r>
            <a:endParaRPr lang="en-GB" dirty="0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7F46229A-D1BC-42D7-B930-F59243B99816}"/>
              </a:ext>
            </a:extLst>
          </p:cNvPr>
          <p:cNvSpPr>
            <a:spLocks noGrp="1"/>
          </p:cNvSpPr>
          <p:nvPr/>
        </p:nvSpPr>
        <p:spPr>
          <a:xfrm>
            <a:off x="592170" y="1605687"/>
            <a:ext cx="7937772" cy="4912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5600" indent="-3556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5350" indent="-447675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39863" indent="-4572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1800" indent="-2619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4850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800" dirty="0"/>
          </a:p>
          <a:p>
            <a:r>
              <a:rPr lang="fi-FI" sz="1800" dirty="0"/>
              <a:t>Vahvistaa Pohjoismaiden välistä koulutusyhteistyötä, </a:t>
            </a:r>
          </a:p>
          <a:p>
            <a:r>
              <a:rPr lang="fi-FI" sz="1800" dirty="0"/>
              <a:t>Luoda yhteinen koulutusalue Pohjoismaihin ja Baltian maihin,</a:t>
            </a:r>
          </a:p>
          <a:p>
            <a:r>
              <a:rPr lang="fi-FI" sz="1800" dirty="0"/>
              <a:t>Tukea koulutuksen innovatiivisten tuotteiden, prosessien ja hyvien käytäntöjen kehittämistä ja levittämistä,</a:t>
            </a:r>
          </a:p>
          <a:p>
            <a:r>
              <a:rPr lang="fi-FI" sz="1800" dirty="0"/>
              <a:t>Tukea koulutus- ja työelämäyhteistyön avulla elinikäisen oppimisen laadun ja innovaatioiden kehitystä,</a:t>
            </a:r>
          </a:p>
          <a:p>
            <a:r>
              <a:rPr lang="fi-FI" sz="1800" dirty="0"/>
              <a:t>Lisätä pohjoismaisten kielten osaamista ja ymmärrystä (ensisijaisesti tanska, norja ja ruotsi), erityisesti lasten ja nuorten parissa,</a:t>
            </a:r>
          </a:p>
          <a:p>
            <a:r>
              <a:rPr lang="fi-FI" sz="1800" dirty="0"/>
              <a:t>Edistää tämän lisäksi pohjoismaista kulttuuria sekä vastavuoroista Pohjoismaiden ja Baltian maiden kielten ja kulttuurin ymmärrystä,</a:t>
            </a:r>
          </a:p>
          <a:p>
            <a:r>
              <a:rPr lang="fi-FI" sz="1800" dirty="0"/>
              <a:t>Innostaa kiinnostumaan, oppimaan ja ymmärtämään Pohjolan kieliä.</a:t>
            </a:r>
          </a:p>
        </p:txBody>
      </p:sp>
    </p:spTree>
    <p:extLst>
      <p:ext uri="{BB962C8B-B14F-4D97-AF65-F5344CB8AC3E}">
        <p14:creationId xmlns:p14="http://schemas.microsoft.com/office/powerpoint/2010/main" val="2461437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00" y="560018"/>
            <a:ext cx="7887570" cy="679901"/>
          </a:xfrm>
        </p:spPr>
        <p:txBody>
          <a:bodyPr>
            <a:normAutofit fontScale="90000"/>
          </a:bodyPr>
          <a:lstStyle/>
          <a:p>
            <a:r>
              <a:rPr lang="en-US" altLang="fi-FI" dirty="0" err="1">
                <a:sym typeface="Dancer-Light"/>
              </a:rPr>
              <a:t>Nordplus</a:t>
            </a:r>
            <a:r>
              <a:rPr lang="en-US" altLang="fi-FI" sz="2400" dirty="0">
                <a:solidFill>
                  <a:srgbClr val="0070C0"/>
                </a:solidFill>
                <a:latin typeface="Dancer-Light"/>
                <a:sym typeface="Dancer-Light"/>
              </a:rPr>
              <a:t> </a:t>
            </a:r>
            <a:r>
              <a:rPr lang="en-US" altLang="fi-FI" dirty="0">
                <a:sym typeface="Dancer-Light"/>
              </a:rPr>
              <a:t>Junior</a:t>
            </a:r>
            <a:r>
              <a:rPr lang="en-US" altLang="fi-FI" sz="2400" dirty="0">
                <a:solidFill>
                  <a:srgbClr val="0070C0"/>
                </a:solidFill>
                <a:latin typeface="Dancer-Light"/>
                <a:sym typeface="Dancer-Light"/>
              </a:rPr>
              <a:t> -</a:t>
            </a:r>
            <a:r>
              <a:rPr lang="en-US" altLang="fi-FI" dirty="0" err="1">
                <a:sym typeface="Dancer-Light"/>
              </a:rPr>
              <a:t>yhteistyömuotoja</a:t>
            </a:r>
            <a:br>
              <a:rPr lang="fi-FI" altLang="fi-FI" sz="2800" dirty="0">
                <a:solidFill>
                  <a:srgbClr val="7030A0"/>
                </a:solidFill>
                <a:latin typeface="Dancer-Book"/>
                <a:sym typeface="Dancer-Book"/>
              </a:rPr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1300" y="1502229"/>
            <a:ext cx="3990428" cy="4803459"/>
          </a:xfrm>
        </p:spPr>
        <p:txBody>
          <a:bodyPr>
            <a:normAutofit lnSpcReduction="10000"/>
          </a:bodyPr>
          <a:lstStyle/>
          <a:p>
            <a:pPr defTabSz="320675">
              <a:defRPr/>
            </a:pPr>
            <a:r>
              <a:rPr lang="fi-FI" sz="1600" b="1" dirty="0">
                <a:latin typeface="+mj-lt"/>
                <a:ea typeface="ＭＳ Ｐゴシック" pitchFamily="-80" charset="-128"/>
              </a:rPr>
              <a:t>Liikkuvuus (vähintään 2 maata, 1-3 vuotta)</a:t>
            </a:r>
          </a:p>
          <a:p>
            <a:pPr marL="185738" lvl="2" indent="0" defTabSz="320675">
              <a:buNone/>
              <a:defRPr/>
            </a:pPr>
            <a:r>
              <a:rPr lang="fi-FI" sz="1400" dirty="0">
                <a:latin typeface="+mj-lt"/>
                <a:ea typeface="ＭＳ Ｐゴシック" pitchFamily="-80" charset="-128"/>
              </a:rPr>
              <a:t>A		Valmistelevat vierailut  (1 – 5 päivää) (vuoden sisällä)</a:t>
            </a:r>
          </a:p>
          <a:p>
            <a:pPr marL="185738" lvl="2" indent="0" defTabSz="320675">
              <a:buNone/>
              <a:defRPr/>
            </a:pPr>
            <a:r>
              <a:rPr lang="fi-FI" sz="1400" dirty="0">
                <a:latin typeface="+mj-lt"/>
                <a:ea typeface="ＭＳ Ｐゴシック" pitchFamily="-80" charset="-128"/>
              </a:rPr>
              <a:t>B	 	Opettajien ja muun opetushenkilöstön liikkuvuus  </a:t>
            </a:r>
            <a:br>
              <a:rPr lang="fi-FI" sz="1400" dirty="0">
                <a:latin typeface="+mj-lt"/>
                <a:ea typeface="ＭＳ Ｐゴシック" pitchFamily="-80" charset="-128"/>
              </a:rPr>
            </a:br>
            <a:r>
              <a:rPr lang="fi-FI" sz="1400" dirty="0">
                <a:latin typeface="+mj-lt"/>
                <a:ea typeface="ＭＳ Ｐゴシック" pitchFamily="-80" charset="-128"/>
              </a:rPr>
              <a:t>		(1 viikko – 1 vuosi) (1-vuotisia hankkeita)</a:t>
            </a:r>
            <a:endParaRPr lang="fi-FI" sz="1400" dirty="0">
              <a:solidFill>
                <a:srgbClr val="0070C0"/>
              </a:solidFill>
              <a:latin typeface="+mj-lt"/>
              <a:ea typeface="ＭＳ Ｐゴシック" pitchFamily="-80" charset="-128"/>
            </a:endParaRPr>
          </a:p>
          <a:p>
            <a:pPr marL="185738" lvl="2" indent="0" defTabSz="320675">
              <a:buNone/>
              <a:defRPr/>
            </a:pPr>
            <a:r>
              <a:rPr lang="fi-FI" sz="1400" dirty="0">
                <a:latin typeface="+mj-lt"/>
                <a:ea typeface="ＭＳ Ｐゴシック" pitchFamily="-80" charset="-128"/>
              </a:rPr>
              <a:t>C		Luokkavaihdot (1 viikko – 3 viikkoa) 1-3 vuotta</a:t>
            </a:r>
          </a:p>
          <a:p>
            <a:pPr marL="185738" lvl="2" indent="0" defTabSz="320675">
              <a:buNone/>
              <a:defRPr/>
            </a:pPr>
            <a:r>
              <a:rPr lang="fi-FI" sz="1400" dirty="0">
                <a:latin typeface="+mj-lt"/>
                <a:ea typeface="ＭＳ Ｐゴシック" pitchFamily="-80" charset="-128"/>
              </a:rPr>
              <a:t>D		Oppilasvaihto (vuoden sisällä)</a:t>
            </a:r>
          </a:p>
          <a:p>
            <a:pPr marL="185738" lvl="2" indent="0" defTabSz="320675">
              <a:buNone/>
              <a:defRPr/>
            </a:pPr>
            <a:r>
              <a:rPr lang="fi-FI" sz="1400" dirty="0">
                <a:latin typeface="+mj-lt"/>
                <a:ea typeface="ＭＳ Ｐゴシック" pitchFamily="-80" charset="-128"/>
              </a:rPr>
              <a:t>E 		Harjoittelu (1 viikko – 1 vuosi), 1-3 vuotta</a:t>
            </a:r>
          </a:p>
          <a:p>
            <a:pPr marL="642938" lvl="2" defTabSz="320675">
              <a:defRPr/>
            </a:pPr>
            <a:r>
              <a:rPr lang="fi-FI" sz="1400" dirty="0">
                <a:solidFill>
                  <a:srgbClr val="0070C0"/>
                </a:solidFill>
                <a:latin typeface="+mj-lt"/>
                <a:ea typeface="ＭＳ Ｐゴシック" pitchFamily="-80" charset="-128"/>
              </a:rPr>
              <a:t>Tuki kattaa kaikkien matkat (tukisummat vaihtelevat maasta riippuen </a:t>
            </a:r>
          </a:p>
          <a:p>
            <a:pPr marL="642938" lvl="2" defTabSz="320675">
              <a:defRPr/>
            </a:pPr>
            <a:r>
              <a:rPr lang="fi-FI" sz="1400" dirty="0">
                <a:solidFill>
                  <a:srgbClr val="0070C0"/>
                </a:solidFill>
                <a:latin typeface="+mj-lt"/>
                <a:ea typeface="ＭＳ Ｐゴシック" pitchFamily="-80" charset="-128"/>
              </a:rPr>
              <a:t>+ 150 € maan sisäiseen matkaan jos </a:t>
            </a:r>
            <a:r>
              <a:rPr lang="fi-FI" sz="1400" b="1" dirty="0">
                <a:solidFill>
                  <a:srgbClr val="0070C0"/>
                </a:solidFill>
                <a:latin typeface="+mj-lt"/>
                <a:ea typeface="ＭＳ Ｐゴシック" pitchFamily="-80" charset="-128"/>
              </a:rPr>
              <a:t>edestakainen matka yli 500 km</a:t>
            </a:r>
            <a:r>
              <a:rPr lang="fi-FI" sz="1400" dirty="0">
                <a:solidFill>
                  <a:srgbClr val="0070C0"/>
                </a:solidFill>
                <a:latin typeface="+mj-lt"/>
                <a:ea typeface="ＭＳ Ｐゴシック" pitchFamily="-80" charset="-128"/>
              </a:rPr>
              <a:t>. Ks. käsikirja). </a:t>
            </a:r>
          </a:p>
          <a:p>
            <a:pPr marL="642938" lvl="2" defTabSz="320675">
              <a:defRPr/>
            </a:pPr>
            <a:r>
              <a:rPr lang="fi-FI" sz="1400" dirty="0">
                <a:solidFill>
                  <a:srgbClr val="0070C0"/>
                </a:solidFill>
                <a:latin typeface="+mj-lt"/>
                <a:ea typeface="ＭＳ Ｐゴシック" pitchFamily="-80" charset="-128"/>
              </a:rPr>
              <a:t>Opettajille tukea elinkustannuksiin </a:t>
            </a:r>
            <a:r>
              <a:rPr lang="fi-FI" sz="1400" b="1" dirty="0">
                <a:solidFill>
                  <a:srgbClr val="0070C0"/>
                </a:solidFill>
                <a:latin typeface="+mj-lt"/>
                <a:ea typeface="ＭＳ Ｐゴシック" pitchFamily="-80" charset="-128"/>
              </a:rPr>
              <a:t>355 euroa/viikko</a:t>
            </a:r>
            <a:r>
              <a:rPr lang="fi-FI" sz="1400" dirty="0">
                <a:solidFill>
                  <a:srgbClr val="0070C0"/>
                </a:solidFill>
                <a:latin typeface="+mj-lt"/>
                <a:ea typeface="ＭＳ Ｐゴシック" pitchFamily="-80" charset="-128"/>
              </a:rPr>
              <a:t>. </a:t>
            </a:r>
          </a:p>
          <a:p>
            <a:pPr marL="642938" lvl="2" defTabSz="320675">
              <a:defRPr/>
            </a:pPr>
            <a:r>
              <a:rPr lang="fi-FI" sz="1400" b="1" dirty="0">
                <a:solidFill>
                  <a:srgbClr val="0070C0"/>
                </a:solidFill>
                <a:latin typeface="+mj-lt"/>
                <a:ea typeface="ＭＳ Ｐゴシック" pitchFamily="-80" charset="-128"/>
              </a:rPr>
              <a:t>Mikäli matkakulut jäävät tukea pienemmäksi, voi jäljelle jäävää tukea käyttää muihin hankkeesta aiheutuviin kustannuksiin</a:t>
            </a:r>
            <a:r>
              <a:rPr lang="fi-FI" sz="1400" b="1" dirty="0">
                <a:solidFill>
                  <a:srgbClr val="7030A0"/>
                </a:solidFill>
                <a:latin typeface="+mj-lt"/>
                <a:ea typeface="ＭＳ Ｐゴシック" pitchFamily="-80" charset="-128"/>
              </a:rPr>
              <a:t>. </a:t>
            </a:r>
          </a:p>
          <a:p>
            <a:endParaRPr lang="fi-FI" sz="1400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1728" y="1502228"/>
            <a:ext cx="4195053" cy="4671773"/>
          </a:xfrm>
        </p:spPr>
        <p:txBody>
          <a:bodyPr>
            <a:normAutofit lnSpcReduction="10000"/>
          </a:bodyPr>
          <a:lstStyle/>
          <a:p>
            <a:pPr defTabSz="320675">
              <a:defRPr/>
            </a:pPr>
            <a:r>
              <a:rPr lang="fi-FI" sz="1600" b="1" dirty="0">
                <a:latin typeface="+mj-lt"/>
                <a:ea typeface="ＭＳ Ｐゴシック" pitchFamily="-80" charset="-128"/>
              </a:rPr>
              <a:t>Verkosto (vähintään 3 maata, 1-3 vuotta)</a:t>
            </a:r>
          </a:p>
          <a:p>
            <a:pPr marL="642938" lvl="2" defTabSz="320675">
              <a:defRPr/>
            </a:pPr>
            <a:r>
              <a:rPr lang="fi-FI" sz="1400" dirty="0">
                <a:latin typeface="+mj-lt"/>
                <a:ea typeface="ＭＳ Ｐゴシック" pitchFamily="-80" charset="-128"/>
              </a:rPr>
              <a:t>Verkostojen perustaminen kokouksineen  </a:t>
            </a:r>
          </a:p>
          <a:p>
            <a:pPr marL="642938" lvl="2" defTabSz="320675">
              <a:defRPr/>
            </a:pPr>
            <a:r>
              <a:rPr lang="fi-FI" sz="1400" dirty="0">
                <a:latin typeface="+mj-lt"/>
                <a:ea typeface="ＭＳ Ｐゴシック" pitchFamily="-80" charset="-128"/>
              </a:rPr>
              <a:t>Verkoston hallinto kokouksineen  </a:t>
            </a:r>
          </a:p>
          <a:p>
            <a:pPr marL="642938" lvl="2" defTabSz="320675">
              <a:defRPr/>
            </a:pPr>
            <a:r>
              <a:rPr lang="fi-FI" sz="1400" dirty="0">
                <a:latin typeface="+mj-lt"/>
                <a:ea typeface="ＭＳ Ｐゴシック" pitchFamily="-80" charset="-128"/>
              </a:rPr>
              <a:t>Tiedotustoiminta</a:t>
            </a:r>
          </a:p>
          <a:p>
            <a:pPr marL="642938" lvl="2" defTabSz="320675">
              <a:defRPr/>
            </a:pPr>
            <a:r>
              <a:rPr lang="fi-FI" sz="1400" dirty="0">
                <a:latin typeface="+mj-lt"/>
                <a:ea typeface="ＭＳ Ｐゴシック" pitchFamily="-80" charset="-128"/>
              </a:rPr>
              <a:t>Tulosten hyödyntäminen ja levittäminen </a:t>
            </a:r>
            <a:endParaRPr lang="fi-FI" sz="1400" dirty="0">
              <a:solidFill>
                <a:srgbClr val="0070C0"/>
              </a:solidFill>
              <a:latin typeface="+mj-lt"/>
              <a:ea typeface="ＭＳ Ｐゴシック" pitchFamily="-80" charset="-128"/>
            </a:endParaRPr>
          </a:p>
          <a:p>
            <a:pPr marL="642938" lvl="2" defTabSz="320675">
              <a:defRPr/>
            </a:pPr>
            <a:r>
              <a:rPr lang="fi-FI" sz="1400" b="1" dirty="0">
                <a:solidFill>
                  <a:srgbClr val="0070C0"/>
                </a:solidFill>
                <a:latin typeface="+mj-lt"/>
                <a:ea typeface="ＭＳ Ｐゴシック" pitchFamily="-80" charset="-128"/>
              </a:rPr>
              <a:t>Verkostotuki kattaa 75 % kokonaiskustannuksista</a:t>
            </a:r>
            <a:endParaRPr lang="fi-FI" sz="1400" dirty="0">
              <a:solidFill>
                <a:srgbClr val="0070C0"/>
              </a:solidFill>
              <a:latin typeface="+mj-lt"/>
              <a:ea typeface="ＭＳ Ｐゴシック" pitchFamily="-80" charset="-128"/>
            </a:endParaRPr>
          </a:p>
          <a:p>
            <a:pPr defTabSz="320675">
              <a:defRPr/>
            </a:pPr>
            <a:r>
              <a:rPr lang="fi-FI" sz="1600" b="1" dirty="0">
                <a:latin typeface="+mj-lt"/>
                <a:ea typeface="ＭＳ Ｐゴシック" pitchFamily="-80" charset="-128"/>
              </a:rPr>
              <a:t>Yhteistyöhankkeet  (vähintään 3 maata, 1-3 vuotta)</a:t>
            </a:r>
          </a:p>
          <a:p>
            <a:pPr defTabSz="320675">
              <a:defRPr/>
            </a:pPr>
            <a:r>
              <a:rPr lang="fi-FI" sz="1400" dirty="0">
                <a:latin typeface="+mj-lt"/>
                <a:ea typeface="ＭＳ Ｐゴシック" pitchFamily="-80" charset="-128"/>
              </a:rPr>
              <a:t>Kehittämishanke mukaan lukien opetussuunnitelmien kehittäminen  </a:t>
            </a:r>
          </a:p>
          <a:p>
            <a:pPr defTabSz="320675">
              <a:defRPr/>
            </a:pPr>
            <a:r>
              <a:rPr lang="fi-FI" sz="1400" dirty="0">
                <a:latin typeface="+mj-lt"/>
                <a:ea typeface="ＭＳ Ｐゴシック" pitchFamily="-80" charset="-128"/>
              </a:rPr>
              <a:t>Tulosten hyödyntäminen ja levittäminen </a:t>
            </a:r>
          </a:p>
          <a:p>
            <a:pPr marL="0" lvl="2" defTabSz="320675">
              <a:defRPr/>
            </a:pPr>
            <a:r>
              <a:rPr lang="fi-FI" sz="1400" b="1" dirty="0">
                <a:solidFill>
                  <a:srgbClr val="0070C0"/>
                </a:solidFill>
                <a:latin typeface="+mj-lt"/>
                <a:ea typeface="ＭＳ Ｐゴシック" pitchFamily="-80" charset="-128"/>
              </a:rPr>
              <a:t>Hanketuki kattaa 75 % kokonaiskustannuksista</a:t>
            </a:r>
          </a:p>
          <a:p>
            <a:endParaRPr lang="fi-FI" dirty="0">
              <a:latin typeface="+mj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72426" y="6305688"/>
            <a:ext cx="662696" cy="26230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7398F3-4007-4DAB-AE93-8719731555AB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23/11/2017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41DC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1335122" y="6305688"/>
            <a:ext cx="3246606" cy="26230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</a:rPr>
              <a:t>Opetushallitus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915881" y="6305688"/>
            <a:ext cx="614061" cy="26230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E131DE-DA31-4CDF-828A-8EB206A3CD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41DC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52820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70" y="822329"/>
            <a:ext cx="7886700" cy="1325563"/>
          </a:xfrm>
        </p:spPr>
        <p:txBody>
          <a:bodyPr/>
          <a:lstStyle/>
          <a:p>
            <a:r>
              <a:rPr lang="en-US" altLang="fi-FI" sz="2400" dirty="0">
                <a:solidFill>
                  <a:srgbClr val="5BCA13"/>
                </a:solidFill>
                <a:latin typeface="Dancer-Light"/>
                <a:sym typeface="Dancer-Light"/>
              </a:rPr>
              <a:t>Nordplus Junior</a:t>
            </a:r>
            <a:br>
              <a:rPr lang="en-US" altLang="fi-FI" sz="2400" dirty="0">
                <a:solidFill>
                  <a:srgbClr val="0B7D91"/>
                </a:solidFill>
                <a:latin typeface="Dancer-Light"/>
                <a:sym typeface="Dancer-Light"/>
              </a:rPr>
            </a:br>
            <a:r>
              <a:rPr lang="fi-FI" altLang="fi-FI" sz="2400" dirty="0">
                <a:solidFill>
                  <a:srgbClr val="454547"/>
                </a:solidFill>
                <a:latin typeface="Dancer-Book"/>
                <a:sym typeface="Dancer-Book"/>
              </a:rPr>
              <a:t>Liikkuvuutta, yhteistyöhankkeita ja verkostoja kouluopetukselle – Tavoitteet ja kohderyhmät</a:t>
            </a:r>
            <a:endParaRPr lang="fi-FI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1300" y="2304000"/>
            <a:ext cx="4055345" cy="4001687"/>
          </a:xfrm>
        </p:spPr>
        <p:txBody>
          <a:bodyPr>
            <a:normAutofit fontScale="92500" lnSpcReduction="10000"/>
          </a:bodyPr>
          <a:lstStyle/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fi-FI" altLang="fi-FI" sz="1400" dirty="0">
                <a:latin typeface="Dancer-Book"/>
              </a:rPr>
              <a:t>Tavoitteena vahvistaa ja kehittää kouluyhteistyötä ja luoda verkostoja ja kumppanuuksia koulujen välillä Pohjoismaissa ja Baltiassa.</a:t>
            </a:r>
          </a:p>
          <a:p>
            <a:pPr lvl="1">
              <a:spcBef>
                <a:spcPct val="0"/>
              </a:spcBef>
              <a:spcAft>
                <a:spcPct val="0"/>
              </a:spcAft>
              <a:buNone/>
            </a:pPr>
            <a:endParaRPr lang="fi-FI" altLang="fi-FI" sz="1400" dirty="0">
              <a:latin typeface="Dancer-Book"/>
            </a:endParaRPr>
          </a:p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fi-FI" altLang="fi-FI" sz="1400" dirty="0">
                <a:latin typeface="Dancer-Book"/>
              </a:rPr>
              <a:t>Tukea osallistuvien maiden opetuksen laatua, luovuutta ja uudistumista</a:t>
            </a:r>
          </a:p>
          <a:p>
            <a:pPr lvl="1">
              <a:spcBef>
                <a:spcPct val="0"/>
              </a:spcBef>
              <a:spcAft>
                <a:spcPct val="0"/>
              </a:spcAft>
              <a:buNone/>
            </a:pPr>
            <a:endParaRPr lang="fi-FI" altLang="fi-FI" sz="1400" dirty="0">
              <a:latin typeface="Dancer-Book"/>
            </a:endParaRPr>
          </a:p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fi-FI" altLang="fi-FI" sz="1400" dirty="0">
                <a:latin typeface="Dancer-Book"/>
              </a:rPr>
              <a:t>Levittää ja hyödyntää tuloksia.</a:t>
            </a:r>
          </a:p>
          <a:p>
            <a:pPr lvl="1">
              <a:spcBef>
                <a:spcPct val="0"/>
              </a:spcBef>
              <a:spcAft>
                <a:spcPct val="0"/>
              </a:spcAft>
              <a:buNone/>
            </a:pPr>
            <a:endParaRPr lang="fi-FI" altLang="fi-FI" sz="1400" dirty="0">
              <a:latin typeface="Dancer-Book"/>
            </a:endParaRPr>
          </a:p>
          <a:p>
            <a:pPr lvl="1">
              <a:spcBef>
                <a:spcPct val="0"/>
              </a:spcBef>
              <a:spcAft>
                <a:spcPct val="0"/>
              </a:spcAft>
              <a:buNone/>
            </a:pPr>
            <a:r>
              <a:rPr lang="fi-FI" altLang="fi-FI" sz="1400" dirty="0">
                <a:latin typeface="Dancer-Book"/>
              </a:rPr>
              <a:t>Kohderyhmiä ovat oppilaat, opettajat ja muu opetushenkilöstö:    </a:t>
            </a:r>
          </a:p>
          <a:p>
            <a:pPr lvl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altLang="fi-FI" sz="1400" dirty="0">
                <a:latin typeface="Dancer-Book"/>
              </a:rPr>
              <a:t>Päiväkodeissa </a:t>
            </a:r>
          </a:p>
          <a:p>
            <a:pPr lvl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altLang="fi-FI" sz="1400" dirty="0">
                <a:latin typeface="Dancer-Book"/>
              </a:rPr>
              <a:t>Peruskouluissa </a:t>
            </a:r>
          </a:p>
          <a:p>
            <a:pPr lvl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altLang="fi-FI" sz="1400" dirty="0">
                <a:latin typeface="Dancer-Book"/>
              </a:rPr>
              <a:t>Lukioissa </a:t>
            </a:r>
          </a:p>
          <a:p>
            <a:pPr lvl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altLang="fi-FI" sz="1400" dirty="0">
                <a:latin typeface="Dancer-Book"/>
              </a:rPr>
              <a:t>Ammatillisissa oppilaitoksissa/ oppisopimuskoulutuksessa  </a:t>
            </a:r>
          </a:p>
          <a:p>
            <a:pPr lvl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altLang="fi-FI" sz="1400" dirty="0">
                <a:latin typeface="Dancer-Book"/>
              </a:rPr>
              <a:t>Taiteen perusopetuksessa</a:t>
            </a:r>
            <a:endParaRPr lang="fi-FI" dirty="0"/>
          </a:p>
          <a:p>
            <a:r>
              <a:rPr lang="fi-FI" sz="1400" dirty="0"/>
              <a:t>Ruotsalaisen</a:t>
            </a:r>
            <a:r>
              <a:rPr lang="fi-FI" dirty="0"/>
              <a:t> </a:t>
            </a:r>
            <a:r>
              <a:rPr lang="fi-FI" sz="1400" dirty="0">
                <a:latin typeface="Dancer-Black"/>
              </a:rPr>
              <a:t>päähallinnoijan video ohjelmasta: </a:t>
            </a:r>
            <a:r>
              <a:rPr lang="fi-FI" sz="1400" dirty="0">
                <a:latin typeface="Dancer-Black"/>
                <a:hlinkClick r:id="rId2"/>
              </a:rPr>
              <a:t>https://www.youtube.com/watch?v=VB1Wt_siMsk</a:t>
            </a:r>
            <a:endParaRPr lang="fi-FI" sz="1400" dirty="0">
              <a:latin typeface="Dancer-Black"/>
            </a:endParaRPr>
          </a:p>
          <a:p>
            <a:endParaRPr lang="fi-FI" sz="1400" dirty="0">
              <a:latin typeface="Dancer-Black"/>
            </a:endParaRP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72426" y="6305688"/>
            <a:ext cx="662696" cy="26230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F58CC6-DA49-4941-84B4-31EA1C59D22D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23/11/2017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41DC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335122" y="6305688"/>
            <a:ext cx="3246606" cy="26230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41DC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915881" y="6305688"/>
            <a:ext cx="614061" cy="26230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E131DE-DA31-4CDF-828A-8EB206A3CD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41DC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050" name="Picture 2" descr="Refleksjoner av hus ">
            <a:extLst>
              <a:ext uri="{FF2B5EF4-FFF2-40B4-BE49-F238E27FC236}">
                <a16:creationId xmlns:a16="http://schemas.microsoft.com/office/drawing/2014/main" id="{3B7FA789-7AEC-40A2-AFE8-BF00FD11A843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 r="1591"/>
          <a:stretch>
            <a:fillRect/>
          </a:stretch>
        </p:blipFill>
        <p:spPr bwMode="auto">
          <a:xfrm>
            <a:off x="4902922" y="2303999"/>
            <a:ext cx="3750469" cy="34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70C989FB-DC23-4B5C-BD7C-AF40EE53601D}"/>
              </a:ext>
            </a:extLst>
          </p:cNvPr>
          <p:cNvSpPr/>
          <p:nvPr/>
        </p:nvSpPr>
        <p:spPr>
          <a:xfrm>
            <a:off x="4902922" y="5747288"/>
            <a:ext cx="3750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Refleksjoner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av hus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Kuva: Karin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Beate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Nøsterud/norden.org</a:t>
            </a:r>
          </a:p>
        </p:txBody>
      </p:sp>
    </p:spTree>
    <p:extLst>
      <p:ext uri="{BB962C8B-B14F-4D97-AF65-F5344CB8AC3E}">
        <p14:creationId xmlns:p14="http://schemas.microsoft.com/office/powerpoint/2010/main" val="2120324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http://www.cimo.fi/ohjelmat/nordplus_junior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pasi.siltakorpi@porvoo.fi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581210" cy="473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Nordplus</a:t>
            </a:r>
            <a:r>
              <a:rPr lang="fi-FI" dirty="0"/>
              <a:t> junior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pasi.siltakorpi@porvoo.fi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139" y="1340768"/>
            <a:ext cx="7656632" cy="478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Kuvatekstisuorakulmio 5"/>
          <p:cNvSpPr/>
          <p:nvPr/>
        </p:nvSpPr>
        <p:spPr>
          <a:xfrm>
            <a:off x="7308304" y="908720"/>
            <a:ext cx="1656184" cy="1008112"/>
          </a:xfrm>
          <a:prstGeom prst="wedgeRectCallout">
            <a:avLst>
              <a:gd name="adj1" fmla="val -53428"/>
              <a:gd name="adj2" fmla="val 65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Käsikirja</a:t>
            </a:r>
          </a:p>
        </p:txBody>
      </p:sp>
      <p:sp>
        <p:nvSpPr>
          <p:cNvPr id="8" name="Kuvatekstisuorakulmio 7"/>
          <p:cNvSpPr/>
          <p:nvPr/>
        </p:nvSpPr>
        <p:spPr>
          <a:xfrm>
            <a:off x="7812360" y="4437112"/>
            <a:ext cx="1331640" cy="1512168"/>
          </a:xfrm>
          <a:prstGeom prst="wedgeRectCallout">
            <a:avLst>
              <a:gd name="adj1" fmla="val -87623"/>
              <a:gd name="adj2" fmla="val -518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Espressolla</a:t>
            </a:r>
          </a:p>
          <a:p>
            <a:pPr algn="ctr"/>
            <a:r>
              <a:rPr lang="fi-FI" dirty="0"/>
              <a:t>haetaan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2818" y="822329"/>
            <a:ext cx="7856052" cy="1774986"/>
          </a:xfrm>
        </p:spPr>
        <p:txBody>
          <a:bodyPr>
            <a:normAutofit fontScale="90000"/>
          </a:bodyPr>
          <a:lstStyle/>
          <a:p>
            <a:pPr lvl="0">
              <a:lnSpc>
                <a:spcPct val="95000"/>
              </a:lnSpc>
              <a:spcBef>
                <a:spcPts val="0"/>
              </a:spcBef>
              <a:spcAft>
                <a:spcPts val="1500"/>
              </a:spcAft>
              <a:buClr>
                <a:srgbClr val="0041DC"/>
              </a:buClr>
              <a:defRPr/>
            </a:pPr>
            <a:r>
              <a:rPr lang="fi-FI" dirty="0" err="1"/>
              <a:t>Nordplus</a:t>
            </a:r>
            <a:r>
              <a:rPr lang="fi-FI" dirty="0"/>
              <a:t> </a:t>
            </a:r>
            <a:r>
              <a:rPr lang="fi-FI" dirty="0" err="1"/>
              <a:t>Horisontal</a:t>
            </a:r>
            <a:r>
              <a:rPr lang="fi-FI" dirty="0"/>
              <a:t> 2018</a:t>
            </a:r>
            <a:br>
              <a:rPr lang="fi-FI" dirty="0"/>
            </a:br>
            <a:r>
              <a:rPr lang="fi-FI" altLang="fi-FI" sz="1800" b="0" dirty="0">
                <a:solidFill>
                  <a:srgbClr val="00B050"/>
                </a:solidFill>
                <a:ea typeface="+mn-ea"/>
                <a:cs typeface="+mn-cs"/>
              </a:rPr>
              <a:t>Mahdollistaa rajat ylittävän yhteistyön eri </a:t>
            </a:r>
            <a:br>
              <a:rPr lang="fi-FI" altLang="fi-FI" sz="1800" b="0" dirty="0">
                <a:solidFill>
                  <a:srgbClr val="00B050"/>
                </a:solidFill>
                <a:ea typeface="+mn-ea"/>
                <a:cs typeface="+mn-cs"/>
              </a:rPr>
            </a:br>
            <a:r>
              <a:rPr lang="fi-FI" altLang="fi-FI" sz="1800" b="0" dirty="0">
                <a:solidFill>
                  <a:srgbClr val="00B050"/>
                </a:solidFill>
                <a:ea typeface="+mn-ea"/>
                <a:cs typeface="+mn-cs"/>
              </a:rPr>
              <a:t>koulutusasteiden ja sektoreiden välillä</a:t>
            </a:r>
            <a:r>
              <a:rPr lang="fi-FI" altLang="fi-FI" sz="2400" b="0" dirty="0">
                <a:solidFill>
                  <a:srgbClr val="00B050"/>
                </a:solidFill>
                <a:ea typeface="+mn-ea"/>
                <a:cs typeface="+mn-cs"/>
              </a:rPr>
              <a:t>. </a:t>
            </a:r>
            <a:br>
              <a:rPr lang="fi-FI" altLang="fi-FI" sz="2400" b="0" dirty="0">
                <a:solidFill>
                  <a:srgbClr val="7030A0"/>
                </a:solidFill>
                <a:ea typeface="+mn-ea"/>
                <a:cs typeface="+mn-cs"/>
              </a:rPr>
            </a:br>
            <a:br>
              <a:rPr lang="fi-FI" sz="1600" b="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3873" y="2885663"/>
            <a:ext cx="6969968" cy="3420025"/>
          </a:xfrm>
        </p:spPr>
        <p:txBody>
          <a:bodyPr/>
          <a:lstStyle/>
          <a:p>
            <a:pPr marL="285750" indent="-285750">
              <a:defRPr/>
            </a:pPr>
            <a:endParaRPr lang="fi-FI" sz="1600" dirty="0">
              <a:latin typeface="+mj-lt"/>
            </a:endParaRPr>
          </a:p>
          <a:p>
            <a:pPr marL="285750" indent="-285750">
              <a:defRPr/>
            </a:pPr>
            <a:r>
              <a:rPr lang="fi-FI" sz="1600" dirty="0">
                <a:latin typeface="+mj-lt"/>
              </a:rPr>
              <a:t>Ohjelmassa edistetään </a:t>
            </a:r>
            <a:r>
              <a:rPr lang="fi-FI" sz="1600" b="1" dirty="0">
                <a:latin typeface="+mj-lt"/>
              </a:rPr>
              <a:t>innovatiivisia, perinteiset aihepiirit ylittäviä hankkeita, </a:t>
            </a:r>
            <a:r>
              <a:rPr lang="fi-FI" sz="1600" dirty="0">
                <a:latin typeface="+mj-lt"/>
              </a:rPr>
              <a:t>maiden välistä elinikäiseen oppimiseen liittyvää</a:t>
            </a:r>
            <a:r>
              <a:rPr lang="fi-FI" sz="1600" b="1" dirty="0">
                <a:latin typeface="+mj-lt"/>
              </a:rPr>
              <a:t> yhteistyötä</a:t>
            </a:r>
            <a:r>
              <a:rPr lang="fi-FI" sz="1600" dirty="0">
                <a:latin typeface="+mj-lt"/>
              </a:rPr>
              <a:t> sekä</a:t>
            </a:r>
            <a:r>
              <a:rPr lang="fi-FI" sz="1600" b="1" dirty="0">
                <a:latin typeface="+mj-lt"/>
              </a:rPr>
              <a:t> innovatiivisia kielihankkeita. </a:t>
            </a:r>
            <a:r>
              <a:rPr lang="fi-FI" sz="1600" dirty="0">
                <a:solidFill>
                  <a:prstClr val="black"/>
                </a:solidFill>
              </a:rPr>
              <a:t>Erilaiset järjestöt, yhdistykset, organisaatiot ja yritykset voivat osallistua hankkeisiin!</a:t>
            </a:r>
            <a:endParaRPr lang="fi-FI" sz="1600" b="1" dirty="0">
              <a:latin typeface="+mj-lt"/>
            </a:endParaRPr>
          </a:p>
          <a:p>
            <a:pPr marL="285750" indent="-285750">
              <a:defRPr/>
            </a:pPr>
            <a:r>
              <a:rPr lang="fi-FI" sz="1600" b="1" dirty="0">
                <a:latin typeface="+mj-lt"/>
              </a:rPr>
              <a:t>Yhteistyökumppaneita kolmesta eri maasta.</a:t>
            </a:r>
          </a:p>
          <a:p>
            <a:pPr marL="285750" indent="-285750">
              <a:defRPr/>
            </a:pPr>
            <a:r>
              <a:rPr lang="fi-FI" sz="1600" dirty="0">
                <a:latin typeface="+mj-lt"/>
              </a:rPr>
              <a:t>Omaa tai muuta rahoitusta edellytetään 50% (voi koostua työajasta)</a:t>
            </a:r>
          </a:p>
          <a:p>
            <a:pPr marL="285750" indent="-285750">
              <a:defRPr/>
            </a:pPr>
            <a:r>
              <a:rPr lang="fi-FI" sz="1600" dirty="0">
                <a:latin typeface="+mj-lt"/>
              </a:rPr>
              <a:t>Nordplus </a:t>
            </a:r>
            <a:r>
              <a:rPr lang="fi-FI" sz="1600" dirty="0" err="1">
                <a:latin typeface="+mj-lt"/>
              </a:rPr>
              <a:t>Horisontal</a:t>
            </a:r>
            <a:r>
              <a:rPr lang="fi-FI" sz="1600" dirty="0">
                <a:latin typeface="+mj-lt"/>
              </a:rPr>
              <a:t> -ohjelman vuosibudjetti on n. 1 miljoonaa €. </a:t>
            </a:r>
          </a:p>
          <a:p>
            <a:pPr marL="285750" indent="-285750">
              <a:defRPr/>
            </a:pPr>
            <a:r>
              <a:rPr lang="fi-FI" sz="1600" dirty="0">
                <a:latin typeface="+mj-lt"/>
              </a:rPr>
              <a:t>Hakuaika päättyy </a:t>
            </a:r>
            <a:r>
              <a:rPr lang="fi-FI" sz="1600" b="1" dirty="0">
                <a:solidFill>
                  <a:srgbClr val="7030A0"/>
                </a:solidFill>
                <a:latin typeface="+mj-lt"/>
              </a:rPr>
              <a:t>1.2.2018</a:t>
            </a:r>
          </a:p>
          <a:p>
            <a:pPr marL="285750" indent="-285750">
              <a:defRPr/>
            </a:pPr>
            <a:endParaRPr lang="en-US" altLang="fi-FI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C4688-6C6A-428A-9780-F3B62DA03F23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23/11/2017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41DC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Opetushallitus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E131DE-DA31-4CDF-828A-8EB206A3CD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1DC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41DC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560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ETWINNING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pasi.siltakorpi@porvoo.fi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Etwinning</a:t>
            </a:r>
            <a:r>
              <a:rPr lang="fi-FI" dirty="0"/>
              <a:t>    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656784" cy="2880320"/>
          </a:xfrm>
        </p:spPr>
        <p:txBody>
          <a:bodyPr>
            <a:normAutofit lnSpcReduction="10000"/>
          </a:bodyPr>
          <a:lstStyle/>
          <a:p>
            <a:r>
              <a:rPr lang="fi-FI" dirty="0"/>
              <a:t>Eurooppalaisten koulujen yhteisö.</a:t>
            </a:r>
          </a:p>
          <a:p>
            <a:r>
              <a:rPr lang="fi-FI" dirty="0"/>
              <a:t>Euroopan komission hanke</a:t>
            </a:r>
          </a:p>
          <a:p>
            <a:r>
              <a:rPr lang="fi-FI" dirty="0"/>
              <a:t>Suomessa koordinoi OPH</a:t>
            </a:r>
          </a:p>
          <a:p>
            <a:endParaRPr lang="fi-FI" dirty="0"/>
          </a:p>
          <a:p>
            <a:r>
              <a:rPr lang="fi-FI" sz="1800" b="1" dirty="0"/>
              <a:t>Nämä diat löytyvät osoitteesta:</a:t>
            </a:r>
          </a:p>
          <a:p>
            <a:r>
              <a:rPr lang="fi-FI" sz="1800" b="1" dirty="0" err="1"/>
              <a:t>bit.ly/etwinningdiat</a:t>
            </a:r>
            <a:endParaRPr lang="fi-FI" sz="1800" b="1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4" name="Kuva 3" descr="etwinning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548680"/>
            <a:ext cx="1514475" cy="1143000"/>
          </a:xfrm>
          <a:prstGeom prst="rect">
            <a:avLst/>
          </a:prstGeom>
        </p:spPr>
      </p:pic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pasi.siltakorpi@porvoo.fi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pasi.siltakorpi@porvoo.fi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463122" cy="52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Kuvatekstisuorakulmio 5"/>
          <p:cNvSpPr/>
          <p:nvPr/>
        </p:nvSpPr>
        <p:spPr>
          <a:xfrm>
            <a:off x="2771800" y="5805264"/>
            <a:ext cx="1800200" cy="936104"/>
          </a:xfrm>
          <a:prstGeom prst="wedgeRectCallout">
            <a:avLst>
              <a:gd name="adj1" fmla="val -39804"/>
              <a:gd name="adj2" fmla="val -751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Aika monta </a:t>
            </a:r>
            <a:r>
              <a:rPr lang="fi-FI" dirty="0" err="1"/>
              <a:t>opea</a:t>
            </a:r>
            <a:r>
              <a:rPr lang="fi-FI" dirty="0"/>
              <a:t> mukana</a:t>
            </a:r>
          </a:p>
        </p:txBody>
      </p:sp>
      <p:sp>
        <p:nvSpPr>
          <p:cNvPr id="7" name="Kuvatekstisuorakulmio 6"/>
          <p:cNvSpPr/>
          <p:nvPr/>
        </p:nvSpPr>
        <p:spPr>
          <a:xfrm>
            <a:off x="7452320" y="4653136"/>
            <a:ext cx="936104" cy="864096"/>
          </a:xfrm>
          <a:prstGeom prst="wedgeRectCallout">
            <a:avLst>
              <a:gd name="adj1" fmla="val -103215"/>
              <a:gd name="adj2" fmla="val -904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Tuolta liityt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Esirekisteröityminen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Kuvatekstisuorakulmio 4"/>
          <p:cNvSpPr/>
          <p:nvPr/>
        </p:nvSpPr>
        <p:spPr>
          <a:xfrm>
            <a:off x="6156176" y="2132856"/>
            <a:ext cx="1728192" cy="1224136"/>
          </a:xfrm>
          <a:prstGeom prst="wedgeRectCallout">
            <a:avLst>
              <a:gd name="adj1" fmla="val -53982"/>
              <a:gd name="adj2" fmla="val 930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Täytä nämä ja saat </a:t>
            </a:r>
            <a:r>
              <a:rPr lang="fi-FI" dirty="0" err="1"/>
              <a:t>spostiisi</a:t>
            </a:r>
            <a:r>
              <a:rPr lang="fi-FI" dirty="0"/>
              <a:t> vahvistuksen ja voit jatkaa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pasi.siltakorpi@porvoo.fi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91300" y="247650"/>
            <a:ext cx="8209800" cy="5926350"/>
          </a:xfrm>
        </p:spPr>
        <p:txBody>
          <a:bodyPr/>
          <a:lstStyle/>
          <a:p>
            <a:pPr marL="0" lvl="0" indent="0" defTabSz="457200">
              <a:lnSpc>
                <a:spcPct val="100000"/>
              </a:lnSpc>
              <a:spcAft>
                <a:spcPts val="0"/>
              </a:spcAft>
              <a:buClrTx/>
              <a:buNone/>
            </a:pPr>
            <a:r>
              <a:rPr lang="fi-FI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Perusopetuksen OPS</a:t>
            </a:r>
          </a:p>
          <a:p>
            <a:pPr marL="0" lvl="0" indent="0" defTabSz="457200">
              <a:lnSpc>
                <a:spcPct val="100000"/>
              </a:lnSpc>
              <a:spcAft>
                <a:spcPts val="0"/>
              </a:spcAft>
              <a:buClrTx/>
              <a:buNone/>
            </a:pPr>
            <a:r>
              <a:rPr lang="fi-FI" dirty="0">
                <a:solidFill>
                  <a:prstClr val="white"/>
                </a:solidFill>
                <a:latin typeface="Arial"/>
              </a:rPr>
              <a:t>Laaja-alainen osaa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4294967295"/>
          </p:nvPr>
        </p:nvSpPr>
        <p:spPr>
          <a:xfrm>
            <a:off x="672426" y="6305688"/>
            <a:ext cx="662696" cy="262309"/>
          </a:xfrm>
        </p:spPr>
        <p:txBody>
          <a:bodyPr/>
          <a:lstStyle/>
          <a:p>
            <a:fld id="{C47398F3-4007-4DAB-AE93-8719731555AB}" type="datetime1">
              <a:rPr lang="en-GB" smtClean="0"/>
              <a:pPr/>
              <a:t>23/11/2017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294967295"/>
          </p:nvPr>
        </p:nvSpPr>
        <p:spPr>
          <a:xfrm>
            <a:off x="1335122" y="6305688"/>
            <a:ext cx="3246606" cy="262309"/>
          </a:xfrm>
        </p:spPr>
        <p:txBody>
          <a:bodyPr/>
          <a:lstStyle/>
          <a:p>
            <a:r>
              <a:rPr lang="en-GB"/>
              <a:t>Opetushallitus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294967295"/>
          </p:nvPr>
        </p:nvSpPr>
        <p:spPr>
          <a:xfrm>
            <a:off x="7915881" y="6305688"/>
            <a:ext cx="614061" cy="262309"/>
          </a:xfrm>
        </p:spPr>
        <p:txBody>
          <a:bodyPr/>
          <a:lstStyle/>
          <a:p>
            <a:fld id="{A6E131DE-DA31-4CDF-828A-8EB206A3CD12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8" name="Picture 8" descr="http://www.kerava.fi/ajankohtaista/PublishingImages/OPS%202016/Laaja-alainen%20osaamine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03" y="1230604"/>
            <a:ext cx="4195003" cy="47931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Conten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8172697"/>
              </p:ext>
            </p:extLst>
          </p:nvPr>
        </p:nvGraphicFramePr>
        <p:xfrm>
          <a:off x="4877684" y="1008117"/>
          <a:ext cx="3345228" cy="5297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Otsikko 1"/>
          <p:cNvSpPr>
            <a:spLocks noGrp="1"/>
          </p:cNvSpPr>
          <p:nvPr>
            <p:ph type="title"/>
          </p:nvPr>
        </p:nvSpPr>
        <p:spPr>
          <a:xfrm>
            <a:off x="805895" y="368974"/>
            <a:ext cx="3601211" cy="517821"/>
          </a:xfrm>
        </p:spPr>
        <p:txBody>
          <a:bodyPr>
            <a:normAutofit/>
          </a:bodyPr>
          <a:lstStyle/>
          <a:p>
            <a:endParaRPr lang="en-GB" sz="2400" dirty="0"/>
          </a:p>
        </p:txBody>
      </p:sp>
      <p:sp>
        <p:nvSpPr>
          <p:cNvPr id="15" name="Otsikko 1"/>
          <p:cNvSpPr txBox="1">
            <a:spLocks/>
          </p:cNvSpPr>
          <p:nvPr/>
        </p:nvSpPr>
        <p:spPr>
          <a:xfrm>
            <a:off x="4621701" y="368974"/>
            <a:ext cx="3601211" cy="5178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400" dirty="0"/>
              <a:t>Erasmus+/</a:t>
            </a:r>
            <a:r>
              <a:rPr lang="fi-FI" sz="2400" dirty="0" err="1"/>
              <a:t>Nordplus</a:t>
            </a:r>
            <a:r>
              <a:rPr lang="fi-FI" sz="2400" dirty="0"/>
              <a:t> tavoitteita </a:t>
            </a:r>
            <a:endParaRPr lang="en-GB" sz="2400" dirty="0"/>
          </a:p>
        </p:txBody>
      </p:sp>
      <p:sp>
        <p:nvSpPr>
          <p:cNvPr id="16" name="Suorakulmio 15"/>
          <p:cNvSpPr/>
          <p:nvPr/>
        </p:nvSpPr>
        <p:spPr>
          <a:xfrm>
            <a:off x="3156387" y="5128183"/>
            <a:ext cx="1250718" cy="593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Kuvatekstisuorakulmio 11"/>
          <p:cNvSpPr/>
          <p:nvPr/>
        </p:nvSpPr>
        <p:spPr>
          <a:xfrm>
            <a:off x="3491880" y="1268760"/>
            <a:ext cx="1944216" cy="1224136"/>
          </a:xfrm>
          <a:prstGeom prst="wedgeRectCallout">
            <a:avLst>
              <a:gd name="adj1" fmla="val 30880"/>
              <a:gd name="adj2" fmla="val 1384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Huom</a:t>
            </a:r>
            <a:r>
              <a:rPr lang="fi-FI" dirty="0"/>
              <a:t>! </a:t>
            </a:r>
            <a:r>
              <a:rPr lang="fi-FI" dirty="0" err="1"/>
              <a:t>Maahanmuttaja</a:t>
            </a:r>
            <a:endParaRPr lang="fi-FI" dirty="0"/>
          </a:p>
          <a:p>
            <a:pPr algn="ctr"/>
            <a:r>
              <a:rPr lang="fi-FI" dirty="0"/>
              <a:t>Oppilaiden painotus!</a:t>
            </a:r>
          </a:p>
        </p:txBody>
      </p:sp>
    </p:spTree>
    <p:extLst>
      <p:ext uri="{BB962C8B-B14F-4D97-AF65-F5344CB8AC3E}">
        <p14:creationId xmlns:p14="http://schemas.microsoft.com/office/powerpoint/2010/main" val="8536279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Mistä kumppani 1?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Kuvatekstisuorakulmio 4"/>
          <p:cNvSpPr/>
          <p:nvPr/>
        </p:nvSpPr>
        <p:spPr>
          <a:xfrm>
            <a:off x="4067944" y="1844824"/>
            <a:ext cx="2232248" cy="864096"/>
          </a:xfrm>
          <a:prstGeom prst="wedgeRectCallout">
            <a:avLst>
              <a:gd name="adj1" fmla="val -114396"/>
              <a:gd name="adj2" fmla="val -537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Ollaan siis välilehdellä </a:t>
            </a:r>
            <a:r>
              <a:rPr lang="fi-FI" dirty="0" err="1"/>
              <a:t>eTwinning</a:t>
            </a:r>
            <a:r>
              <a:rPr lang="fi-FI" dirty="0"/>
              <a:t> live</a:t>
            </a:r>
          </a:p>
        </p:txBody>
      </p:sp>
      <p:sp>
        <p:nvSpPr>
          <p:cNvPr id="6" name="Kuvatekstisuorakulmio 5"/>
          <p:cNvSpPr/>
          <p:nvPr/>
        </p:nvSpPr>
        <p:spPr>
          <a:xfrm>
            <a:off x="1475656" y="2852936"/>
            <a:ext cx="936104" cy="432048"/>
          </a:xfrm>
          <a:prstGeom prst="wedgeRectCallout">
            <a:avLst>
              <a:gd name="adj1" fmla="val 88486"/>
              <a:gd name="adj2" fmla="val -220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ihmiset</a:t>
            </a:r>
          </a:p>
        </p:txBody>
      </p:sp>
      <p:sp>
        <p:nvSpPr>
          <p:cNvPr id="7" name="Kuvatekstisuorakulmio 6"/>
          <p:cNvSpPr/>
          <p:nvPr/>
        </p:nvSpPr>
        <p:spPr>
          <a:xfrm>
            <a:off x="5076056" y="4221088"/>
            <a:ext cx="2016224" cy="1224136"/>
          </a:xfrm>
          <a:prstGeom prst="wedgeRectCallout">
            <a:avLst>
              <a:gd name="adj1" fmla="val -157688"/>
              <a:gd name="adj2" fmla="val 562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Etsi projektikumppania</a:t>
            </a: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pasi.siltakorpi@porvoo.fi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Mistä kumppani 1 ?</a:t>
            </a:r>
          </a:p>
        </p:txBody>
      </p:sp>
      <p:sp>
        <p:nvSpPr>
          <p:cNvPr id="5" name="Kuvatekstisuorakulmio 4"/>
          <p:cNvSpPr/>
          <p:nvPr/>
        </p:nvSpPr>
        <p:spPr>
          <a:xfrm>
            <a:off x="2195736" y="3645024"/>
            <a:ext cx="1346448" cy="972688"/>
          </a:xfrm>
          <a:prstGeom prst="wedgeRectCallout">
            <a:avLst>
              <a:gd name="adj1" fmla="val 141600"/>
              <a:gd name="adj2" fmla="val -61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Valitse kategoria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Kuvatekstisuorakulmio 7"/>
          <p:cNvSpPr/>
          <p:nvPr/>
        </p:nvSpPr>
        <p:spPr>
          <a:xfrm>
            <a:off x="1115616" y="4149080"/>
            <a:ext cx="1368152" cy="792088"/>
          </a:xfrm>
          <a:prstGeom prst="wedgeRectCallout">
            <a:avLst>
              <a:gd name="adj1" fmla="val 152561"/>
              <a:gd name="adj2" fmla="val -1473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Valitse </a:t>
            </a:r>
            <a:r>
              <a:rPr lang="fi-FI" b="1" dirty="0"/>
              <a:t>kategoria</a:t>
            </a:r>
          </a:p>
        </p:txBody>
      </p:sp>
      <p:sp>
        <p:nvSpPr>
          <p:cNvPr id="9" name="Kuvatekstisuorakulmio 8"/>
          <p:cNvSpPr/>
          <p:nvPr/>
        </p:nvSpPr>
        <p:spPr>
          <a:xfrm>
            <a:off x="7236296" y="2204864"/>
            <a:ext cx="1224136" cy="1080120"/>
          </a:xfrm>
          <a:prstGeom prst="wedgeRectCallout">
            <a:avLst>
              <a:gd name="adj1" fmla="val -117219"/>
              <a:gd name="adj2" fmla="val -562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Tuolta tarkempi haku</a:t>
            </a:r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pasi.siltakorpi@porvoo.fi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Mistä kumppani 1 ?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pasi.siltakorpi@porvoo.fi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Kuvatekstisuorakulmio 6"/>
          <p:cNvSpPr/>
          <p:nvPr/>
        </p:nvSpPr>
        <p:spPr>
          <a:xfrm>
            <a:off x="1619672" y="3789040"/>
            <a:ext cx="1296144" cy="1296144"/>
          </a:xfrm>
          <a:prstGeom prst="wedgeRectCallout">
            <a:avLst>
              <a:gd name="adj1" fmla="val 83714"/>
              <a:gd name="adj2" fmla="val -62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Jos projekti kiinnostaa lähetä viesti.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Mistä kumppani 2 ?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Kuvatekstisuorakulmio 4"/>
          <p:cNvSpPr/>
          <p:nvPr/>
        </p:nvSpPr>
        <p:spPr>
          <a:xfrm>
            <a:off x="3923928" y="1340768"/>
            <a:ext cx="2952328" cy="576064"/>
          </a:xfrm>
          <a:prstGeom prst="wedgeRectCallout">
            <a:avLst>
              <a:gd name="adj1" fmla="val -77170"/>
              <a:gd name="adj2" fmla="val 62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1.Mene </a:t>
            </a:r>
            <a:r>
              <a:rPr lang="fi-FI" dirty="0" err="1"/>
              <a:t>eTwinning</a:t>
            </a:r>
            <a:r>
              <a:rPr lang="fi-FI" dirty="0"/>
              <a:t> liveen</a:t>
            </a:r>
          </a:p>
        </p:txBody>
      </p:sp>
      <p:sp>
        <p:nvSpPr>
          <p:cNvPr id="6" name="Kuvatekstisuorakulmio 5"/>
          <p:cNvSpPr/>
          <p:nvPr/>
        </p:nvSpPr>
        <p:spPr>
          <a:xfrm>
            <a:off x="2771800" y="3645024"/>
            <a:ext cx="1224136" cy="1008112"/>
          </a:xfrm>
          <a:prstGeom prst="wedgeRectCallout">
            <a:avLst>
              <a:gd name="adj1" fmla="val -20083"/>
              <a:gd name="adj2" fmla="val -1363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2.Sieltä </a:t>
            </a:r>
            <a:r>
              <a:rPr lang="fi-FI" dirty="0" err="1"/>
              <a:t>people/ihmiset</a:t>
            </a:r>
            <a:endParaRPr lang="fi-FI" dirty="0"/>
          </a:p>
        </p:txBody>
      </p:sp>
      <p:sp>
        <p:nvSpPr>
          <p:cNvPr id="7" name="Kuvatekstisuorakulmio 6"/>
          <p:cNvSpPr/>
          <p:nvPr/>
        </p:nvSpPr>
        <p:spPr>
          <a:xfrm>
            <a:off x="7380312" y="2276872"/>
            <a:ext cx="1152128" cy="1296144"/>
          </a:xfrm>
          <a:prstGeom prst="wedgeRectCallout">
            <a:avLst>
              <a:gd name="adj1" fmla="val -130672"/>
              <a:gd name="adj2" fmla="val -66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Tuolta vaihdat kielen!</a:t>
            </a:r>
          </a:p>
        </p:txBody>
      </p:sp>
      <p:sp>
        <p:nvSpPr>
          <p:cNvPr id="8" name="Kuvatekstisuorakulmio 7"/>
          <p:cNvSpPr/>
          <p:nvPr/>
        </p:nvSpPr>
        <p:spPr>
          <a:xfrm>
            <a:off x="6372200" y="4365104"/>
            <a:ext cx="1512168" cy="936104"/>
          </a:xfrm>
          <a:prstGeom prst="wedgeRectCallout">
            <a:avLst>
              <a:gd name="adj1" fmla="val -64228"/>
              <a:gd name="adj2" fmla="val -987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3.Tuolta laajennettu haku</a:t>
            </a: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pasi.siltakorpi@porvoo.fi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Laajennettu haku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Kuvatekstisuorakulmio 4"/>
          <p:cNvSpPr/>
          <p:nvPr/>
        </p:nvSpPr>
        <p:spPr>
          <a:xfrm>
            <a:off x="7308304" y="2276872"/>
            <a:ext cx="1440160" cy="1728192"/>
          </a:xfrm>
          <a:prstGeom prst="wedgeRectCallout">
            <a:avLst>
              <a:gd name="adj1" fmla="val -82031"/>
              <a:gd name="adj2" fmla="val 10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Täytä kohdat ja katso keitä on tarjolla</a:t>
            </a:r>
          </a:p>
        </p:txBody>
      </p:sp>
      <p:sp>
        <p:nvSpPr>
          <p:cNvPr id="7" name="Kuvatekstipilvi 6"/>
          <p:cNvSpPr/>
          <p:nvPr/>
        </p:nvSpPr>
        <p:spPr>
          <a:xfrm rot="528297">
            <a:off x="495790" y="3691116"/>
            <a:ext cx="2673037" cy="2456540"/>
          </a:xfrm>
          <a:prstGeom prst="cloudCallout">
            <a:avLst>
              <a:gd name="adj1" fmla="val -6940"/>
              <a:gd name="adj2" fmla="val -1003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Huom</a:t>
            </a:r>
            <a:r>
              <a:rPr lang="fi-FI" dirty="0"/>
              <a:t>! Tämä on oiva kone myös Erasmus+ kumppanin hakuun!!!</a:t>
            </a: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pasi.siltakorpi@porvoo.fi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Millainen projekti voi olla 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Lyhyt tai pitkä, viikon tai vuoden . Sovit sen kumppanin/kumppanien kanssa</a:t>
            </a:r>
          </a:p>
          <a:p>
            <a:r>
              <a:rPr lang="fi-FI" dirty="0"/>
              <a:t>Kaikki tapahtuu netissä. Data liikkuu oppilaat eivät</a:t>
            </a:r>
          </a:p>
          <a:p>
            <a:r>
              <a:rPr lang="fi-FI" dirty="0"/>
              <a:t>Aiheet sopivat hyvin uuteen opetussuunnitelmaan</a:t>
            </a:r>
          </a:p>
          <a:p>
            <a:r>
              <a:rPr lang="fi-FI" dirty="0"/>
              <a:t>Välineitä </a:t>
            </a:r>
            <a:r>
              <a:rPr lang="fi-FI" dirty="0" err="1"/>
              <a:t>eTwinning</a:t>
            </a:r>
            <a:r>
              <a:rPr lang="fi-FI" dirty="0"/>
              <a:t> </a:t>
            </a:r>
            <a:r>
              <a:rPr lang="fi-FI" dirty="0" err="1"/>
              <a:t>portaalissa</a:t>
            </a:r>
            <a:r>
              <a:rPr lang="fi-FI" dirty="0"/>
              <a:t> mutta voi käyttää mitä vain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pasi.siltakorpi@porvoo.fi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Vinkkejä millainen projekti voisi olla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pasi.siltakorpi@porvoo.fi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Kuvatekstisuorakulmio 5"/>
          <p:cNvSpPr/>
          <p:nvPr/>
        </p:nvSpPr>
        <p:spPr>
          <a:xfrm>
            <a:off x="6156176" y="2420888"/>
            <a:ext cx="1584176" cy="1296144"/>
          </a:xfrm>
          <a:prstGeom prst="wedgeRectCallout">
            <a:avLst>
              <a:gd name="adj1" fmla="val -135679"/>
              <a:gd name="adj2" fmla="val -416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Portaalin</a:t>
            </a:r>
            <a:r>
              <a:rPr lang="fi-FI" dirty="0"/>
              <a:t> etusivulta kohdasta projektit</a:t>
            </a:r>
          </a:p>
        </p:txBody>
      </p:sp>
      <p:sp>
        <p:nvSpPr>
          <p:cNvPr id="7" name="Kuvatekstisuorakulmio 6"/>
          <p:cNvSpPr/>
          <p:nvPr/>
        </p:nvSpPr>
        <p:spPr>
          <a:xfrm>
            <a:off x="7812360" y="4221088"/>
            <a:ext cx="1584176" cy="1224136"/>
          </a:xfrm>
          <a:prstGeom prst="wedgeRectCallout">
            <a:avLst>
              <a:gd name="adj1" fmla="val -119905"/>
              <a:gd name="adj2" fmla="val 112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Tai hae aiheen mukaan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Koulutusta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Verkkokurssit/oppimistapahtumat</a:t>
            </a:r>
          </a:p>
          <a:p>
            <a:r>
              <a:rPr lang="fi-FI" dirty="0"/>
              <a:t>Seminaarit</a:t>
            </a:r>
          </a:p>
          <a:p>
            <a:r>
              <a:rPr lang="fi-FI" dirty="0"/>
              <a:t>Konferenssit </a:t>
            </a:r>
          </a:p>
          <a:p>
            <a:r>
              <a:rPr lang="fi-FI" dirty="0"/>
              <a:t>Koulutustapahtumat ( liityttyäsi saat </a:t>
            </a:r>
            <a:r>
              <a:rPr lang="fi-FI" dirty="0" err="1"/>
              <a:t>etwinning</a:t>
            </a:r>
            <a:r>
              <a:rPr lang="fi-FI" dirty="0"/>
              <a:t> </a:t>
            </a:r>
            <a:r>
              <a:rPr lang="fi-FI" dirty="0" err="1"/>
              <a:t>newsletterin</a:t>
            </a:r>
            <a:r>
              <a:rPr lang="fi-FI" dirty="0"/>
              <a:t> </a:t>
            </a:r>
            <a:r>
              <a:rPr lang="fi-FI" dirty="0" err="1"/>
              <a:t>spostiin</a:t>
            </a:r>
            <a:r>
              <a:rPr lang="fi-FI" dirty="0"/>
              <a:t> ja siellä koulutustapahtumia tarjolla) 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pasi.siltakorpi@porvoo.fi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linkkejä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www.etwinning.net</a:t>
            </a:r>
            <a:endParaRPr lang="fi-FI" dirty="0"/>
          </a:p>
          <a:p>
            <a:r>
              <a:rPr lang="fi-FI" dirty="0">
                <a:hlinkClick r:id="rId2"/>
              </a:rPr>
              <a:t>http://www.edu.fi/etwinning</a:t>
            </a:r>
            <a:endParaRPr lang="fi-FI" dirty="0"/>
          </a:p>
          <a:p>
            <a:r>
              <a:rPr lang="fi-FI" dirty="0">
                <a:hlinkClick r:id="rId3"/>
              </a:rPr>
              <a:t>http://www.schooleducationgateway.eu</a:t>
            </a:r>
            <a:endParaRPr lang="fi-FI" dirty="0"/>
          </a:p>
          <a:p>
            <a:endParaRPr lang="fi-FI" dirty="0"/>
          </a:p>
          <a:p>
            <a:r>
              <a:rPr lang="fi-FI" dirty="0"/>
              <a:t>Nämä diat löytyvät osoitteesta</a:t>
            </a:r>
          </a:p>
          <a:p>
            <a:r>
              <a:rPr lang="fi-FI" dirty="0" err="1"/>
              <a:t>bit.ly/etwinningdiat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pasi.siltakorpi@porvoo.fi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https://www.opettajatilmanrajoja.fi/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pasi.siltakorpi@porvoo.fi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8204" y="248437"/>
            <a:ext cx="2579655" cy="892172"/>
          </a:xfrm>
        </p:spPr>
        <p:txBody>
          <a:bodyPr>
            <a:normAutofit fontScale="90000"/>
          </a:bodyPr>
          <a:lstStyle/>
          <a:p>
            <a:r>
              <a:rPr lang="fi-FI" dirty="0"/>
              <a:t>Lukion OPS</a:t>
            </a:r>
            <a:endParaRPr lang="en-GB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4294967295"/>
          </p:nvPr>
        </p:nvSpPr>
        <p:spPr>
          <a:xfrm>
            <a:off x="672426" y="6305688"/>
            <a:ext cx="662696" cy="262309"/>
          </a:xfrm>
        </p:spPr>
        <p:txBody>
          <a:bodyPr/>
          <a:lstStyle/>
          <a:p>
            <a:fld id="{C47398F3-4007-4DAB-AE93-8719731555AB}" type="datetime1">
              <a:rPr lang="en-GB" smtClean="0"/>
              <a:pPr/>
              <a:t>23/11/2017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294967295"/>
          </p:nvPr>
        </p:nvSpPr>
        <p:spPr>
          <a:xfrm>
            <a:off x="1335122" y="6305688"/>
            <a:ext cx="3246606" cy="262309"/>
          </a:xfrm>
        </p:spPr>
        <p:txBody>
          <a:bodyPr/>
          <a:lstStyle/>
          <a:p>
            <a:r>
              <a:rPr lang="en-GB"/>
              <a:t>Opetushallitus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294967295"/>
          </p:nvPr>
        </p:nvSpPr>
        <p:spPr>
          <a:xfrm>
            <a:off x="7915881" y="6305688"/>
            <a:ext cx="614061" cy="262309"/>
          </a:xfrm>
        </p:spPr>
        <p:txBody>
          <a:bodyPr/>
          <a:lstStyle/>
          <a:p>
            <a:fld id="{A6E131DE-DA31-4CDF-828A-8EB206A3CD12}" type="slidenum">
              <a:rPr lang="en-GB" smtClean="0"/>
              <a:pPr/>
              <a:t>5</a:t>
            </a:fld>
            <a:endParaRPr lang="en-GB"/>
          </a:p>
        </p:txBody>
      </p:sp>
      <p:graphicFrame>
        <p:nvGraphicFramePr>
          <p:cNvPr id="8" name="Content Placeholder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48148136"/>
              </p:ext>
            </p:extLst>
          </p:nvPr>
        </p:nvGraphicFramePr>
        <p:xfrm>
          <a:off x="296945" y="952107"/>
          <a:ext cx="4029959" cy="5163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2066141"/>
              </p:ext>
            </p:extLst>
          </p:nvPr>
        </p:nvGraphicFramePr>
        <p:xfrm>
          <a:off x="4379119" y="1477847"/>
          <a:ext cx="4398169" cy="4695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" name="Picture 17" descr="http://www.cimo.fi/instancedata/prime_product_julkaisu/cimo/embeds/cimowwwstructure/f6e2a87b5c03a67916fea1e9fa2ffd96648f3b3e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040" y="1293951"/>
            <a:ext cx="1464469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nordplus_logo_20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31417" y="5402374"/>
            <a:ext cx="1952625" cy="37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8"/>
          <p:cNvSpPr/>
          <p:nvPr/>
        </p:nvSpPr>
        <p:spPr>
          <a:xfrm>
            <a:off x="3498215" y="6173789"/>
            <a:ext cx="2214246" cy="5844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Kaikki toiminta on </a:t>
            </a:r>
            <a:r>
              <a:rPr lang="fi-FI" dirty="0" err="1"/>
              <a:t>OPSin</a:t>
            </a:r>
            <a:r>
              <a:rPr lang="fi-FI" dirty="0"/>
              <a:t> mukaista</a:t>
            </a:r>
          </a:p>
        </p:txBody>
      </p:sp>
      <p:sp>
        <p:nvSpPr>
          <p:cNvPr id="15" name="Otsikko 1"/>
          <p:cNvSpPr txBox="1">
            <a:spLocks/>
          </p:cNvSpPr>
          <p:nvPr/>
        </p:nvSpPr>
        <p:spPr>
          <a:xfrm>
            <a:off x="5176077" y="828128"/>
            <a:ext cx="3601211" cy="5178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/>
              <a:t>Erasmus+/</a:t>
            </a:r>
            <a:r>
              <a:rPr lang="fi-FI" sz="2800" dirty="0" err="1"/>
              <a:t>Nordplus</a:t>
            </a:r>
            <a:r>
              <a:rPr lang="fi-FI" sz="2800" dirty="0"/>
              <a:t> tavoitteita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248963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Opelle</a:t>
            </a:r>
            <a:r>
              <a:rPr lang="fi-FI" dirty="0"/>
              <a:t> vapaaehtoistyötä</a:t>
            </a:r>
            <a:br>
              <a:rPr lang="fi-FI" dirty="0"/>
            </a:b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pasi.siltakorpi@porvoo.fi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Tsekkaa onko kiinnostavia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https://www.opettajatilmanrajoja.fi/vapaaehtoispaikat-2018/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pasi.siltakorpi@porvoo.fi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pasi.siltakorpi@porvoo.fi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ERASMUS+ -ohjelma </a:t>
            </a:r>
            <a:endParaRPr lang="en-GB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294967295"/>
          </p:nvPr>
        </p:nvSpPr>
        <p:spPr>
          <a:xfrm>
            <a:off x="8530828" y="6305550"/>
            <a:ext cx="613172" cy="261938"/>
          </a:xfrm>
        </p:spPr>
        <p:txBody>
          <a:bodyPr/>
          <a:lstStyle/>
          <a:p>
            <a:fld id="{A6E131DE-DA31-4CDF-828A-8EB206A3CD1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969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4294967295"/>
          </p:nvPr>
        </p:nvSpPr>
        <p:spPr>
          <a:xfrm>
            <a:off x="672426" y="6305688"/>
            <a:ext cx="662696" cy="262309"/>
          </a:xfrm>
        </p:spPr>
        <p:txBody>
          <a:bodyPr/>
          <a:lstStyle/>
          <a:p>
            <a:fld id="{C47398F3-4007-4DAB-AE93-8719731555AB}" type="datetime1">
              <a:rPr lang="en-GB" smtClean="0"/>
              <a:pPr/>
              <a:t>23/11/2017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294967295"/>
          </p:nvPr>
        </p:nvSpPr>
        <p:spPr>
          <a:xfrm>
            <a:off x="1335122" y="6305688"/>
            <a:ext cx="3246606" cy="262309"/>
          </a:xfrm>
        </p:spPr>
        <p:txBody>
          <a:bodyPr/>
          <a:lstStyle/>
          <a:p>
            <a:r>
              <a:rPr lang="en-GB"/>
              <a:t>Opetushallitus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294967295"/>
          </p:nvPr>
        </p:nvSpPr>
        <p:spPr>
          <a:xfrm>
            <a:off x="7915881" y="6305688"/>
            <a:ext cx="614061" cy="262309"/>
          </a:xfrm>
        </p:spPr>
        <p:txBody>
          <a:bodyPr/>
          <a:lstStyle/>
          <a:p>
            <a:fld id="{A6E131DE-DA31-4CDF-828A-8EB206A3CD12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11" name="Sisällön paikkamerkki 10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9205" y="240835"/>
            <a:ext cx="6194822" cy="5966917"/>
          </a:xfrm>
          <a:prstGeom prst="rect">
            <a:avLst/>
          </a:prstGeom>
        </p:spPr>
      </p:pic>
      <p:pic>
        <p:nvPicPr>
          <p:cNvPr id="12" name="Picture 8" descr="http://www.cimo.fi/instancedata/prime_product_julkaisu/cimo/embeds/cimowwwstructure/f6e2a87b5c03a67916fea1e9fa2ffd96648f3b3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027" y="822328"/>
            <a:ext cx="1408885" cy="529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932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299772"/>
              </p:ext>
            </p:extLst>
          </p:nvPr>
        </p:nvGraphicFramePr>
        <p:xfrm>
          <a:off x="-1" y="2"/>
          <a:ext cx="9144000" cy="9325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6833">
                  <a:extLst>
                    <a:ext uri="{9D8B030D-6E8A-4147-A177-3AD203B41FA5}">
                      <a16:colId xmlns:a16="http://schemas.microsoft.com/office/drawing/2014/main" val="262342163"/>
                    </a:ext>
                  </a:extLst>
                </a:gridCol>
                <a:gridCol w="2609542">
                  <a:extLst>
                    <a:ext uri="{9D8B030D-6E8A-4147-A177-3AD203B41FA5}">
                      <a16:colId xmlns:a16="http://schemas.microsoft.com/office/drawing/2014/main" val="2863200229"/>
                    </a:ext>
                  </a:extLst>
                </a:gridCol>
                <a:gridCol w="3857625">
                  <a:extLst>
                    <a:ext uri="{9D8B030D-6E8A-4147-A177-3AD203B41FA5}">
                      <a16:colId xmlns:a16="http://schemas.microsoft.com/office/drawing/2014/main" val="931559406"/>
                    </a:ext>
                  </a:extLst>
                </a:gridCol>
              </a:tblGrid>
              <a:tr h="598105">
                <a:tc gridSpan="3">
                  <a:txBody>
                    <a:bodyPr/>
                    <a:lstStyle/>
                    <a:p>
                      <a:pPr lvl="0"/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Yleissivistävä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koulutus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 –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mahdollisuudet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kouluille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 ja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muille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toimijoille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pPr lvl="0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11444"/>
                  </a:ext>
                </a:extLst>
              </a:tr>
              <a:tr h="422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Avaintoimi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Toimintotyyppi</a:t>
                      </a:r>
                      <a:endParaRPr lang="en-GB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Toiminta</a:t>
                      </a:r>
                      <a:endParaRPr lang="en-GB" b="1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562408548"/>
                  </a:ext>
                </a:extLst>
              </a:tr>
              <a:tr h="51538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KA1: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Oppimiseen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liittyvä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liikkuvuus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b="1" dirty="0"/>
                    </a:p>
                    <a:p>
                      <a:endParaRPr lang="en-GB" b="1" dirty="0"/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Yleissivistävän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koulutuksen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opetushenkilöstön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ja </a:t>
                      </a:r>
                      <a:r>
                        <a:rPr lang="en-GB" dirty="0" err="1"/>
                        <a:t>koulun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kehittämistoimintaan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osallistuvan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henkilöstön</a:t>
                      </a:r>
                      <a:r>
                        <a:rPr lang="en-GB" dirty="0"/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liikkuvuus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Opetusjakso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ulkomailla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2 pv-2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kk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465701"/>
                  </a:ext>
                </a:extLst>
              </a:tr>
              <a:tr h="72914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Ammatillinen kehittyminen ulkomailla 2 pv-2 kk</a:t>
                      </a:r>
                      <a:endParaRPr lang="en-GB" dirty="0"/>
                    </a:p>
                  </a:txBody>
                  <a:tcPr marL="68580" marR="685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478743"/>
                  </a:ext>
                </a:extLst>
              </a:tr>
              <a:tr h="661063"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KA2: </a:t>
                      </a:r>
                      <a:r>
                        <a:rPr lang="en-US" sz="1800" b="1" kern="1200" dirty="0" err="1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Innovointia</a:t>
                      </a:r>
                      <a:r>
                        <a:rPr lang="en-US" sz="1800" b="1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 ja </a:t>
                      </a:r>
                      <a:r>
                        <a:rPr lang="en-US" sz="1800" b="1" kern="1200" dirty="0" err="1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hyvien</a:t>
                      </a:r>
                      <a:r>
                        <a:rPr lang="en-US" sz="1800" b="1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käytäntöjen</a:t>
                      </a:r>
                      <a:r>
                        <a:rPr lang="en-US" sz="1800" b="1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vaihtoa</a:t>
                      </a:r>
                      <a:r>
                        <a:rPr lang="en-US" sz="1800" b="1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edistävä</a:t>
                      </a:r>
                      <a:r>
                        <a:rPr lang="en-US" sz="1800" b="1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yhteistyö</a:t>
                      </a:r>
                      <a:endParaRPr lang="en-US" sz="1800" b="1" kern="120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b="1" dirty="0"/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lvl="0"/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Strategiset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kumppanuushankkeet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lvl="0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r>
                        <a:rPr lang="fi-FI" sz="1800" dirty="0">
                          <a:solidFill>
                            <a:schemeClr val="tx1"/>
                          </a:solidFill>
                        </a:rPr>
                        <a:t>Voivat olla pienempiä hyvien käytänteiden vaihtoon keskittyviä tai laajempia kehittämishankkeita, jotka tähtäävät yhteiseen innovaatioon</a:t>
                      </a:r>
                    </a:p>
                    <a:p>
                      <a:pPr lvl="0"/>
                      <a:endParaRPr lang="fi-FI" sz="1800" dirty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endParaRPr lang="fi-FI" sz="1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1" baseline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School Exchange </a:t>
                      </a:r>
                      <a:r>
                        <a:rPr lang="fi-FI" sz="1800" b="1" baseline="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Partnerships</a:t>
                      </a:r>
                      <a:r>
                        <a:rPr lang="fi-FI" sz="1800" b="1" baseline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dirty="0">
                          <a:solidFill>
                            <a:schemeClr val="tx1"/>
                          </a:solidFill>
                        </a:rPr>
                        <a:t>Hankeyhteistyö, johon kuuluu hankekokousten lisäksi yhteistyötä kokousten välillä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801123"/>
                  </a:ext>
                </a:extLst>
              </a:tr>
              <a:tr h="4892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Lyhyet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oppilasryhmävaihdot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3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pv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-2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kk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42120"/>
                  </a:ext>
                </a:extLst>
              </a:tr>
              <a:tr h="43691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Koulutukset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opetus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henkilöstölle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3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pv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-2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kk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599972"/>
                  </a:ext>
                </a:extLst>
              </a:tr>
              <a:tr h="4248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Pitkä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oppilasvaihto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yli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2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kk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408056"/>
                  </a:ext>
                </a:extLst>
              </a:tr>
              <a:tr h="4627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Opettaminen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ulkomailla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yli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2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kk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125625"/>
                  </a:ext>
                </a:extLst>
              </a:tr>
              <a:tr h="15110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dirty="0"/>
                        <a:t>Oppilasryhmien lyhytkestoiset vaihdot 3 pv – 2 kk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dirty="0"/>
                        <a:t>Pitkäkestoinen oppilasliikkuvuus 2 – 12 kk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dirty="0"/>
                        <a:t>Henkilöstön koulutustapahtumat 3 pv – 2 kk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b="0" dirty="0"/>
                        <a:t>Pitkäkestoiset opetus- tai koulutusjaksot 2 – 12 kk</a:t>
                      </a: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524889"/>
                  </a:ext>
                </a:extLst>
              </a:tr>
              <a:tr h="60734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IT </a:t>
                      </a:r>
                      <a:r>
                        <a:rPr lang="fi-FI" dirty="0" err="1"/>
                        <a:t>support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platforms</a:t>
                      </a:r>
                      <a:endParaRPr lang="en-GB" dirty="0"/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err="1"/>
                        <a:t>eTwinning</a:t>
                      </a:r>
                      <a:endParaRPr lang="en-GB" dirty="0"/>
                    </a:p>
                  </a:txBody>
                  <a:tcPr marL="68580" marR="685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93875"/>
                  </a:ext>
                </a:extLst>
              </a:tr>
            </a:tbl>
          </a:graphicData>
        </a:graphic>
      </p:graphicFrame>
      <p:sp>
        <p:nvSpPr>
          <p:cNvPr id="3" name="Tähti: 5-sakarainen 2">
            <a:extLst>
              <a:ext uri="{FF2B5EF4-FFF2-40B4-BE49-F238E27FC236}">
                <a16:creationId xmlns:a16="http://schemas.microsoft.com/office/drawing/2014/main" id="{649CEDB1-5AD5-40C8-9055-A09FCC5AE543}"/>
              </a:ext>
            </a:extLst>
          </p:cNvPr>
          <p:cNvSpPr/>
          <p:nvPr/>
        </p:nvSpPr>
        <p:spPr>
          <a:xfrm>
            <a:off x="1169303" y="4065168"/>
            <a:ext cx="1437968" cy="1391265"/>
          </a:xfrm>
          <a:prstGeom prst="star5">
            <a:avLst>
              <a:gd name="adj" fmla="val 22726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002060"/>
                </a:solidFill>
              </a:rPr>
              <a:t>Uutta</a:t>
            </a:r>
          </a:p>
          <a:p>
            <a:pPr algn="ctr"/>
            <a:r>
              <a:rPr lang="fi-FI" dirty="0">
                <a:solidFill>
                  <a:srgbClr val="002060"/>
                </a:solidFill>
              </a:rPr>
              <a:t> 2018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320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665" y="1316715"/>
            <a:ext cx="5362373" cy="2387600"/>
          </a:xfrm>
        </p:spPr>
        <p:txBody>
          <a:bodyPr/>
          <a:lstStyle/>
          <a:p>
            <a:r>
              <a:rPr lang="fi-FI" dirty="0"/>
              <a:t>Erasmus+ KA1 pähkinänkuoressa </a:t>
            </a:r>
          </a:p>
        </p:txBody>
      </p:sp>
      <p:sp>
        <p:nvSpPr>
          <p:cNvPr id="12" name="Sisällön paikkamerkki 11"/>
          <p:cNvSpPr>
            <a:spLocks noGrp="1"/>
          </p:cNvSpPr>
          <p:nvPr>
            <p:ph type="subTitle" idx="1"/>
          </p:nvPr>
        </p:nvSpPr>
        <p:spPr>
          <a:xfrm>
            <a:off x="512374" y="3704315"/>
            <a:ext cx="5362373" cy="251551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b="1" dirty="0">
                <a:solidFill>
                  <a:schemeClr val="accent1"/>
                </a:solidFill>
              </a:rPr>
              <a:t>Opetushenkilöstön täydennyskoulutus (KA1)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Hankkeessa vain Suomi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Hanke voi alkaa 1.6.-31.12.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Hakuaika päättyy 1.2.2018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hlinkClick r:id="rId2"/>
              </a:rPr>
              <a:t>Vuodessa noin 100 hanketta</a:t>
            </a:r>
            <a:r>
              <a:rPr lang="fi-FI" dirty="0"/>
              <a:t> joissa 800 osallistujaa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Hyväksymisprosentti noin 63-80%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Keskimääräinen tuki 14.000 €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05550"/>
            <a:ext cx="661988" cy="261938"/>
          </a:xfrm>
        </p:spPr>
        <p:txBody>
          <a:bodyPr/>
          <a:lstStyle/>
          <a:p>
            <a:fld id="{C47398F3-4007-4DAB-AE93-8719731555AB}" type="datetime1">
              <a:rPr lang="en-GB" smtClean="0"/>
              <a:pPr/>
              <a:t>23/11/2017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530828" y="6305550"/>
            <a:ext cx="613172" cy="261938"/>
          </a:xfrm>
        </p:spPr>
        <p:txBody>
          <a:bodyPr/>
          <a:lstStyle/>
          <a:p>
            <a:fld id="{A6E131DE-DA31-4CDF-828A-8EB206A3CD12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9" name="Picture 8" descr="http://www.cimo.fi/instancedata/prime_product_julkaisu/cimo/embeds/cimowwwstructure/f6e2a87b5c03a67916fea1e9fa2ffd96648f3b3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852" y="698503"/>
            <a:ext cx="1408885" cy="5290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Kuvatekstisuorakulmio 7"/>
          <p:cNvSpPr/>
          <p:nvPr/>
        </p:nvSpPr>
        <p:spPr>
          <a:xfrm>
            <a:off x="6444208" y="2348880"/>
            <a:ext cx="2232248" cy="1872208"/>
          </a:xfrm>
          <a:prstGeom prst="wedgeRectCallout">
            <a:avLst>
              <a:gd name="adj1" fmla="val -122007"/>
              <a:gd name="adj2" fmla="val 772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HUOM!! HAKUAIKA</a:t>
            </a:r>
          </a:p>
          <a:p>
            <a:pPr algn="ctr"/>
            <a:r>
              <a:rPr lang="fi-FI" dirty="0"/>
              <a:t>PÄÄTTYY 1.2.2018</a:t>
            </a:r>
          </a:p>
        </p:txBody>
      </p:sp>
    </p:spTree>
    <p:extLst>
      <p:ext uri="{BB962C8B-B14F-4D97-AF65-F5344CB8AC3E}">
        <p14:creationId xmlns:p14="http://schemas.microsoft.com/office/powerpoint/2010/main" val="2026070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2640</Words>
  <Application>Microsoft Office PowerPoint</Application>
  <PresentationFormat>Näytössä katseltava diaesitys (4:3)</PresentationFormat>
  <Paragraphs>463</Paragraphs>
  <Slides>52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52</vt:i4>
      </vt:variant>
    </vt:vector>
  </HeadingPairs>
  <TitlesOfParts>
    <vt:vector size="62" baseType="lpstr">
      <vt:lpstr>ＭＳ Ｐゴシック</vt:lpstr>
      <vt:lpstr>Arial</vt:lpstr>
      <vt:lpstr>Calibri</vt:lpstr>
      <vt:lpstr>Dancer-Black</vt:lpstr>
      <vt:lpstr>Dancer-Book</vt:lpstr>
      <vt:lpstr>Dancer-Light</vt:lpstr>
      <vt:lpstr>Times New Roman</vt:lpstr>
      <vt:lpstr>Verdana</vt:lpstr>
      <vt:lpstr>Wingdings</vt:lpstr>
      <vt:lpstr>Office-teema</vt:lpstr>
      <vt:lpstr>PowerPoint-esitys</vt:lpstr>
      <vt:lpstr>Illan menu </vt:lpstr>
      <vt:lpstr>Kenelle? Nordplus Junior ja Erasmus+ Yleissivistävä koulutus </vt:lpstr>
      <vt:lpstr>PowerPoint-esitys</vt:lpstr>
      <vt:lpstr>Lukion OPS</vt:lpstr>
      <vt:lpstr>ERASMUS+ -ohjelma </vt:lpstr>
      <vt:lpstr>PowerPoint-esitys</vt:lpstr>
      <vt:lpstr>PowerPoint-esitys</vt:lpstr>
      <vt:lpstr>Erasmus+ KA1 pähkinänkuoressa </vt:lpstr>
      <vt:lpstr>KA1 Opetushenkilöstön täydennyskoulutus http://www.cimo.fi/ohjelmat/erasmusplus/yleissivistavalle_koulutukselle/avaintoimi_1_liikkuvuus </vt:lpstr>
      <vt:lpstr>KA1 Opetushenkilöstön täydennyskoulutus  Yksikkökustannukset (unit cost) </vt:lpstr>
      <vt:lpstr>PIC</vt:lpstr>
      <vt:lpstr>Hakuprosessi/ palaamme tähän kohta</vt:lpstr>
      <vt:lpstr>PowerPoint-esitys</vt:lpstr>
      <vt:lpstr>Hakemuksien (KA1) arviointikriteerit</vt:lpstr>
      <vt:lpstr>PowerPoint-esitys</vt:lpstr>
      <vt:lpstr>School Education Gateway –portaalista voit </vt:lpstr>
      <vt:lpstr>www.schooleducationgateway.eu Homma:Käy tutkimassa kurssiluetteloa</vt:lpstr>
      <vt:lpstr>Kurssiluettelo/ Etsi onko kiinnostavaa</vt:lpstr>
      <vt:lpstr>PowerPoint-esitys</vt:lpstr>
      <vt:lpstr>KA2</vt:lpstr>
      <vt:lpstr>KA2 Strateginen kumppanuushanke www.cimo.fi/ohjelmat/erasmusplus/yleissivistavalle_koulutukselle/avaintoimi_2_strategiset_kumppanuushankkeet</vt:lpstr>
      <vt:lpstr>Erasmus+ KA2 pähkinänkuoressa </vt:lpstr>
      <vt:lpstr>PowerPoint-esitys</vt:lpstr>
      <vt:lpstr>School Exchange Partnerships, KA229</vt:lpstr>
      <vt:lpstr>School Exchange Partnerships, KA229</vt:lpstr>
      <vt:lpstr>PowerPoint-esitys</vt:lpstr>
      <vt:lpstr>Rahoitusta saaneet hankkeet</vt:lpstr>
      <vt:lpstr>NORD PLUS</vt:lpstr>
      <vt:lpstr>Nordplus tavoitteet 2018-2022</vt:lpstr>
      <vt:lpstr>Nordplus Junior -yhteistyömuotoja </vt:lpstr>
      <vt:lpstr>Nordplus Junior Liikkuvuutta, yhteistyöhankkeita ja verkostoja kouluopetukselle – Tavoitteet ja kohderyhmät</vt:lpstr>
      <vt:lpstr>http://www.cimo.fi/ohjelmat/nordplus_junior</vt:lpstr>
      <vt:lpstr>Nordplus junior</vt:lpstr>
      <vt:lpstr>Nordplus Horisontal 2018 Mahdollistaa rajat ylittävän yhteistyön eri  koulutusasteiden ja sektoreiden välillä.   </vt:lpstr>
      <vt:lpstr>ETWINNING</vt:lpstr>
      <vt:lpstr>Etwinning    </vt:lpstr>
      <vt:lpstr>PowerPoint-esitys</vt:lpstr>
      <vt:lpstr>Esirekisteröityminen</vt:lpstr>
      <vt:lpstr>Mistä kumppani 1?</vt:lpstr>
      <vt:lpstr>Mistä kumppani 1 ?</vt:lpstr>
      <vt:lpstr>Mistä kumppani 1 ?</vt:lpstr>
      <vt:lpstr>Mistä kumppani 2 ?</vt:lpstr>
      <vt:lpstr>Laajennettu haku</vt:lpstr>
      <vt:lpstr>Millainen projekti voi olla ?</vt:lpstr>
      <vt:lpstr>Vinkkejä millainen projekti voisi olla</vt:lpstr>
      <vt:lpstr>Koulutusta</vt:lpstr>
      <vt:lpstr>linkkejä</vt:lpstr>
      <vt:lpstr>https://www.opettajatilmanrajoja.fi/</vt:lpstr>
      <vt:lpstr>Opelle vapaaehtoistyötä </vt:lpstr>
      <vt:lpstr>Tsekkaa onko kiinnostavia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Siltakorpi</dc:creator>
  <cp:lastModifiedBy>SILTAKORPI PASI</cp:lastModifiedBy>
  <cp:revision>21</cp:revision>
  <dcterms:created xsi:type="dcterms:W3CDTF">2017-11-20T16:52:02Z</dcterms:created>
  <dcterms:modified xsi:type="dcterms:W3CDTF">2017-11-23T13:16:45Z</dcterms:modified>
</cp:coreProperties>
</file>