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63" r:id="rId8"/>
    <p:sldId id="269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DD67DAC-232D-4042-B5C0-E64770A42A28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dirty="0"/>
              <a:t>1/26/2026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le.fi/aihe/artikkeli/2009/09/30/lapinlahden-linnut-palkinto" TargetMode="External"/><Relationship Id="rId2" Type="http://schemas.openxmlformats.org/officeDocument/2006/relationships/hyperlink" Target="https://www.youtube.com/watch?v=Ql9He4uBZP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JBT2Q-cJf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16b_QotfK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Työnteko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Kappaleet 17 ja 18</a:t>
            </a:r>
          </a:p>
        </p:txBody>
      </p:sp>
    </p:spTree>
    <p:extLst>
      <p:ext uri="{BB962C8B-B14F-4D97-AF65-F5344CB8AC3E}">
        <p14:creationId xmlns:p14="http://schemas.microsoft.com/office/powerpoint/2010/main" val="3176661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Selvitä seuraavat asiat (kirja s.120-121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ovat ammattiliitot? Ja mitä tehtäviä niillä on?</a:t>
            </a:r>
          </a:p>
          <a:p>
            <a:r>
              <a:rPr lang="fi-FI" dirty="0"/>
              <a:t>Entä keitä ovat luottamusmiehet?</a:t>
            </a:r>
          </a:p>
          <a:p>
            <a:r>
              <a:rPr lang="fi-FI" dirty="0"/>
              <a:t>Mikä on ansiosidonnainen päiväraha?</a:t>
            </a:r>
          </a:p>
          <a:p>
            <a:r>
              <a:rPr lang="fi-FI" dirty="0"/>
              <a:t>Mitä tarkoittaa tulopolitiikka?</a:t>
            </a:r>
          </a:p>
          <a:p>
            <a:r>
              <a:rPr lang="fi-FI" dirty="0"/>
              <a:t>Mitä tarkoitetaan paikallisella sopimisella?</a:t>
            </a:r>
          </a:p>
        </p:txBody>
      </p:sp>
    </p:spTree>
    <p:extLst>
      <p:ext uri="{BB962C8B-B14F-4D97-AF65-F5344CB8AC3E}">
        <p14:creationId xmlns:p14="http://schemas.microsoft.com/office/powerpoint/2010/main" val="1811726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Ammattiliitot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altLang="fi-FI" sz="2400" b="1" dirty="0"/>
              <a:t>TYÖNTEKIJÄT</a:t>
            </a:r>
          </a:p>
          <a:p>
            <a:r>
              <a:rPr lang="fi-FI" altLang="fi-FI" dirty="0"/>
              <a:t>SAK – yli 1 000 000 jäsentä</a:t>
            </a:r>
          </a:p>
          <a:p>
            <a:r>
              <a:rPr lang="fi-FI" altLang="fi-FI" dirty="0"/>
              <a:t>STTK – yli puoli miljoonaa jäsentä</a:t>
            </a:r>
          </a:p>
          <a:p>
            <a:r>
              <a:rPr lang="fi-FI" altLang="fi-FI" dirty="0"/>
              <a:t>AKAVA – n. puoli miljoonaa</a:t>
            </a:r>
          </a:p>
          <a:p>
            <a:r>
              <a:rPr lang="fi-FI" altLang="fi-FI" dirty="0"/>
              <a:t>Yli 70% työntekijöistä kuuluu johonkin ammattiliittoon</a:t>
            </a:r>
          </a:p>
          <a:p>
            <a:r>
              <a:rPr lang="fi-FI" altLang="fi-FI" dirty="0"/>
              <a:t>Hyötyjä, erilaiset edut, liiton tuki esim. työttömyyden koittaessa</a:t>
            </a:r>
          </a:p>
          <a:p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sz="2400" b="1" dirty="0"/>
              <a:t>TYÖNANTAJAT</a:t>
            </a:r>
          </a:p>
          <a:p>
            <a:r>
              <a:rPr lang="fi-FI" altLang="fi-FI" dirty="0"/>
              <a:t>EK – 16 000 yritystä </a:t>
            </a:r>
          </a:p>
          <a:p>
            <a:r>
              <a:rPr lang="fi-FI" altLang="fi-FI" dirty="0"/>
              <a:t>KT (kunnallinen työmarkkinalaitos) </a:t>
            </a:r>
          </a:p>
          <a:p>
            <a:r>
              <a:rPr lang="fi-FI" altLang="fi-FI" dirty="0"/>
              <a:t>VTML (Valtion työmarkkinalaitos)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4120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Videoita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https://www.youtube.com/watch?v=Ql9He4uBZPM</a:t>
            </a:r>
            <a:r>
              <a:rPr lang="fi-FI" dirty="0"/>
              <a:t> </a:t>
            </a:r>
          </a:p>
          <a:p>
            <a:r>
              <a:rPr lang="fi-FI" dirty="0">
                <a:hlinkClick r:id="rId3"/>
              </a:rPr>
              <a:t>https://yle.fi/aihe/artikkeli/2009/09/30/lapinlahden-linnut-palkinto</a:t>
            </a:r>
            <a:r>
              <a:rPr lang="fi-FI" dirty="0"/>
              <a:t>  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7045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Työsopimus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sz="2400" u="sng" dirty="0"/>
              <a:t>15-vuotias voi kirjoittaa työsopimuksen itse</a:t>
            </a:r>
          </a:p>
          <a:p>
            <a:pPr marL="0" indent="0">
              <a:buNone/>
            </a:pPr>
            <a:r>
              <a:rPr lang="fi-FI" sz="2400" dirty="0"/>
              <a:t>-&gt; alle 15v. huoltaja tekee sopimuksen</a:t>
            </a:r>
          </a:p>
          <a:p>
            <a:pPr marL="0" indent="0">
              <a:buNone/>
            </a:pPr>
            <a:r>
              <a:rPr lang="fi-FI" sz="2400" dirty="0"/>
              <a:t>-&gt; huoltaja voi purkaa alle 18-vuotiaan työsopimuksen, jos katsoo työstä olevan haittaa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u="sng" dirty="0"/>
              <a:t>Työsopimus kirjallisesti tai suullisesti </a:t>
            </a:r>
            <a:r>
              <a:rPr lang="fi-FI" sz="2400" dirty="0"/>
              <a:t>(</a:t>
            </a:r>
            <a:r>
              <a:rPr lang="fi-FI" sz="2400"/>
              <a:t>suositellaan kirjallista)</a:t>
            </a:r>
            <a:endParaRPr lang="fi-FI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400" u="sng" dirty="0"/>
              <a:t>Määräaikainen tai toistaiseksi voimassa oleva </a:t>
            </a:r>
            <a:r>
              <a:rPr lang="fi-FI" sz="2400" dirty="0"/>
              <a:t>(toistaiseksi voimassa oleva päättyy irtisanomiseen)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u="sng" dirty="0"/>
              <a:t>Työsuhteen alussa yleensä koeaika </a:t>
            </a:r>
            <a:r>
              <a:rPr lang="fi-FI" sz="2400" dirty="0"/>
              <a:t>(kumpikin voi tällöin purkaa työsopimuksen ilman irtisanomisaikaa) </a:t>
            </a:r>
            <a:r>
              <a:rPr lang="fi-FI" sz="2400" dirty="0">
                <a:hlinkClick r:id="rId2"/>
              </a:rPr>
              <a:t>https://www.youtube.com/watch?v=8JBT2Q-cJfI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425818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https://www.youtube.com/watch?v=KmZOFTGF_Qs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8020" y="2120900"/>
            <a:ext cx="720231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3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Kaikilla samat oikeudet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Työnantajalla opastusvelvollisuus</a:t>
            </a:r>
          </a:p>
          <a:p>
            <a:r>
              <a:rPr lang="fi-FI" sz="2400" dirty="0"/>
              <a:t>Palkka perustuu alalla noudatettavaan työehtosopimukseen (työsopimus laaditaan työnantajan kanssa)</a:t>
            </a:r>
          </a:p>
          <a:p>
            <a:r>
              <a:rPr lang="fi-FI" sz="2400" dirty="0"/>
              <a:t>Työsopimuksessa määritellään palkanmaksupäivä</a:t>
            </a:r>
          </a:p>
          <a:p>
            <a:r>
              <a:rPr lang="fi-FI" sz="2400" dirty="0"/>
              <a:t>Nuorille kuuluvat kaikki samat ehdot kuin vanhemmillekin työntekijöille.</a:t>
            </a:r>
          </a:p>
          <a:p>
            <a:r>
              <a:rPr lang="fi-FI" sz="2400" dirty="0"/>
              <a:t>Esim. kesätyöstä tulee maksaa lomakorvaus (2 päivän palkka/kk. Eli jos olet töissä 2 kuukautta, saat neljän päivän palkan)</a:t>
            </a:r>
            <a:r>
              <a:rPr lang="fi-FI" sz="2400" dirty="0">
                <a:hlinkClick r:id="rId2"/>
              </a:rPr>
              <a:t> https://www.youtube.com/watch?v=016b_QotfKs</a:t>
            </a:r>
            <a:r>
              <a:rPr lang="fi-FI" sz="2400" dirty="0"/>
              <a:t> 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4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Työaika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Normaali työaika 8h/pv ja 40h/vk.</a:t>
            </a:r>
          </a:p>
          <a:p>
            <a:r>
              <a:rPr lang="fi-FI" sz="2800" dirty="0"/>
              <a:t>Nuorilla tarkat lait: </a:t>
            </a:r>
            <a:r>
              <a:rPr lang="fi-FI" sz="2800" b="1" dirty="0"/>
              <a:t>a) alle 15v. Max. 7 tuntia pv ja korkeintaan puolet koulun loma-ajasta, b) Oppivelvollinen korkeintaan 2 tuntia koulupäivinä, c) 15-17-vuotias työaika klo 06.00-22.00, yötyöt yli 18v.</a:t>
            </a:r>
          </a:p>
          <a:p>
            <a:r>
              <a:rPr lang="fi-FI" sz="2800" dirty="0"/>
              <a:t>Työtehtävät kohtuullisia ja ikätasoon sopivia (esim. alkoholin myynti vain 18-vuotiaille)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049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1" y="339634"/>
            <a:ext cx="11534503" cy="617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04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Työsuhteen päättyminen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Määräaikainen työsuhde päättyy sovitusti</a:t>
            </a:r>
          </a:p>
          <a:p>
            <a:r>
              <a:rPr lang="fi-FI" sz="2400" dirty="0"/>
              <a:t>Toistaiseksi voimassa oleva joko irtisanomiseen tai purkamiseen.</a:t>
            </a:r>
          </a:p>
          <a:p>
            <a:r>
              <a:rPr lang="fi-FI" sz="2400" b="1" dirty="0"/>
              <a:t>Irtisanominen: </a:t>
            </a:r>
            <a:r>
              <a:rPr lang="fi-FI" sz="2400" dirty="0"/>
              <a:t>1) työntekijä voi irtisanoutua melko vapaasti 2) työnantaja irtisanoo joko työtehtävien laiminlyömisen (ensin varoitus) tai heikentyneen taloudellisen syyn vuoksi (myös lomautus mahdollinen)</a:t>
            </a:r>
          </a:p>
          <a:p>
            <a:r>
              <a:rPr lang="fi-FI" sz="2400" b="1" dirty="0"/>
              <a:t>Purkaminen: </a:t>
            </a:r>
            <a:r>
              <a:rPr lang="fi-FI" sz="2400" dirty="0"/>
              <a:t>syynä on räikeä virhe, esim. työturvallisuuden vaarantaminen tai vastaavasti työnantajan törkeät virheet.</a:t>
            </a:r>
            <a:r>
              <a:rPr lang="fi-FI" sz="2400" u="sng" dirty="0"/>
              <a:t> Huom. Myös määräaikainen sopimus voidaan purkaa.</a:t>
            </a:r>
          </a:p>
        </p:txBody>
      </p:sp>
    </p:spTree>
    <p:extLst>
      <p:ext uri="{BB962C8B-B14F-4D97-AF65-F5344CB8AC3E}">
        <p14:creationId xmlns:p14="http://schemas.microsoft.com/office/powerpoint/2010/main" val="199300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8D1094-2D8F-4D74-E410-B580EF2D4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Irtisanomisajat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6F1B01-CB0F-835C-82A3-5444D81196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i-FI" sz="2400" b="1" dirty="0"/>
              <a:t>Työnantajan irtisanoessa</a:t>
            </a:r>
          </a:p>
          <a:p>
            <a:pPr marL="0" indent="0">
              <a:buNone/>
            </a:pPr>
            <a:r>
              <a:rPr lang="fi-FI" sz="2400" u="sng" dirty="0"/>
              <a:t>Työsuhteen kesto – irtisanomisaika: </a:t>
            </a:r>
          </a:p>
          <a:p>
            <a:r>
              <a:rPr lang="fi-FI" sz="2400" dirty="0"/>
              <a:t>Enintään 1 vuosi -&gt; 14 päivää</a:t>
            </a:r>
          </a:p>
          <a:p>
            <a:r>
              <a:rPr lang="fi-FI" sz="2400" dirty="0"/>
              <a:t>1-4 vuotta -&gt; 1kk</a:t>
            </a:r>
          </a:p>
          <a:p>
            <a:r>
              <a:rPr lang="fi-FI" sz="2400" dirty="0"/>
              <a:t>5-8 vuotta -&gt; 2kk</a:t>
            </a:r>
          </a:p>
          <a:p>
            <a:r>
              <a:rPr lang="fi-FI" sz="2400" dirty="0"/>
              <a:t>9-12 vuotta -&gt; 4kk </a:t>
            </a:r>
          </a:p>
          <a:p>
            <a:r>
              <a:rPr lang="fi-FI" sz="2400" dirty="0"/>
              <a:t>Yli 12 vuotta -&gt;  6kk</a:t>
            </a:r>
          </a:p>
          <a:p>
            <a:endParaRPr lang="fi-FI" sz="2400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D611F74-3125-68CB-5712-32103CA34C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i-FI" sz="2400" b="1" dirty="0"/>
              <a:t>Työntekijän irtisanoutuessa </a:t>
            </a:r>
          </a:p>
          <a:p>
            <a:pPr marL="0" indent="0">
              <a:buNone/>
            </a:pPr>
            <a:r>
              <a:rPr lang="fi-FI" sz="2400" u="sng" dirty="0"/>
              <a:t>Työsuhteen kesto – irtisanomisaika: </a:t>
            </a:r>
          </a:p>
          <a:p>
            <a:r>
              <a:rPr lang="fi-FI" sz="2400" dirty="0"/>
              <a:t>Enintään 5 vuotta -&gt; 14 päivää</a:t>
            </a:r>
          </a:p>
          <a:p>
            <a:r>
              <a:rPr lang="fi-FI" sz="2400" dirty="0"/>
              <a:t>Yli 5 vuotta -&gt; 1 kk</a:t>
            </a:r>
          </a:p>
          <a:p>
            <a:endParaRPr lang="fi-FI" sz="2400" b="1" dirty="0"/>
          </a:p>
        </p:txBody>
      </p:sp>
    </p:spTree>
    <p:extLst>
      <p:ext uri="{BB962C8B-B14F-4D97-AF65-F5344CB8AC3E}">
        <p14:creationId xmlns:p14="http://schemas.microsoft.com/office/powerpoint/2010/main" val="200280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Työsuojelu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Työn tulee olla turvallista, työnantajan vastuulla -&gt; työntekijät ilmoittavat vaaranpaikoista</a:t>
            </a:r>
          </a:p>
          <a:p>
            <a:r>
              <a:rPr lang="fi-FI" sz="2800" dirty="0"/>
              <a:t>Vaarallisesta työstä voi kieltäytyä</a:t>
            </a:r>
          </a:p>
          <a:p>
            <a:r>
              <a:rPr lang="fi-FI" sz="2800" dirty="0"/>
              <a:t>Työntekijät vakuutettava</a:t>
            </a:r>
          </a:p>
          <a:p>
            <a:r>
              <a:rPr lang="fi-FI" sz="2800" dirty="0"/>
              <a:t>Myös työntekijöiden henkinen jaksaminen turvattava</a:t>
            </a:r>
          </a:p>
          <a:p>
            <a:r>
              <a:rPr lang="fi-FI" sz="2800" dirty="0"/>
              <a:t>Tasa-arvosta huolehdittava</a:t>
            </a:r>
          </a:p>
        </p:txBody>
      </p:sp>
    </p:spTree>
    <p:extLst>
      <p:ext uri="{BB962C8B-B14F-4D97-AF65-F5344CB8AC3E}">
        <p14:creationId xmlns:p14="http://schemas.microsoft.com/office/powerpoint/2010/main" val="126450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utyyppi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Puutyyppi</Template>
  <TotalTime>209</TotalTime>
  <Words>486</Words>
  <Application>Microsoft Office PowerPoint</Application>
  <PresentationFormat>Laajakuva</PresentationFormat>
  <Paragraphs>63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Wingdings</vt:lpstr>
      <vt:lpstr>Puutyyppi</vt:lpstr>
      <vt:lpstr>Työnteko</vt:lpstr>
      <vt:lpstr>Työsopimus</vt:lpstr>
      <vt:lpstr>https://www.youtube.com/watch?v=KmZOFTGF_Qs</vt:lpstr>
      <vt:lpstr>Kaikilla samat oikeudet</vt:lpstr>
      <vt:lpstr>Työaika</vt:lpstr>
      <vt:lpstr>PowerPoint-esitys</vt:lpstr>
      <vt:lpstr>Työsuhteen päättyminen</vt:lpstr>
      <vt:lpstr>Irtisanomisajat</vt:lpstr>
      <vt:lpstr>Työsuojelu</vt:lpstr>
      <vt:lpstr>Selvitä seuraavat asiat (kirja s.120-121</vt:lpstr>
      <vt:lpstr>Ammattiliitot</vt:lpstr>
      <vt:lpstr>Videoita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Työnteko</dc:title>
  <dc:creator>Helenius Niki</dc:creator>
  <cp:lastModifiedBy>Helenius Niki</cp:lastModifiedBy>
  <cp:revision>17</cp:revision>
  <dcterms:created xsi:type="dcterms:W3CDTF">2022-01-16T19:18:14Z</dcterms:created>
  <dcterms:modified xsi:type="dcterms:W3CDTF">2026-01-26T13:38:32Z</dcterms:modified>
</cp:coreProperties>
</file>