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DB78A697-9D75-4DE8-8C28-1296A6CF43C1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075A-B3CA-4308-8288-4AA3FDE33D8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74B8D-FEEF-4ACC-AE11-BD533592BCDC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6006-7E0B-4944-9FC8-8FFECA54B11C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A3413-B80B-4905-8668-7292F4C8B0D5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9662-C6A4-45F9-A235-129F0C1DEF43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BB764-976A-4040-BDCA-252C91CEE939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C935-CE77-4008-BAD9-6108F00BE393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62D5-4244-4B26-B385-E71032EABECD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BD967-1B7E-40AA-AAF7-BA98E0E039F7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1490F-3E6A-4544-9694-22B6007FE3C6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620-38BC-4982-922B-C904A70C41DD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FC6-E80E-40CB-B83C-A6FFE3EF0BA6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863F-52DC-41B2-9D00-5A4E5632AC32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5614-3909-43DC-A067-7F9842F8B81D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9323-6A73-409C-86A6-9EAF0F851121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0176-F1D3-49EC-82F4-0915A3AC4184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0172865-FBF0-458A-BAFF-4F75173770F5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aihe/artikkeli/2017/10/31/nain-toimii-talous-katso-lyhyet-video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yle.fi/aihe/artikkeli/2007/10/04/lapiveto-sijoitusneuvont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Raha-asiat hoidetaan pankissa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3012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Pankin tehtävät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Pankki </a:t>
            </a:r>
            <a:r>
              <a:rPr lang="fi-FI"/>
              <a:t>ottaa vastaan </a:t>
            </a:r>
            <a:r>
              <a:rPr lang="fi-FI" dirty="0"/>
              <a:t>talletuksia ja jakaa lainoja</a:t>
            </a:r>
          </a:p>
          <a:p>
            <a:r>
              <a:rPr lang="fi-FI" dirty="0"/>
              <a:t>Tarjoaa sijoitusneuvontaa ja vinkkejä</a:t>
            </a:r>
          </a:p>
          <a:p>
            <a:r>
              <a:rPr lang="fi-FI" dirty="0"/>
              <a:t>Tavoitteena tehdä voittoa </a:t>
            </a:r>
          </a:p>
          <a:p>
            <a:pPr marL="0" indent="0">
              <a:buNone/>
            </a:pPr>
            <a:r>
              <a:rPr lang="fi-FI" dirty="0"/>
              <a:t>-&gt; palkat ym. Tulot maksetaan pankkitilille </a:t>
            </a:r>
            <a:r>
              <a:rPr lang="fi-FI" sz="1600" dirty="0"/>
              <a:t>(tiliin liitetty maksukortit ja verkkopankkitunnukset)</a:t>
            </a:r>
          </a:p>
        </p:txBody>
      </p:sp>
    </p:spTree>
    <p:extLst>
      <p:ext uri="{BB962C8B-B14F-4D97-AF65-F5344CB8AC3E}">
        <p14:creationId xmlns:p14="http://schemas.microsoft.com/office/powerpoint/2010/main" val="21053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Lainan korko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>
          <a:xfrm>
            <a:off x="300447" y="1837765"/>
            <a:ext cx="10780062" cy="4131961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fi-FI" altLang="fi-FI" sz="2600" b="1" dirty="0"/>
              <a:t>Korko on rahan hinta </a:t>
            </a:r>
            <a:r>
              <a:rPr lang="fi-FI" altLang="fi-FI" sz="2600" dirty="0"/>
              <a:t>– korvaus luotosta → määräytyy rahan kysynnän ja tarjonnan mukaan</a:t>
            </a:r>
          </a:p>
          <a:p>
            <a:pPr>
              <a:defRPr/>
            </a:pPr>
            <a:r>
              <a:rPr lang="fi-FI" altLang="fi-FI" sz="2600" dirty="0"/>
              <a:t>Pankista rahaa lainattaessa määritellään korkoprosentti,  kiinteä vai sidottu viitekorkoon</a:t>
            </a:r>
          </a:p>
          <a:p>
            <a:pPr>
              <a:defRPr/>
            </a:pPr>
            <a:r>
              <a:rPr lang="fi-FI" altLang="fi-FI" sz="2600" dirty="0"/>
              <a:t>Tärkeimpiä viitekorkoja ovat </a:t>
            </a:r>
            <a:r>
              <a:rPr lang="fi-FI" altLang="fi-FI" sz="2600" i="1" dirty="0"/>
              <a:t>euriborkorot </a:t>
            </a:r>
          </a:p>
          <a:p>
            <a:pPr>
              <a:defRPr/>
            </a:pPr>
            <a:r>
              <a:rPr lang="fi-FI" altLang="fi-FI" sz="2600" dirty="0"/>
              <a:t>Prime-korot ovat pankkien omia viitekorkoja </a:t>
            </a:r>
          </a:p>
          <a:p>
            <a:pPr>
              <a:defRPr/>
            </a:pPr>
            <a:r>
              <a:rPr lang="fi-FI" sz="2600" dirty="0"/>
              <a:t>Asiakas ja pankki sopivat marginaalikorosta – tulee viitekoron lisäksi</a:t>
            </a:r>
          </a:p>
          <a:p>
            <a:pPr>
              <a:defRPr/>
            </a:pPr>
            <a:r>
              <a:rPr lang="fi-FI" sz="2600" dirty="0"/>
              <a:t>Esim. 12kk euribor 4,056 (24.11.2023) +pankin marginaali 0,944 = 5% (asiakkaan maksama korko)</a:t>
            </a:r>
          </a:p>
          <a:p>
            <a:pPr>
              <a:defRPr/>
            </a:pPr>
            <a:r>
              <a:rPr lang="fi-FI" sz="2600" dirty="0"/>
              <a:t>2,83 (30.11.2022) </a:t>
            </a:r>
          </a:p>
          <a:p>
            <a:pPr>
              <a:defRPr/>
            </a:pPr>
            <a:r>
              <a:rPr lang="fi-FI" sz="2600" dirty="0">
                <a:hlinkClick r:id="rId2"/>
              </a:rPr>
              <a:t>https://yle.fi/aihe/artikkeli/2017/10/31/nain-toimii-talous-katso-lyhyet-videot</a:t>
            </a:r>
            <a:r>
              <a:rPr lang="fi-FI" sz="2600" dirty="0"/>
              <a:t>  (korko ja laina)</a:t>
            </a:r>
          </a:p>
          <a:p>
            <a:pPr>
              <a:defRPr/>
            </a:pPr>
            <a:endParaRPr lang="fi-FI" altLang="fi-FI" i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254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Tee kirjasta tehtävät 5 ja 6 s.108-109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/>
              <a:t>5. Tutki taulukkoa Laina-aika ja korko.</a:t>
            </a:r>
            <a:br>
              <a:rPr lang="fi-FI" dirty="0"/>
            </a:br>
            <a:r>
              <a:rPr lang="fi-FI" dirty="0"/>
              <a:t>a) Miksi maksetun koron määrä kasvaa, kun laina-aika pitenee?</a:t>
            </a:r>
            <a:br>
              <a:rPr lang="fi-FI" dirty="0"/>
            </a:br>
            <a:r>
              <a:rPr lang="fi-FI" dirty="0"/>
              <a:t>• Korko on lainan hinta. Jos laina-aika pitenee, kasvavat myös</a:t>
            </a:r>
            <a:br>
              <a:rPr lang="fi-FI" dirty="0"/>
            </a:br>
            <a:r>
              <a:rPr lang="fi-FI" dirty="0"/>
              <a:t>kustannukset.</a:t>
            </a:r>
            <a:br>
              <a:rPr lang="fi-FI" dirty="0"/>
            </a:br>
            <a:r>
              <a:rPr lang="fi-FI" dirty="0"/>
              <a:t>• Lainan korko on yleensä sama riippumatta laina-ajan pituudesta. Jos</a:t>
            </a:r>
            <a:br>
              <a:rPr lang="fi-FI" dirty="0"/>
            </a:br>
            <a:r>
              <a:rPr lang="fi-FI" dirty="0"/>
              <a:t>ottaa lainan pitkäksi aikaa, tulee useampia kuukausieriä.</a:t>
            </a:r>
            <a:br>
              <a:rPr lang="fi-FI" dirty="0"/>
            </a:br>
            <a:r>
              <a:rPr lang="fi-FI" dirty="0"/>
              <a:t>• Kuukausierä on pienempi, kun lainaeriä tulee useampia, ja</a:t>
            </a:r>
            <a:br>
              <a:rPr lang="fi-FI" dirty="0"/>
            </a:br>
            <a:r>
              <a:rPr lang="fi-FI" dirty="0"/>
              <a:t>kuukausitasolla menot pysyvät näin kohtuullisina.</a:t>
            </a:r>
          </a:p>
          <a:p>
            <a:r>
              <a:rPr lang="fi-FI" dirty="0"/>
              <a:t>© Forum 41</a:t>
            </a:r>
            <a:br>
              <a:rPr lang="fi-FI" dirty="0"/>
            </a:br>
            <a:r>
              <a:rPr lang="fi-FI" dirty="0"/>
              <a:t>b) Miksi ylipitkää maksuaikaa pitää varoa?</a:t>
            </a:r>
            <a:br>
              <a:rPr lang="fi-FI" dirty="0"/>
            </a:br>
            <a:r>
              <a:rPr lang="fi-FI" dirty="0"/>
              <a:t>Lainan kokonaishinta nousee helposti suureksi, kun maksuaika on pitkä.</a:t>
            </a:r>
            <a:br>
              <a:rPr lang="fi-FI" dirty="0"/>
            </a:br>
            <a:r>
              <a:rPr lang="fi-FI" dirty="0"/>
              <a:t>c) Miksi kuitenkin monet ottavat lainaa pitkällä maksuajalla?</a:t>
            </a:r>
            <a:br>
              <a:rPr lang="fi-FI" dirty="0"/>
            </a:br>
            <a:r>
              <a:rPr lang="fi-FI" dirty="0"/>
              <a:t>Sillä tavalla saa kuukausittaisen lainaerän pieneksi ja rahaa jää muuhun</a:t>
            </a:r>
            <a:br>
              <a:rPr lang="fi-FI" dirty="0"/>
            </a:br>
            <a:r>
              <a:rPr lang="fi-FI" dirty="0"/>
              <a:t>elämiseen ja kuluttamiseen.</a:t>
            </a:r>
          </a:p>
        </p:txBody>
      </p:sp>
    </p:spTree>
    <p:extLst>
      <p:ext uri="{BB962C8B-B14F-4D97-AF65-F5344CB8AC3E}">
        <p14:creationId xmlns:p14="http://schemas.microsoft.com/office/powerpoint/2010/main" val="4168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 6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/>
              <a:t>6. Tutustu vippilainamainokseen.</a:t>
            </a:r>
            <a:br>
              <a:rPr lang="fi-FI" dirty="0"/>
            </a:br>
            <a:r>
              <a:rPr lang="fi-FI" dirty="0"/>
              <a:t>a) Millaisilla mielikuvilla ja sanavalinnoilla vippiä mainostetaan?</a:t>
            </a:r>
            <a:br>
              <a:rPr lang="fi-FI" dirty="0"/>
            </a:br>
            <a:r>
              <a:rPr lang="fi-FI" dirty="0"/>
              <a:t>• Lainan hakeminen on helppoa, nopeaa ja sen voi tehdä milloin vain.</a:t>
            </a:r>
            <a:br>
              <a:rPr lang="fi-FI" dirty="0"/>
            </a:br>
            <a:r>
              <a:rPr lang="fi-FI" dirty="0"/>
              <a:t>• Lainanantaja on luotettava.</a:t>
            </a:r>
            <a:br>
              <a:rPr lang="fi-FI" dirty="0"/>
            </a:br>
            <a:r>
              <a:rPr lang="fi-FI" dirty="0"/>
              <a:t>• Lainassa ei ole piilokuluja.</a:t>
            </a:r>
            <a:br>
              <a:rPr lang="fi-FI" dirty="0"/>
            </a:br>
            <a:r>
              <a:rPr lang="fi-FI" dirty="0"/>
              <a:t>• Lainaan ei tarvitse syytä eikä sitä tarvitse selitellä.</a:t>
            </a:r>
            <a:br>
              <a:rPr lang="fi-FI" dirty="0"/>
            </a:br>
            <a:r>
              <a:rPr lang="fi-FI" dirty="0"/>
              <a:t>• Lainan saa riittävän suurena ja riittävän pitkällä maksuajalla.</a:t>
            </a:r>
            <a:br>
              <a:rPr lang="fi-FI" dirty="0"/>
            </a:br>
            <a:r>
              <a:rPr lang="fi-FI" dirty="0"/>
              <a:t>b) Kuinka paljon lainattu 200 euroa tai 2 000 euroa maksaa vipin ottajalle?</a:t>
            </a:r>
            <a:br>
              <a:rPr lang="fi-FI" dirty="0"/>
            </a:br>
            <a:r>
              <a:rPr lang="fi-FI" dirty="0"/>
              <a:t>• 200 euron lainasta pitää maksaa takaisin 228,33 euroa.</a:t>
            </a:r>
            <a:br>
              <a:rPr lang="fi-FI" dirty="0"/>
            </a:br>
            <a:r>
              <a:rPr lang="fi-FI" dirty="0"/>
              <a:t>• 2 000 euron lainasta pitää maksaa takaisin 2 182,03 euroa</a:t>
            </a:r>
            <a:br>
              <a:rPr lang="fi-FI" dirty="0"/>
            </a:br>
            <a:r>
              <a:rPr lang="fi-FI" dirty="0"/>
              <a:t>c) Millä tavalla yritys tekee voittoa?</a:t>
            </a:r>
            <a:br>
              <a:rPr lang="fi-FI" dirty="0"/>
            </a:br>
            <a:r>
              <a:rPr lang="fi-FI" dirty="0"/>
              <a:t>• Osa voitosta tulee korosta, mutta pääosa välityspalkkiosta eli</a:t>
            </a:r>
            <a:br>
              <a:rPr lang="fi-FI" dirty="0"/>
            </a:br>
            <a:r>
              <a:rPr lang="fi-FI" dirty="0"/>
              <a:t>perustamispalkkiosta ja hoitokuluista.</a:t>
            </a:r>
            <a:br>
              <a:rPr lang="fi-FI" dirty="0"/>
            </a:br>
            <a:r>
              <a:rPr lang="fi-FI" dirty="0"/>
              <a:t>• Pikavipin hoitokulut voivat olla vuodessa maksimissaan 150 euroa.</a:t>
            </a:r>
          </a:p>
        </p:txBody>
      </p:sp>
    </p:spTree>
    <p:extLst>
      <p:ext uri="{BB962C8B-B14F-4D97-AF65-F5344CB8AC3E}">
        <p14:creationId xmlns:p14="http://schemas.microsoft.com/office/powerpoint/2010/main" val="2685377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Sijoittaminen – syytä muistaa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Paljonko voit sijoittaa?</a:t>
            </a:r>
          </a:p>
          <a:p>
            <a:r>
              <a:rPr lang="fi-FI" dirty="0"/>
              <a:t>Kuinka pitkäksi aikaa?  →Likviditeetti eli kuinka nopeasti sijoitus muutettavissa rahaksi</a:t>
            </a:r>
          </a:p>
          <a:p>
            <a:r>
              <a:rPr lang="fi-FI" dirty="0"/>
              <a:t>Riskitaso</a:t>
            </a:r>
          </a:p>
          <a:p>
            <a:r>
              <a:rPr lang="fi-FI" dirty="0"/>
              <a:t>Pääomavero 30% alle 30 000€ tulosta, sen jälkeen 34%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624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Rahastosijoittaminen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dirty="0"/>
              <a:t>Katso Elävästä arkistosta Läpiveto-sarjan sketsi Sijoitusneuvonta (2007, kesto 5.20 minuuttia).</a:t>
            </a:r>
          </a:p>
          <a:p>
            <a:pPr marL="0" indent="0">
              <a:buNone/>
            </a:pPr>
            <a:r>
              <a:rPr lang="fi-FI" dirty="0"/>
              <a:t>Linkki: </a:t>
            </a:r>
            <a:r>
              <a:rPr lang="fi-FI" u="sng" dirty="0">
                <a:hlinkClick r:id="rId2"/>
              </a:rPr>
              <a:t>http://yle.fi/aihe/artikkeli/2007/10/04/lapiveto-sijoitusneuvonta</a:t>
            </a:r>
            <a:endParaRPr lang="fi-FI" u="sng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Tehtävät</a:t>
            </a:r>
          </a:p>
          <a:p>
            <a:pPr marL="0" indent="0">
              <a:buNone/>
            </a:pPr>
            <a:endParaRPr lang="fi-FI" dirty="0"/>
          </a:p>
          <a:p>
            <a:pPr marL="457200" indent="-457200">
              <a:buFont typeface="+mj-lt"/>
              <a:buAutoNum type="alphaLcParenR"/>
            </a:pPr>
            <a:r>
              <a:rPr lang="fi-FI" dirty="0"/>
              <a:t>Mikä on sijoitusrahasto? </a:t>
            </a:r>
          </a:p>
          <a:p>
            <a:pPr marL="457200" indent="-457200">
              <a:buFont typeface="+mj-lt"/>
              <a:buAutoNum type="alphaLcParenR"/>
            </a:pPr>
            <a:r>
              <a:rPr lang="fi-FI" dirty="0"/>
              <a:t>Mitä hyötyä sijoittaja voi rahastoista saada? </a:t>
            </a:r>
          </a:p>
          <a:p>
            <a:pPr marL="457200" indent="-457200">
              <a:buFont typeface="+mj-lt"/>
              <a:buAutoNum type="alphaLcParenR"/>
            </a:pPr>
            <a:r>
              <a:rPr lang="fi-FI" dirty="0"/>
              <a:t>Mitä riskejä rahastoihin liittyy?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438259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äätapahtuma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Päätapahtuma</Template>
  <TotalTime>244</TotalTime>
  <Words>479</Words>
  <Application>Microsoft Office PowerPoint</Application>
  <PresentationFormat>Laajakuva</PresentationFormat>
  <Paragraphs>34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0" baseType="lpstr">
      <vt:lpstr>Arial</vt:lpstr>
      <vt:lpstr>Impact</vt:lpstr>
      <vt:lpstr>Päätapahtuma</vt:lpstr>
      <vt:lpstr>Raha-asiat hoidetaan pankissa</vt:lpstr>
      <vt:lpstr>Pankin tehtävät</vt:lpstr>
      <vt:lpstr>Lainan korko</vt:lpstr>
      <vt:lpstr>Tee kirjasta tehtävät 5 ja 6 s.108-109</vt:lpstr>
      <vt:lpstr>Tehtävä 6</vt:lpstr>
      <vt:lpstr>Sijoittaminen – syytä muistaa</vt:lpstr>
      <vt:lpstr>Rahastosijoittaminen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Raha-asiat hoidetaan pankissa</dc:title>
  <dc:creator>Helenius Niki</dc:creator>
  <cp:lastModifiedBy>Helenius Niki</cp:lastModifiedBy>
  <cp:revision>11</cp:revision>
  <dcterms:created xsi:type="dcterms:W3CDTF">2022-01-13T11:55:32Z</dcterms:created>
  <dcterms:modified xsi:type="dcterms:W3CDTF">2026-01-19T13:57:23Z</dcterms:modified>
</cp:coreProperties>
</file>