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4" r:id="rId4"/>
    <p:sldId id="257" r:id="rId5"/>
    <p:sldId id="258" r:id="rId6"/>
    <p:sldId id="259" r:id="rId7"/>
    <p:sldId id="260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012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447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059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8"/>
          <p:cNvSpPr/>
          <p:nvPr/>
        </p:nvSpPr>
        <p:spPr bwMode="auto">
          <a:xfrm>
            <a:off x="-42292" y="4321159"/>
            <a:ext cx="1860631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4445" y="4529542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0845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540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074562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3581400"/>
            <a:ext cx="878931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0610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889" y="2136707"/>
            <a:ext cx="4263375" cy="376739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410" y="2136707"/>
            <a:ext cx="4262791" cy="376739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2054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1653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9676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5446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7" y="446088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59" y="446090"/>
            <a:ext cx="5054541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1598613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10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6207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888" y="634965"/>
            <a:ext cx="8789313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3711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6439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21296" y="3505200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extBox 13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23194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430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xtBox 10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69267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18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07585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521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525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46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187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32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439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840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66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6294C-1D14-45A3-A78D-23B985A3DA9D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55B2E65-63B3-4AF6-87BC-DCE878FB9F5E}" type="slidenum">
              <a:rPr lang="fi-FI" smtClean="0"/>
              <a:t>‹#›</a:t>
            </a:fld>
            <a:endParaRPr lang="fi-FI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2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6416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7228" y="285"/>
            <a:ext cx="2603029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4384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2133600"/>
            <a:ext cx="8789313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587F7-C557-4063-961E-C58EE17FF25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81637" y="787784"/>
            <a:ext cx="77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1F29374-81F6-464F-8BC7-AAC0A435DC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8036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ressit.com/" TargetMode="External"/><Relationship Id="rId2" Type="http://schemas.openxmlformats.org/officeDocument/2006/relationships/hyperlink" Target="https://www.kansalaisaloite.fi/f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5FA029-44FA-7B86-987D-D4030AF9E7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Politiikka ja vaalit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BB7FB8E-31C8-B4A5-2748-5E38D57637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044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6B8445-EDC8-2C43-EAE0-CD0470CB3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Vaikuttaminen (linkit </a:t>
            </a:r>
            <a:r>
              <a:rPr lang="fi-FI" dirty="0" err="1"/>
              <a:t>wilmassa</a:t>
            </a:r>
            <a:r>
              <a:rPr lang="fi-FI" dirty="0"/>
              <a:t>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15DF33-04D5-20FD-76A9-887EE8C66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fi-FI" b="1" i="0" u="none" strike="noStrike" dirty="0">
                <a:solidFill>
                  <a:srgbClr val="000000"/>
                </a:solidFill>
                <a:effectLst/>
                <a:latin typeface="freight-sans-pro"/>
              </a:rPr>
              <a:t>a) Tutustu </a:t>
            </a:r>
            <a:r>
              <a:rPr lang="fi-FI" b="1" i="0" u="none" strike="noStrike" dirty="0" err="1">
                <a:solidFill>
                  <a:srgbClr val="000000"/>
                </a:solidFill>
                <a:effectLst/>
                <a:latin typeface="freight-sans-pro"/>
              </a:rPr>
              <a:t>sivuistoihin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freight-sans-pro"/>
              </a:rPr>
              <a:t> </a:t>
            </a:r>
            <a:r>
              <a:rPr lang="fi-FI" b="1" i="0" u="none" strike="noStrike" dirty="0">
                <a:solidFill>
                  <a:srgbClr val="6095E1"/>
                </a:solidFill>
                <a:effectLst/>
                <a:latin typeface="Freight Text Pro"/>
                <a:hlinkClick r:id="rId2"/>
              </a:rPr>
              <a:t>kansalaisaloite.fi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freight-sans-pro"/>
              </a:rPr>
              <a:t> ja </a:t>
            </a:r>
            <a:r>
              <a:rPr lang="fi-FI" b="1" i="0" u="none" strike="noStrike" dirty="0">
                <a:solidFill>
                  <a:srgbClr val="6095E1"/>
                </a:solidFill>
                <a:effectLst/>
                <a:latin typeface="Freight Text Pro"/>
                <a:hlinkClick r:id="rId3"/>
              </a:rPr>
              <a:t>adressit.com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freight-sans-pro"/>
              </a:rPr>
              <a:t>.</a:t>
            </a:r>
          </a:p>
          <a:p>
            <a:pPr algn="l"/>
            <a:r>
              <a:rPr lang="fi-FI" b="1" i="0" u="none" strike="noStrike" dirty="0">
                <a:solidFill>
                  <a:srgbClr val="000000"/>
                </a:solidFill>
                <a:effectLst/>
                <a:latin typeface="freight-sans-pro"/>
              </a:rPr>
              <a:t>b) Tiivistä, mikä on sivustojen idea.</a:t>
            </a:r>
          </a:p>
          <a:p>
            <a:pPr algn="l"/>
            <a:r>
              <a:rPr lang="fi-FI" b="1" i="0" u="none" strike="noStrike" dirty="0">
                <a:solidFill>
                  <a:srgbClr val="000000"/>
                </a:solidFill>
                <a:effectLst/>
                <a:latin typeface="freight-sans-pro"/>
              </a:rPr>
              <a:t>c) Etsi kummaltakin sivustolta tuorein aloite ja eniten kannatusta saanut aloite.</a:t>
            </a:r>
          </a:p>
          <a:p>
            <a:pPr algn="l"/>
            <a:r>
              <a:rPr lang="fi-FI" b="1" i="0" u="none" strike="noStrike" dirty="0">
                <a:solidFill>
                  <a:srgbClr val="000000"/>
                </a:solidFill>
                <a:effectLst/>
                <a:latin typeface="freight-sans-pro"/>
              </a:rPr>
              <a:t>d) Valitse yksi adressi tai kansalaisaloite, jota voisit kannattaa, ja yksi, jota et voisi kannattaa. Tiivistä, mistä niissä on kyse.</a:t>
            </a:r>
          </a:p>
          <a:p>
            <a:pPr algn="l"/>
            <a:r>
              <a:rPr lang="fi-FI" b="1" i="0" u="none" strike="noStrike" dirty="0">
                <a:solidFill>
                  <a:srgbClr val="000000"/>
                </a:solidFill>
                <a:effectLst/>
                <a:latin typeface="freight-sans-pro"/>
              </a:rPr>
              <a:t>e) Tee valitsemastasi aloitteesta juliste, banneri tai kirjoitus, jossa perustelet, miksi se kannattaa allekirjoittaa.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2145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C39743-CA62-7079-D318-49D7E7A13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5E842D-BA12-ED24-2DC6-A7E239C3C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200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Demokratia tarkoittaa kansanvaltaa (Suomessa edustuksellinen demokratia eli kansalaiset 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ää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nest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poliitikot p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ää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ää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asioistaan)</a:t>
            </a:r>
            <a:endParaRPr lang="fi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Politiikka on yhteisten asioiden hoitamista</a:t>
            </a:r>
            <a:endParaRPr lang="fi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Poliittinen peli 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erilaisia mielipiteit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kenen mielipide voittaa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fi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Wingdings" panose="05000000000000000000" pitchFamily="2" charset="2"/>
              <a:buChar char=""/>
            </a:pP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Lopputuloksena kompromisseja (raha rajoittaa p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ää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fi-FI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ksentekoa)</a:t>
            </a:r>
            <a:endParaRPr lang="fi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000000"/>
              </a:buClr>
              <a:buSzPts val="2000"/>
              <a:buFont typeface="Wingdings" panose="05000000000000000000" pitchFamily="2" charset="2"/>
              <a:buChar char=""/>
            </a:pPr>
            <a:r>
              <a:rPr lang="fi-F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Pohdittavaa: Kuinka nuoret saataisiin kiinnostumaan politiikasta?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323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B673B5-F85E-52E2-952E-9472C953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Suomessa monipuoluejärjestelmä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E1174F-68D8-E7E8-4EB9-135EAA9E5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Clr>
                <a:srgbClr val="000000"/>
              </a:buClr>
              <a:buSzPts val="2000"/>
              <a:buFont typeface="Wingdings" panose="05000000000000000000" pitchFamily="2" charset="2"/>
              <a:buChar char=""/>
            </a:pPr>
            <a:r>
              <a:rPr lang="fi-FI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fi-F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uolueohjelmissa kerrotaan puolueen tavoitteet</a:t>
            </a:r>
          </a:p>
          <a:p>
            <a:pPr marL="342900" lvl="0" indent="-342900">
              <a:buClr>
                <a:srgbClr val="000000"/>
              </a:buClr>
              <a:buSzPts val="2000"/>
              <a:buFont typeface="Wingdings" panose="05000000000000000000" pitchFamily="2" charset="2"/>
              <a:buChar char=""/>
            </a:pPr>
            <a:r>
              <a:rPr lang="fi-F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Oikeisto- ja vasemmistopuolueet</a:t>
            </a:r>
          </a:p>
          <a:p>
            <a:pPr marL="342900" lvl="0" indent="-342900">
              <a:buClr>
                <a:srgbClr val="000000"/>
              </a:buClr>
              <a:buSzPts val="2000"/>
              <a:buFont typeface="Wingdings" panose="05000000000000000000" pitchFamily="2" charset="2"/>
              <a:buChar char=""/>
            </a:pPr>
            <a:r>
              <a:rPr lang="fi-F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Liberaali- vai konservatiivipuolue?</a:t>
            </a:r>
          </a:p>
          <a:p>
            <a:pPr marL="342900" lvl="0" indent="-342900">
              <a:buClr>
                <a:srgbClr val="000000"/>
              </a:buClr>
              <a:buSzPts val="2000"/>
              <a:buFont typeface="Wingdings" panose="05000000000000000000" pitchFamily="2" charset="2"/>
              <a:buChar char=""/>
            </a:pPr>
            <a:r>
              <a:rPr lang="fi-F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Puolueiden väliset erot ovat pienenentyneet</a:t>
            </a:r>
          </a:p>
          <a:p>
            <a:r>
              <a:rPr lang="fi-F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Populismi tarkoittaa kansansuosion tavoittelua jollain yksinkertaisella asialla, jolla saadaan kannatusta.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820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E28661-3903-5099-3518-DDB5638FC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Enemmistövaalitapa tai suhteellinen vaalitapa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79CC83-CC8C-C57E-E79C-DB8EC99B1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"/>
            </a:pP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Enemmistö – valitaan yleensä yksi ehdokas (ehdoton enemmistö = yli 50% äänistä, esim. presidentinvaalit) -&gt; johtaa usein kaksipuoluejärjestelmään.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"/>
            </a:pP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Suhteellinen – takaa puolueelle sen kannatuksen mukaisen paikkamäärän parlamentissa -&gt; useita muunnelmia -&gt; johtaa monipuoluejärjestelmään.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560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78EEA8-9B4C-576A-FCEF-041DA87D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Erilaiset vaalit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CFAE8F-614C-B55B-B6E3-49EE86300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i-FI" sz="2400" b="1" kern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Kunnallisvaalit:</a:t>
            </a:r>
            <a:r>
              <a:rPr lang="fi-FI" sz="2400" kern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joka neljäs vuosi – suhteellinen vaalitapa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i-FI" sz="2400" b="1" kern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Eduskuntavaalit:</a:t>
            </a:r>
            <a:r>
              <a:rPr lang="fi-FI" sz="2400" kern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joka neljäs vuosi – suhteellinen vaalitapa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i-FI" sz="2400" b="1" kern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EP –vaalit</a:t>
            </a:r>
            <a:r>
              <a:rPr lang="fi-FI" sz="2400" kern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joka viides vuosi – suhteellinen vaalitapa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i-FI" sz="2400" b="1" kern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Presidentinvaalit</a:t>
            </a:r>
            <a:r>
              <a:rPr lang="fi-FI" sz="2400" kern="12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joka kuudes vuosi – enemmistövaalitapa (yleensä II-vaiheinen)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i-FI" sz="2400" b="1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Aluevaalit</a:t>
            </a:r>
            <a:r>
              <a:rPr lang="fi-FI" sz="2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joka neljäs vuosi – suhteellinen vaalitapa, vuodesta 2025 yhdessä kuntavaalien kanssa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811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Suomessa </a:t>
            </a:r>
            <a:r>
              <a:rPr lang="fi-FI" dirty="0" err="1"/>
              <a:t>d´Hondtin</a:t>
            </a:r>
            <a:r>
              <a:rPr lang="fi-FI" dirty="0"/>
              <a:t> laskentamenetelmä (kuinka äänet lasketaan)</a:t>
            </a:r>
            <a:br>
              <a:rPr lang="fi-FI" dirty="0">
                <a:latin typeface="Arial"/>
              </a:rPr>
            </a:b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3467100" y="2133600"/>
          <a:ext cx="65913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PUOLUE A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PUOLUE B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PUOLUE C</a:t>
                      </a:r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Ehdokas 1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b="1" u="none" dirty="0"/>
                        <a:t>220     → </a:t>
                      </a:r>
                      <a:r>
                        <a:rPr lang="fi-FI" b="1" u="sng" dirty="0"/>
                        <a:t>340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60      → </a:t>
                      </a:r>
                      <a:r>
                        <a:rPr lang="fi-FI" b="1" u="sng" dirty="0"/>
                        <a:t>200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160      </a:t>
                      </a:r>
                      <a:r>
                        <a:rPr lang="fi-FI"/>
                        <a:t>→ 162</a:t>
                      </a:r>
                      <a:endParaRPr lang="fi-FI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Ehdokas 2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b="1" u="none" dirty="0"/>
                        <a:t>100</a:t>
                      </a:r>
                      <a:r>
                        <a:rPr lang="fi-FI" b="1" u="none" baseline="0" dirty="0"/>
                        <a:t>     → </a:t>
                      </a:r>
                      <a:r>
                        <a:rPr lang="fi-FI" b="1" u="sng" baseline="0" dirty="0"/>
                        <a:t>170</a:t>
                      </a:r>
                      <a:endParaRPr lang="fi-FI" b="1" u="sng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50      → 100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</a:t>
                      </a:r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Ehdokas 3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20       → 113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40      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</a:t>
                      </a:r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Ehdokas 4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30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Ehdokas 5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20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YHTEENSÄ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340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200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162</a:t>
                      </a:r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581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83D689-09C0-D84B-6EF5-00AA9F578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Tehtävät  1, </a:t>
            </a:r>
            <a:r>
              <a:rPr lang="fi-FI"/>
              <a:t>4 ja  6, s</a:t>
            </a:r>
            <a:r>
              <a:rPr lang="fi-FI" dirty="0"/>
              <a:t>. 182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4E46D5-A35A-729F-0854-C68D899D4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880219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a">
  <a:themeElements>
    <a:clrScheme name="Galle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Kiehkura">
  <a:themeElements>
    <a:clrScheme name="Kiehkur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Kiehkur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iehkur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246</TotalTime>
  <Words>323</Words>
  <Application>Microsoft Office PowerPoint</Application>
  <PresentationFormat>Laajakuva</PresentationFormat>
  <Paragraphs>52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8</vt:i4>
      </vt:variant>
    </vt:vector>
  </HeadingPairs>
  <TitlesOfParts>
    <vt:vector size="19" baseType="lpstr">
      <vt:lpstr>Arial</vt:lpstr>
      <vt:lpstr>Calibri</vt:lpstr>
      <vt:lpstr>Century Gothic</vt:lpstr>
      <vt:lpstr>Freight Text Pro</vt:lpstr>
      <vt:lpstr>freight-sans-pro</vt:lpstr>
      <vt:lpstr>Gill Sans MT</vt:lpstr>
      <vt:lpstr>Times New Roman</vt:lpstr>
      <vt:lpstr>Wingdings</vt:lpstr>
      <vt:lpstr>Wingdings 3</vt:lpstr>
      <vt:lpstr>Galleria</vt:lpstr>
      <vt:lpstr>Kiehkura</vt:lpstr>
      <vt:lpstr>Politiikka ja vaalit</vt:lpstr>
      <vt:lpstr>Vaikuttaminen (linkit wilmassa)</vt:lpstr>
      <vt:lpstr>PowerPoint-esitys</vt:lpstr>
      <vt:lpstr>Suomessa monipuoluejärjestelmä</vt:lpstr>
      <vt:lpstr>Enemmistövaalitapa tai suhteellinen vaalitapa</vt:lpstr>
      <vt:lpstr>Erilaiset vaalit</vt:lpstr>
      <vt:lpstr>Suomessa d´Hondtin laskentamenetelmä (kuinka äänet lasketaan) </vt:lpstr>
      <vt:lpstr>Tehtävät  1, 4 ja  6, s. 182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Politiikka ja vaalit</dc:title>
  <dc:creator>Helenius Niki</dc:creator>
  <cp:lastModifiedBy>Helenius Niki</cp:lastModifiedBy>
  <cp:revision>11</cp:revision>
  <dcterms:created xsi:type="dcterms:W3CDTF">2023-03-20T08:17:52Z</dcterms:created>
  <dcterms:modified xsi:type="dcterms:W3CDTF">2024-03-21T09:58:38Z</dcterms:modified>
</cp:coreProperties>
</file>