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fi-FI"/>
              <a:t>Muokkaa perustyyl. napsautt.</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CA430C0A-5464-4FE4-84EB-FF9C94016DF4}" type="datetimeFigureOut">
              <a:rPr lang="en-US" dirty="0"/>
              <a:t>3/15/2026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Vertical Text Placeholder 2"/>
          <p:cNvSpPr>
            <a:spLocks noGrp="1"/>
          </p:cNvSpPr>
          <p:nvPr>
            <p:ph type="body" orient="vert" idx="1"/>
          </p:nvPr>
        </p:nvSpPr>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3/15/2026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fi-FI"/>
              <a:t>Muokkaa perustyyl. napsautt.</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3/15/2026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idx="1"/>
          </p:nvPr>
        </p:nvSpPr>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3/15/2026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fi-FI"/>
              <a:t>Muokkaa perustyyl. napsautt.</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a:t>
            </a:r>
          </a:p>
        </p:txBody>
      </p:sp>
      <p:sp>
        <p:nvSpPr>
          <p:cNvPr id="4" name="Date Placeholder 3"/>
          <p:cNvSpPr>
            <a:spLocks noGrp="1"/>
          </p:cNvSpPr>
          <p:nvPr>
            <p:ph type="dt" sz="half" idx="10"/>
          </p:nvPr>
        </p:nvSpPr>
        <p:spPr/>
        <p:txBody>
          <a:bodyPr/>
          <a:lstStyle/>
          <a:p>
            <a:fld id="{360C6404-AD6E-4860-8E75-697CA40B95DA}" type="datetimeFigureOut">
              <a:rPr lang="en-US" dirty="0"/>
              <a:t>3/15/2026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3/15/2026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4" name="Content Placeholder 3"/>
          <p:cNvSpPr>
            <a:spLocks noGrp="1"/>
          </p:cNvSpPr>
          <p:nvPr>
            <p:ph sz="half" idx="2"/>
          </p:nvPr>
        </p:nvSpPr>
        <p:spPr>
          <a:xfrm>
            <a:off x="1583436" y="3143250"/>
            <a:ext cx="4270248" cy="2596776"/>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7" name="Date Placeholder 6"/>
          <p:cNvSpPr>
            <a:spLocks noGrp="1"/>
          </p:cNvSpPr>
          <p:nvPr>
            <p:ph type="dt" sz="half" idx="10"/>
          </p:nvPr>
        </p:nvSpPr>
        <p:spPr/>
        <p:txBody>
          <a:bodyPr/>
          <a:lstStyle/>
          <a:p>
            <a:fld id="{4F7D4976-E339-4826-83B7-FBD03F55ECF8}" type="datetimeFigureOut">
              <a:rPr lang="en-US" dirty="0"/>
              <a:t>3/15/2026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fi-FI"/>
              <a:t>Muokkaa perustyyl. napsautt.</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3/15/2026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3/15/2026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6" name="Rectangle 25"/>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fi-FI"/>
              <a:t>Muokkaa perustyyl. napsautt.</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9" name="Date Placeholder 8"/>
          <p:cNvSpPr>
            <a:spLocks noGrp="1"/>
          </p:cNvSpPr>
          <p:nvPr>
            <p:ph type="dt" sz="half" idx="10"/>
          </p:nvPr>
        </p:nvSpPr>
        <p:spPr/>
        <p:txBody>
          <a:bodyPr/>
          <a:lstStyle/>
          <a:p>
            <a:fld id="{D1BE4249-C0D0-4B06-8692-E8BB871AF643}" type="datetimeFigureOut">
              <a:rPr lang="en-US" dirty="0"/>
              <a:t>3/15/2026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fi-FI"/>
              <a:t>Muokkaa perustyyl. napsautt.</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85000"/>
            </a:schemeClr>
          </a:solidFill>
        </p:spPr>
        <p:txBody>
          <a:bodyPr anchor="t"/>
          <a:lstStyle>
            <a:lvl1pPr marL="0" indent="0">
              <a:buNone/>
              <a:defRPr sz="32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3/15/2026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fi-FI"/>
              <a:t>Muokkaa perustyyl. napsautt.</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3/15/2026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is.fi/kotimaa/art-2000006483597.html" TargetMode="External"/><Relationship Id="rId2" Type="http://schemas.openxmlformats.org/officeDocument/2006/relationships/hyperlink" Target="https://www.youtube.com/watch?v=LZUuoyqpItY" TargetMode="External"/><Relationship Id="rId1" Type="http://schemas.openxmlformats.org/officeDocument/2006/relationships/slideLayout" Target="../slideLayouts/slideLayout2.xml"/><Relationship Id="rId4" Type="http://schemas.openxmlformats.org/officeDocument/2006/relationships/hyperlink" Target="https://www.minilex.fi/a/periik%C3%B6-adoptiolapsi-biologiset-vanhempansa"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tHDFObcqiR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a:t>Omaisuuden ositus</a:t>
            </a:r>
          </a:p>
        </p:txBody>
      </p:sp>
      <p:sp>
        <p:nvSpPr>
          <p:cNvPr id="3" name="Alaotsikko 2"/>
          <p:cNvSpPr>
            <a:spLocks noGrp="1"/>
          </p:cNvSpPr>
          <p:nvPr>
            <p:ph type="subTitle" idx="1"/>
          </p:nvPr>
        </p:nvSpPr>
        <p:spPr/>
        <p:txBody>
          <a:bodyPr/>
          <a:lstStyle/>
          <a:p>
            <a:endParaRPr lang="fi-FI"/>
          </a:p>
        </p:txBody>
      </p:sp>
    </p:spTree>
    <p:extLst>
      <p:ext uri="{BB962C8B-B14F-4D97-AF65-F5344CB8AC3E}">
        <p14:creationId xmlns:p14="http://schemas.microsoft.com/office/powerpoint/2010/main" val="1680253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u="sng" dirty="0"/>
              <a:t>Testamentti</a:t>
            </a:r>
          </a:p>
        </p:txBody>
      </p:sp>
      <p:sp>
        <p:nvSpPr>
          <p:cNvPr id="3" name="Sisällön paikkamerkki 2"/>
          <p:cNvSpPr>
            <a:spLocks noGrp="1"/>
          </p:cNvSpPr>
          <p:nvPr>
            <p:ph idx="1"/>
          </p:nvPr>
        </p:nvSpPr>
        <p:spPr/>
        <p:txBody>
          <a:bodyPr>
            <a:normAutofit fontScale="92500"/>
          </a:bodyPr>
          <a:lstStyle/>
          <a:p>
            <a:r>
              <a:rPr lang="fi-FI" sz="2400" b="1" u="sng" dirty="0"/>
              <a:t>Vainajan viimeinen tahto – muuttaa perimysjärjestystä</a:t>
            </a:r>
          </a:p>
          <a:p>
            <a:r>
              <a:rPr lang="fi-FI" sz="2400" b="1" u="sng" dirty="0"/>
              <a:t>Tiukat muotovaatimukset: 1) Täysi-ikäinen 2) Päivämäärä, testamentin tekijän ja kahden yli 15-v. allekirjoitukset (esteettömiä) </a:t>
            </a:r>
          </a:p>
          <a:p>
            <a:pPr marL="0" indent="0">
              <a:buNone/>
            </a:pPr>
            <a:r>
              <a:rPr lang="fi-FI" sz="2400" b="1" u="sng" dirty="0"/>
              <a:t>-&gt; Rintaperillisten oikeus lakiosaan.</a:t>
            </a:r>
          </a:p>
          <a:p>
            <a:r>
              <a:rPr lang="fi-FI" sz="2400" dirty="0"/>
              <a:t> Perintövero yli 20 000€ perinnöstä</a:t>
            </a:r>
          </a:p>
          <a:p>
            <a:r>
              <a:rPr lang="fi-FI" sz="2400" dirty="0"/>
              <a:t>Ennakkoperintöä mahdollista jakaa</a:t>
            </a:r>
          </a:p>
          <a:p>
            <a:pPr marL="0" indent="0">
              <a:buNone/>
            </a:pPr>
            <a:endParaRPr lang="fi-FI" dirty="0"/>
          </a:p>
        </p:txBody>
      </p:sp>
    </p:spTree>
    <p:extLst>
      <p:ext uri="{BB962C8B-B14F-4D97-AF65-F5344CB8AC3E}">
        <p14:creationId xmlns:p14="http://schemas.microsoft.com/office/powerpoint/2010/main" val="356128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hlinkClick r:id="rId2"/>
              </a:rPr>
              <a:t>https://www.youtube.com/watch?v=LZUuoyqpItY</a:t>
            </a:r>
            <a:r>
              <a:rPr lang="fi-FI" dirty="0"/>
              <a:t> </a:t>
            </a:r>
            <a:br>
              <a:rPr lang="fi-FI" dirty="0"/>
            </a:br>
            <a:endParaRPr lang="fi-FI" dirty="0"/>
          </a:p>
        </p:txBody>
      </p:sp>
      <p:sp>
        <p:nvSpPr>
          <p:cNvPr id="3" name="Sisällön paikkamerkki 2"/>
          <p:cNvSpPr>
            <a:spLocks noGrp="1"/>
          </p:cNvSpPr>
          <p:nvPr>
            <p:ph idx="1"/>
          </p:nvPr>
        </p:nvSpPr>
        <p:spPr/>
        <p:txBody>
          <a:bodyPr/>
          <a:lstStyle/>
          <a:p>
            <a:r>
              <a:rPr lang="fi-FI" dirty="0"/>
              <a:t>Perintövero valtiolle</a:t>
            </a:r>
          </a:p>
          <a:p>
            <a:r>
              <a:rPr lang="fi-FI" dirty="0">
                <a:hlinkClick r:id="rId3"/>
              </a:rPr>
              <a:t>https://www.is.fi/kotimaa/art-2000006483597.html</a:t>
            </a:r>
            <a:r>
              <a:rPr lang="fi-FI" dirty="0"/>
              <a:t> </a:t>
            </a:r>
          </a:p>
          <a:p>
            <a:r>
              <a:rPr lang="fi-FI" dirty="0"/>
              <a:t>Noin 20-40 milj. € vuosittain</a:t>
            </a:r>
          </a:p>
          <a:p>
            <a:r>
              <a:rPr lang="fi-FI" dirty="0">
                <a:hlinkClick r:id="rId4"/>
              </a:rPr>
              <a:t>https://www.minilex.fi/a/periik%C3%B6-adoptiolapsi-biologiset-vanhempansa</a:t>
            </a:r>
            <a:r>
              <a:rPr lang="fi-FI" dirty="0"/>
              <a:t> </a:t>
            </a:r>
          </a:p>
        </p:txBody>
      </p:sp>
    </p:spTree>
    <p:extLst>
      <p:ext uri="{BB962C8B-B14F-4D97-AF65-F5344CB8AC3E}">
        <p14:creationId xmlns:p14="http://schemas.microsoft.com/office/powerpoint/2010/main" val="2655771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Perintövero</a:t>
            </a:r>
          </a:p>
        </p:txBody>
      </p:sp>
      <p:sp>
        <p:nvSpPr>
          <p:cNvPr id="3" name="Sisällön paikkamerkki 2"/>
          <p:cNvSpPr>
            <a:spLocks noGrp="1"/>
          </p:cNvSpPr>
          <p:nvPr>
            <p:ph idx="1"/>
          </p:nvPr>
        </p:nvSpPr>
        <p:spPr/>
        <p:txBody>
          <a:bodyPr>
            <a:normAutofit fontScale="92500" lnSpcReduction="10000"/>
          </a:bodyPr>
          <a:lstStyle/>
          <a:p>
            <a:r>
              <a:rPr lang="fi-FI" sz="2400" b="1" dirty="0"/>
              <a:t>I veroluokka:</a:t>
            </a:r>
            <a:r>
              <a:rPr lang="fi-FI" sz="2400" dirty="0"/>
              <a:t> Lapset (myös ottolapset) ja heidän rintaperillisensä (lapsenlapset, lapsenlapsenlapset jne.), aviopuoliso, aviopuolison lapsi ja heidän rintaperillisensä, isä, äiti, isovanhemmat sekä avopuoliso, jos tällä on yhteinen lapsi perittävän kanssa tai jos tämä on ollut perittävän kanssa aiemmin avioliitossa.</a:t>
            </a:r>
          </a:p>
          <a:p>
            <a:r>
              <a:rPr lang="fi-FI" sz="2400" b="1" dirty="0"/>
              <a:t>II veroluokka:</a:t>
            </a:r>
            <a:r>
              <a:rPr lang="fi-FI" sz="2400" dirty="0"/>
              <a:t> Kaikki muut - esimerkiksi sisarukset ja heidän jälkeläisensä, perittävän vanhempien sisarukset, avopuoliso yleensä.</a:t>
            </a:r>
          </a:p>
          <a:p>
            <a:endParaRPr lang="fi-FI" dirty="0"/>
          </a:p>
        </p:txBody>
      </p:sp>
    </p:spTree>
    <p:extLst>
      <p:ext uri="{BB962C8B-B14F-4D97-AF65-F5344CB8AC3E}">
        <p14:creationId xmlns:p14="http://schemas.microsoft.com/office/powerpoint/2010/main" val="3585057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2"/>
          <a:stretch>
            <a:fillRect/>
          </a:stretch>
        </p:blipFill>
        <p:spPr>
          <a:xfrm>
            <a:off x="0" y="815118"/>
            <a:ext cx="12110257" cy="4284000"/>
          </a:xfrm>
          <a:prstGeom prst="rect">
            <a:avLst/>
          </a:prstGeom>
        </p:spPr>
      </p:pic>
    </p:spTree>
    <p:extLst>
      <p:ext uri="{BB962C8B-B14F-4D97-AF65-F5344CB8AC3E}">
        <p14:creationId xmlns:p14="http://schemas.microsoft.com/office/powerpoint/2010/main" val="793277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Harjoitustehtävä</a:t>
            </a:r>
          </a:p>
        </p:txBody>
      </p:sp>
      <p:sp>
        <p:nvSpPr>
          <p:cNvPr id="3" name="Sisällön paikkamerkki 2"/>
          <p:cNvSpPr>
            <a:spLocks noGrp="1"/>
          </p:cNvSpPr>
          <p:nvPr>
            <p:ph idx="1"/>
          </p:nvPr>
        </p:nvSpPr>
        <p:spPr/>
        <p:txBody>
          <a:bodyPr>
            <a:noAutofit/>
          </a:bodyPr>
          <a:lstStyle/>
          <a:p>
            <a:r>
              <a:rPr lang="fi-FI" sz="2800" dirty="0"/>
              <a:t>Aviopari Irmelin ja Jorman perheeseen kuuluu Irmelin edellisestä avioliitosta kaksi poikaa, Lasse ja Pekka, sekä lisäksi Jorman ja Irmelin yhteinen tytär Kaija. Perheen isä Jorma kuolee yllättäen auto-onnettomuudessa. Puolisoilla ei ollut avioehtoa eikä testamenttia. Irmelin omaisuuden arvo on 400 000 euroa, ja Jorman omaisuuden arvo on 200 000 euroa. Miten perintö jaetaan Jorman kuoltua ja edelleen Irmelin kuoltua?</a:t>
            </a:r>
          </a:p>
        </p:txBody>
      </p:sp>
    </p:spTree>
    <p:extLst>
      <p:ext uri="{BB962C8B-B14F-4D97-AF65-F5344CB8AC3E}">
        <p14:creationId xmlns:p14="http://schemas.microsoft.com/office/powerpoint/2010/main" val="574516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hlinkClick r:id="rId2"/>
              </a:rPr>
              <a:t>https://www.youtube.com/watch?v=tHDFObcqiRk</a:t>
            </a:r>
            <a:r>
              <a:rPr lang="fi-FI" dirty="0"/>
              <a:t> </a:t>
            </a:r>
          </a:p>
        </p:txBody>
      </p:sp>
      <p:sp>
        <p:nvSpPr>
          <p:cNvPr id="3" name="Sisällön paikkamerkki 2"/>
          <p:cNvSpPr>
            <a:spLocks noGrp="1"/>
          </p:cNvSpPr>
          <p:nvPr>
            <p:ph idx="1"/>
          </p:nvPr>
        </p:nvSpPr>
        <p:spPr/>
        <p:txBody>
          <a:bodyPr>
            <a:normAutofit/>
          </a:bodyPr>
          <a:lstStyle/>
          <a:p>
            <a:r>
              <a:rPr lang="fi-FI" sz="2000" dirty="0"/>
              <a:t>Omaisuus jaetaan avio-oikeuden mukaisesti</a:t>
            </a:r>
          </a:p>
          <a:p>
            <a:r>
              <a:rPr lang="fi-FI" sz="2000" dirty="0"/>
              <a:t>Lasketaan yhteen varat ja velat (sekä omat että yhteiset)</a:t>
            </a:r>
          </a:p>
          <a:p>
            <a:r>
              <a:rPr lang="fi-FI" sz="2000"/>
              <a:t>Jos </a:t>
            </a:r>
            <a:r>
              <a:rPr lang="fi-FI" sz="2000" dirty="0"/>
              <a:t>toisella on enemmän omaisuutta -&gt; tasataan omaisuus</a:t>
            </a:r>
          </a:p>
          <a:p>
            <a:r>
              <a:rPr lang="fi-FI" sz="2000" dirty="0"/>
              <a:t>Varakkaampi maksaa </a:t>
            </a:r>
            <a:r>
              <a:rPr lang="fi-FI" sz="2000" b="1" u="sng" dirty="0"/>
              <a:t>TASINKOA</a:t>
            </a:r>
          </a:p>
          <a:p>
            <a:r>
              <a:rPr lang="fi-FI" sz="2000" dirty="0"/>
              <a:t>Omaisuuden jaon periaatetta voidaan muuttaa </a:t>
            </a:r>
            <a:r>
              <a:rPr lang="fi-FI" sz="2000" b="1" u="sng" dirty="0"/>
              <a:t>AVIOEHTOSOPIMUKSELLA </a:t>
            </a:r>
            <a:r>
              <a:rPr lang="fi-FI" sz="2000" dirty="0"/>
              <a:t>-&gt; voidaan rajata toisen oikeutta omaisuuteen</a:t>
            </a:r>
            <a:endParaRPr lang="fi-FI" sz="2000" b="1" u="sng" dirty="0"/>
          </a:p>
          <a:p>
            <a:endParaRPr lang="fi-FI" b="1" u="sng" dirty="0"/>
          </a:p>
        </p:txBody>
      </p:sp>
    </p:spTree>
    <p:extLst>
      <p:ext uri="{BB962C8B-B14F-4D97-AF65-F5344CB8AC3E}">
        <p14:creationId xmlns:p14="http://schemas.microsoft.com/office/powerpoint/2010/main" val="1406402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n paikkamerkki 3"/>
          <p:cNvSpPr>
            <a:spLocks noGrp="1"/>
          </p:cNvSpPr>
          <p:nvPr>
            <p:ph type="body" idx="1"/>
          </p:nvPr>
        </p:nvSpPr>
        <p:spPr/>
        <p:txBody>
          <a:bodyPr/>
          <a:lstStyle/>
          <a:p>
            <a:r>
              <a:rPr lang="fi-FI" dirty="0"/>
              <a:t>Jamppa</a:t>
            </a:r>
          </a:p>
        </p:txBody>
      </p:sp>
      <p:sp>
        <p:nvSpPr>
          <p:cNvPr id="5" name="Sisällön paikkamerkki 4"/>
          <p:cNvSpPr>
            <a:spLocks noGrp="1"/>
          </p:cNvSpPr>
          <p:nvPr>
            <p:ph sz="half" idx="2"/>
          </p:nvPr>
        </p:nvSpPr>
        <p:spPr/>
        <p:txBody>
          <a:bodyPr>
            <a:normAutofit fontScale="40000" lnSpcReduction="20000"/>
          </a:bodyPr>
          <a:lstStyle/>
          <a:p>
            <a:r>
              <a:rPr lang="fi-FI" sz="2900" dirty="0"/>
              <a:t>100 000 € asunto</a:t>
            </a:r>
          </a:p>
          <a:p>
            <a:r>
              <a:rPr lang="fi-FI" sz="2900" dirty="0"/>
              <a:t>Säästöt 10 000€</a:t>
            </a:r>
          </a:p>
          <a:p>
            <a:r>
              <a:rPr lang="fi-FI" sz="2900" dirty="0"/>
              <a:t>Kolmasosa kesämökistä 50 000€</a:t>
            </a:r>
          </a:p>
          <a:p>
            <a:r>
              <a:rPr lang="fi-FI" sz="2900" dirty="0"/>
              <a:t>Auto 8 000€</a:t>
            </a:r>
          </a:p>
          <a:p>
            <a:r>
              <a:rPr lang="fi-FI" sz="2900" dirty="0"/>
              <a:t>- asuntolaina 40 000€</a:t>
            </a:r>
          </a:p>
          <a:p>
            <a:r>
              <a:rPr lang="fi-FI" sz="2900" dirty="0"/>
              <a:t>-autolainaa 4 000€</a:t>
            </a:r>
          </a:p>
          <a:p>
            <a:r>
              <a:rPr lang="fi-FI" sz="2900" dirty="0"/>
              <a:t>=</a:t>
            </a:r>
            <a:r>
              <a:rPr lang="fi-FI" sz="2900" u="sng" dirty="0"/>
              <a:t>124 000€</a:t>
            </a:r>
          </a:p>
          <a:p>
            <a:r>
              <a:rPr lang="fi-FI" sz="2900" dirty="0"/>
              <a:t>Molempien omaisuus yhteen 124 000 + 40 400 = 164 400</a:t>
            </a:r>
          </a:p>
          <a:p>
            <a:r>
              <a:rPr lang="fi-FI" sz="2900" dirty="0"/>
              <a:t>124 000 – 82 200 = 41 800€ tasinko Hennalle</a:t>
            </a:r>
          </a:p>
          <a:p>
            <a:endParaRPr lang="fi-FI" dirty="0"/>
          </a:p>
          <a:p>
            <a:pPr marL="0" indent="0">
              <a:buNone/>
            </a:pPr>
            <a:endParaRPr lang="fi-FI" dirty="0"/>
          </a:p>
        </p:txBody>
      </p:sp>
      <p:sp>
        <p:nvSpPr>
          <p:cNvPr id="6" name="Sisällön paikkamerkki 5"/>
          <p:cNvSpPr>
            <a:spLocks noGrp="1"/>
          </p:cNvSpPr>
          <p:nvPr>
            <p:ph sz="quarter" idx="4"/>
          </p:nvPr>
        </p:nvSpPr>
        <p:spPr/>
        <p:txBody>
          <a:bodyPr>
            <a:normAutofit fontScale="92500" lnSpcReduction="10000"/>
          </a:bodyPr>
          <a:lstStyle/>
          <a:p>
            <a:r>
              <a:rPr lang="fi-FI"/>
              <a:t>100 000 € </a:t>
            </a:r>
            <a:r>
              <a:rPr lang="fi-FI" dirty="0"/>
              <a:t>asunto</a:t>
            </a:r>
          </a:p>
          <a:p>
            <a:r>
              <a:rPr lang="fi-FI" dirty="0"/>
              <a:t>Televisio 400€</a:t>
            </a:r>
          </a:p>
          <a:p>
            <a:endParaRPr lang="fi-FI" dirty="0"/>
          </a:p>
          <a:p>
            <a:r>
              <a:rPr lang="fi-FI" dirty="0"/>
              <a:t>- asuntolaina 40 000€</a:t>
            </a:r>
          </a:p>
          <a:p>
            <a:r>
              <a:rPr lang="fi-FI" dirty="0"/>
              <a:t>- rahapelilaina 20 000€</a:t>
            </a:r>
          </a:p>
          <a:p>
            <a:r>
              <a:rPr lang="fi-FI" u="sng" dirty="0"/>
              <a:t>= 40 400€</a:t>
            </a:r>
          </a:p>
          <a:p>
            <a:r>
              <a:rPr lang="fi-FI" dirty="0"/>
              <a:t>164 400: 2 =82 200€ (molemmille)</a:t>
            </a:r>
          </a:p>
          <a:p>
            <a:endParaRPr lang="fi-FI" dirty="0"/>
          </a:p>
          <a:p>
            <a:endParaRPr lang="fi-FI" dirty="0"/>
          </a:p>
        </p:txBody>
      </p:sp>
      <p:sp>
        <p:nvSpPr>
          <p:cNvPr id="7" name="Tekstin paikkamerkki 6"/>
          <p:cNvSpPr>
            <a:spLocks noGrp="1"/>
          </p:cNvSpPr>
          <p:nvPr>
            <p:ph type="body" sz="quarter" idx="13"/>
          </p:nvPr>
        </p:nvSpPr>
        <p:spPr/>
        <p:txBody>
          <a:bodyPr/>
          <a:lstStyle/>
          <a:p>
            <a:r>
              <a:rPr lang="fi-FI" dirty="0"/>
              <a:t>Henna</a:t>
            </a:r>
          </a:p>
        </p:txBody>
      </p:sp>
      <p:sp>
        <p:nvSpPr>
          <p:cNvPr id="2" name="Otsikko 1"/>
          <p:cNvSpPr>
            <a:spLocks noGrp="1"/>
          </p:cNvSpPr>
          <p:nvPr>
            <p:ph type="title"/>
          </p:nvPr>
        </p:nvSpPr>
        <p:spPr/>
        <p:txBody>
          <a:bodyPr/>
          <a:lstStyle/>
          <a:p>
            <a:r>
              <a:rPr lang="fi-FI" dirty="0"/>
              <a:t>Esimerkki, kirja s. 54-55 t.7</a:t>
            </a:r>
            <a:br>
              <a:rPr lang="fi-FI" dirty="0"/>
            </a:br>
            <a:r>
              <a:rPr lang="fi-FI" dirty="0"/>
              <a:t>a-kohta</a:t>
            </a:r>
          </a:p>
        </p:txBody>
      </p:sp>
      <p:cxnSp>
        <p:nvCxnSpPr>
          <p:cNvPr id="18" name="Kulmayhdysviiva 17"/>
          <p:cNvCxnSpPr/>
          <p:nvPr/>
        </p:nvCxnSpPr>
        <p:spPr>
          <a:xfrm>
            <a:off x="5551714" y="5159829"/>
            <a:ext cx="786602" cy="31350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4086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6"/>
          <p:cNvSpPr>
            <a:spLocks noGrp="1"/>
          </p:cNvSpPr>
          <p:nvPr>
            <p:ph type="title"/>
          </p:nvPr>
        </p:nvSpPr>
        <p:spPr/>
        <p:txBody>
          <a:bodyPr/>
          <a:lstStyle/>
          <a:p>
            <a:r>
              <a:rPr lang="fi-FI" dirty="0"/>
              <a:t>B, c ja d</a:t>
            </a:r>
          </a:p>
        </p:txBody>
      </p:sp>
      <p:sp>
        <p:nvSpPr>
          <p:cNvPr id="8" name="Sisällön paikkamerkki 7"/>
          <p:cNvSpPr>
            <a:spLocks noGrp="1"/>
          </p:cNvSpPr>
          <p:nvPr>
            <p:ph idx="1"/>
          </p:nvPr>
        </p:nvSpPr>
        <p:spPr/>
        <p:txBody>
          <a:bodyPr/>
          <a:lstStyle/>
          <a:p>
            <a:r>
              <a:rPr lang="fi-FI" dirty="0"/>
              <a:t>B) Jamppa 124 00€  ja Henna 40 400€</a:t>
            </a:r>
          </a:p>
          <a:p>
            <a:r>
              <a:rPr lang="fi-FI" dirty="0"/>
              <a:t>C) Jamppa 124 000€ - 50 000€ = 74 000€ -&gt; Jamppa 74 000 ja Henna 40 400 eli Jamppa maksaa tasinkoa 16 800€ </a:t>
            </a:r>
            <a:r>
              <a:rPr lang="fi-FI" b="1" u="sng" dirty="0"/>
              <a:t>molemmilla 57 200 </a:t>
            </a:r>
            <a:r>
              <a:rPr lang="fi-FI" dirty="0"/>
              <a:t>osituksen jälkeen.</a:t>
            </a:r>
          </a:p>
          <a:p>
            <a:r>
              <a:rPr lang="fi-FI" dirty="0"/>
              <a:t>D) Molemmat </a:t>
            </a:r>
            <a:r>
              <a:rPr lang="fi-FI"/>
              <a:t>pitävät omansa, </a:t>
            </a:r>
            <a:r>
              <a:rPr lang="fi-FI" dirty="0"/>
              <a:t>asunto jaetaan.</a:t>
            </a:r>
          </a:p>
        </p:txBody>
      </p:sp>
    </p:spTree>
    <p:extLst>
      <p:ext uri="{BB962C8B-B14F-4D97-AF65-F5344CB8AC3E}">
        <p14:creationId xmlns:p14="http://schemas.microsoft.com/office/powerpoint/2010/main" val="2630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2231136" y="1343515"/>
            <a:ext cx="7729728" cy="2092016"/>
          </a:xfrm>
        </p:spPr>
        <p:txBody>
          <a:bodyPr/>
          <a:lstStyle/>
          <a:p>
            <a:r>
              <a:rPr lang="fi-FI" dirty="0"/>
              <a:t>10. Periminen ja testamentti</a:t>
            </a:r>
          </a:p>
        </p:txBody>
      </p:sp>
    </p:spTree>
    <p:extLst>
      <p:ext uri="{BB962C8B-B14F-4D97-AF65-F5344CB8AC3E}">
        <p14:creationId xmlns:p14="http://schemas.microsoft.com/office/powerpoint/2010/main" val="1491980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2139696" y="1069195"/>
            <a:ext cx="7729728" cy="1188720"/>
          </a:xfrm>
        </p:spPr>
        <p:txBody>
          <a:bodyPr/>
          <a:lstStyle/>
          <a:p>
            <a:r>
              <a:rPr lang="fi-FI" dirty="0"/>
              <a:t>Perimysjärjestys </a:t>
            </a:r>
            <a:r>
              <a:rPr lang="fi-FI" sz="1800" dirty="0"/>
              <a:t>(ratkaise)</a:t>
            </a:r>
          </a:p>
        </p:txBody>
      </p:sp>
      <p:sp>
        <p:nvSpPr>
          <p:cNvPr id="3" name="Sisällön paikkamerkki 2"/>
          <p:cNvSpPr>
            <a:spLocks noGrp="1"/>
          </p:cNvSpPr>
          <p:nvPr>
            <p:ph idx="1"/>
          </p:nvPr>
        </p:nvSpPr>
        <p:spPr/>
        <p:txBody>
          <a:bodyPr>
            <a:normAutofit fontScale="77500" lnSpcReduction="20000"/>
          </a:bodyPr>
          <a:lstStyle/>
          <a:p>
            <a:r>
              <a:rPr lang="fi-FI" dirty="0"/>
              <a:t>a) Amanda, 97 vuotta, pohtii, kuka perii hänet. Laita oikeaan perimysjärjestykseen seuraavat henkilöt ja tahot. Amandalla ei ole testamenttia. </a:t>
            </a:r>
          </a:p>
          <a:p>
            <a:r>
              <a:rPr lang="fi-FI" dirty="0"/>
              <a:t>b) Amanda päättääkin tehdä testamentin, jossa hän ilmoittaa jättävänsä kaiken omaisuutensa veljelleen Lasselle. Miten testamentti muuttaa perimysjärjestystä?</a:t>
            </a:r>
          </a:p>
          <a:p>
            <a:endParaRPr lang="fi-FI" dirty="0"/>
          </a:p>
          <a:p>
            <a:r>
              <a:rPr lang="fi-FI" dirty="0"/>
              <a:t>Amandan veli Lasse</a:t>
            </a:r>
          </a:p>
          <a:p>
            <a:r>
              <a:rPr lang="fi-FI" dirty="0"/>
              <a:t>valtio</a:t>
            </a:r>
          </a:p>
          <a:p>
            <a:r>
              <a:rPr lang="fi-FI" dirty="0"/>
              <a:t>Amandan tytär Liisa-Lotta</a:t>
            </a:r>
          </a:p>
          <a:p>
            <a:r>
              <a:rPr lang="fi-FI" dirty="0"/>
              <a:t>Liisa-Lotan poika </a:t>
            </a:r>
            <a:r>
              <a:rPr lang="fi-FI" dirty="0" err="1"/>
              <a:t>Vertti</a:t>
            </a:r>
            <a:endParaRPr lang="fi-FI" dirty="0"/>
          </a:p>
          <a:p>
            <a:r>
              <a:rPr lang="fi-FI" dirty="0"/>
              <a:t>naapurin kissa</a:t>
            </a:r>
          </a:p>
          <a:p>
            <a:r>
              <a:rPr lang="fi-FI" dirty="0" err="1"/>
              <a:t>Vertin</a:t>
            </a:r>
            <a:r>
              <a:rPr lang="fi-FI" dirty="0"/>
              <a:t> tyttö Gunilla</a:t>
            </a:r>
          </a:p>
          <a:p>
            <a:pPr marL="0" indent="0">
              <a:buNone/>
            </a:pPr>
            <a:endParaRPr lang="fi-FI" dirty="0"/>
          </a:p>
        </p:txBody>
      </p:sp>
    </p:spTree>
    <p:extLst>
      <p:ext uri="{BB962C8B-B14F-4D97-AF65-F5344CB8AC3E}">
        <p14:creationId xmlns:p14="http://schemas.microsoft.com/office/powerpoint/2010/main" val="3185402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Vastaukset</a:t>
            </a:r>
          </a:p>
        </p:txBody>
      </p:sp>
      <p:sp>
        <p:nvSpPr>
          <p:cNvPr id="3" name="Sisällön paikkamerkki 2"/>
          <p:cNvSpPr>
            <a:spLocks noGrp="1"/>
          </p:cNvSpPr>
          <p:nvPr>
            <p:ph idx="1"/>
          </p:nvPr>
        </p:nvSpPr>
        <p:spPr/>
        <p:txBody>
          <a:bodyPr>
            <a:normAutofit fontScale="47500" lnSpcReduction="20000"/>
          </a:bodyPr>
          <a:lstStyle/>
          <a:p>
            <a:r>
              <a:rPr lang="fi-FI" sz="2200" dirty="0"/>
              <a:t>A) Amandan tytär Liisa-Lotta</a:t>
            </a:r>
          </a:p>
          <a:p>
            <a:r>
              <a:rPr lang="fi-FI" sz="2200" dirty="0"/>
              <a:t>Liisa-Lotan poika </a:t>
            </a:r>
            <a:r>
              <a:rPr lang="fi-FI" sz="2200" dirty="0" err="1"/>
              <a:t>Vertti</a:t>
            </a:r>
            <a:r>
              <a:rPr lang="fi-FI" sz="2200" dirty="0"/>
              <a:t> </a:t>
            </a:r>
          </a:p>
          <a:p>
            <a:r>
              <a:rPr lang="fi-FI" sz="2200" dirty="0" err="1"/>
              <a:t>Vertin</a:t>
            </a:r>
            <a:r>
              <a:rPr lang="fi-FI" sz="2200" dirty="0"/>
              <a:t> tyttö Gunilla </a:t>
            </a:r>
          </a:p>
          <a:p>
            <a:r>
              <a:rPr lang="fi-FI" sz="2200" dirty="0"/>
              <a:t>Amandan veli Lasse</a:t>
            </a:r>
          </a:p>
          <a:p>
            <a:r>
              <a:rPr lang="fi-FI" sz="2200" dirty="0"/>
              <a:t>valtio</a:t>
            </a:r>
          </a:p>
          <a:p>
            <a:r>
              <a:rPr lang="fi-FI" sz="2200" dirty="0"/>
              <a:t>naapurin kissa</a:t>
            </a:r>
          </a:p>
          <a:p>
            <a:r>
              <a:rPr lang="fi-FI" sz="2200" dirty="0"/>
              <a:t>B) Amandan veli Lasse</a:t>
            </a:r>
          </a:p>
          <a:p>
            <a:r>
              <a:rPr lang="fi-FI" sz="2200" dirty="0"/>
              <a:t>Amandan tytär Liisa-Lotta (jos vaatii lakiosaansa)</a:t>
            </a:r>
          </a:p>
          <a:p>
            <a:r>
              <a:rPr lang="fi-FI" sz="2200" dirty="0"/>
              <a:t>Liisa-Lotan poika </a:t>
            </a:r>
            <a:r>
              <a:rPr lang="fi-FI" sz="2200" dirty="0" err="1"/>
              <a:t>Vertti</a:t>
            </a:r>
            <a:endParaRPr lang="fi-FI" sz="2200" dirty="0"/>
          </a:p>
          <a:p>
            <a:r>
              <a:rPr lang="fi-FI" sz="2200" dirty="0" err="1"/>
              <a:t>Vertin</a:t>
            </a:r>
            <a:r>
              <a:rPr lang="fi-FI" sz="2200" dirty="0"/>
              <a:t> tyttö Gunilla</a:t>
            </a:r>
          </a:p>
          <a:p>
            <a:r>
              <a:rPr lang="fi-FI" sz="2200" dirty="0"/>
              <a:t>valtio</a:t>
            </a:r>
          </a:p>
          <a:p>
            <a:r>
              <a:rPr lang="fi-FI" sz="2200" dirty="0"/>
              <a:t>naapurin kissa (ei peri)</a:t>
            </a:r>
          </a:p>
          <a:p>
            <a:endParaRPr lang="fi-FI" dirty="0"/>
          </a:p>
        </p:txBody>
      </p:sp>
    </p:spTree>
    <p:extLst>
      <p:ext uri="{BB962C8B-B14F-4D97-AF65-F5344CB8AC3E}">
        <p14:creationId xmlns:p14="http://schemas.microsoft.com/office/powerpoint/2010/main" val="2368187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 7"/>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2078660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u="sng" dirty="0"/>
              <a:t>Perunkirjoitus</a:t>
            </a:r>
          </a:p>
        </p:txBody>
      </p:sp>
      <p:sp>
        <p:nvSpPr>
          <p:cNvPr id="3" name="Sisällön paikkamerkki 2"/>
          <p:cNvSpPr>
            <a:spLocks noGrp="1"/>
          </p:cNvSpPr>
          <p:nvPr>
            <p:ph idx="1"/>
          </p:nvPr>
        </p:nvSpPr>
        <p:spPr/>
        <p:txBody>
          <a:bodyPr>
            <a:normAutofit fontScale="92500" lnSpcReduction="20000"/>
          </a:bodyPr>
          <a:lstStyle/>
          <a:p>
            <a:pPr marL="342900" indent="-342900">
              <a:buAutoNum type="arabicPeriod"/>
            </a:pPr>
            <a:r>
              <a:rPr lang="fi-FI" sz="2000" b="1" u="sng" dirty="0"/>
              <a:t>Kuolinpesän (vainajan) omaisuus luetteloidaan perunkirjoituksessa</a:t>
            </a:r>
          </a:p>
          <a:p>
            <a:pPr marL="0" indent="0">
              <a:buNone/>
            </a:pPr>
            <a:r>
              <a:rPr lang="fi-FI" sz="2000" b="1" u="sng" dirty="0"/>
              <a:t>-&gt; selvitetään varat, velat ja mahdollinen testamentti -&gt; luettelo on perukirja</a:t>
            </a:r>
          </a:p>
          <a:p>
            <a:pPr marL="0" indent="0">
              <a:buNone/>
            </a:pPr>
            <a:r>
              <a:rPr lang="fi-FI" sz="2000" b="1" u="sng" dirty="0"/>
              <a:t>2. Perunkirjoitukseen kutsutaan kaikki kuolinpesän osakkaat eli perilliset</a:t>
            </a:r>
          </a:p>
          <a:p>
            <a:pPr marL="0" indent="0">
              <a:buNone/>
            </a:pPr>
            <a:r>
              <a:rPr lang="fi-FI" sz="2000" b="1" u="sng" dirty="0"/>
              <a:t>3. Ensin maksetaan hautauskulut ja velat -&gt; sitten jaetaan perintö ja mahdollinen testamentti </a:t>
            </a:r>
            <a:r>
              <a:rPr lang="fi-FI" sz="2000" dirty="0"/>
              <a:t>(tarvittaessa pesänjakaja ulkopuolelta)</a:t>
            </a:r>
          </a:p>
          <a:p>
            <a:pPr marL="0" indent="0">
              <a:buNone/>
            </a:pPr>
            <a:r>
              <a:rPr lang="fi-FI" sz="2000" b="1" u="sng" dirty="0"/>
              <a:t>-&gt; tieto verotoimistoon -&gt; perintövero</a:t>
            </a:r>
          </a:p>
          <a:p>
            <a:pPr marL="0" indent="0">
              <a:buNone/>
            </a:pPr>
            <a:r>
              <a:rPr lang="fi-FI" sz="2000" dirty="0"/>
              <a:t>-&gt; lesken asumisoikeus</a:t>
            </a:r>
          </a:p>
        </p:txBody>
      </p:sp>
    </p:spTree>
    <p:extLst>
      <p:ext uri="{BB962C8B-B14F-4D97-AF65-F5344CB8AC3E}">
        <p14:creationId xmlns:p14="http://schemas.microsoft.com/office/powerpoint/2010/main" val="144462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71C241A9-A460-4AD1-916F-25308628A5BC}"/>
    </a:ext>
  </a:extLst>
</a:theme>
</file>

<file path=docProps/app.xml><?xml version="1.0" encoding="utf-8"?>
<Properties xmlns="http://schemas.openxmlformats.org/officeDocument/2006/extended-properties" xmlns:vt="http://schemas.openxmlformats.org/officeDocument/2006/docPropsVTypes">
  <Template>Pakkaus</Template>
  <TotalTime>426</TotalTime>
  <Words>612</Words>
  <Application>Microsoft Office PowerPoint</Application>
  <PresentationFormat>Laajakuva</PresentationFormat>
  <Paragraphs>77</Paragraphs>
  <Slides>14</Slides>
  <Notes>0</Notes>
  <HiddenSlides>0</HiddenSlides>
  <MMClips>0</MMClips>
  <ScaleCrop>false</ScaleCrop>
  <HeadingPairs>
    <vt:vector size="6" baseType="variant">
      <vt:variant>
        <vt:lpstr>Käytetyt fontit</vt:lpstr>
      </vt:variant>
      <vt:variant>
        <vt:i4>2</vt:i4>
      </vt:variant>
      <vt:variant>
        <vt:lpstr>Teema</vt:lpstr>
      </vt:variant>
      <vt:variant>
        <vt:i4>1</vt:i4>
      </vt:variant>
      <vt:variant>
        <vt:lpstr>Dian otsikot</vt:lpstr>
      </vt:variant>
      <vt:variant>
        <vt:i4>14</vt:i4>
      </vt:variant>
    </vt:vector>
  </HeadingPairs>
  <TitlesOfParts>
    <vt:vector size="17" baseType="lpstr">
      <vt:lpstr>Arial</vt:lpstr>
      <vt:lpstr>Gill Sans MT</vt:lpstr>
      <vt:lpstr>Parcel</vt:lpstr>
      <vt:lpstr>Omaisuuden ositus</vt:lpstr>
      <vt:lpstr>https://www.youtube.com/watch?v=tHDFObcqiRk </vt:lpstr>
      <vt:lpstr>Esimerkki, kirja s. 54-55 t.7 a-kohta</vt:lpstr>
      <vt:lpstr>B, c ja d</vt:lpstr>
      <vt:lpstr>10. Periminen ja testamentti</vt:lpstr>
      <vt:lpstr>Perimysjärjestys (ratkaise)</vt:lpstr>
      <vt:lpstr>Vastaukset</vt:lpstr>
      <vt:lpstr>PowerPoint-esitys</vt:lpstr>
      <vt:lpstr>Perunkirjoitus</vt:lpstr>
      <vt:lpstr>Testamentti</vt:lpstr>
      <vt:lpstr>https://www.youtube.com/watch?v=LZUuoyqpItY  </vt:lpstr>
      <vt:lpstr>Perintövero</vt:lpstr>
      <vt:lpstr>PowerPoint-esitys</vt:lpstr>
      <vt:lpstr>Harjoitustehtävä</vt:lpstr>
    </vt:vector>
  </TitlesOfParts>
  <Company>Kouvolan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Omaisuuden ositus</dc:title>
  <dc:creator>Helenius Niki</dc:creator>
  <cp:lastModifiedBy>Helenius Niki</cp:lastModifiedBy>
  <cp:revision>33</cp:revision>
  <dcterms:created xsi:type="dcterms:W3CDTF">2021-09-08T08:35:44Z</dcterms:created>
  <dcterms:modified xsi:type="dcterms:W3CDTF">2026-03-15T18:30:17Z</dcterms:modified>
</cp:coreProperties>
</file>