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5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F6E0E8E6-B6EB-498A-BC29-48D81AAAA5B6}" type="datetimeFigureOut">
              <a:rPr lang="en-US" dirty="0"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9144" y="4882896"/>
            <a:ext cx="4050792" cy="1197864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A8B59-FD8C-464E-A2E0-D2DB42977C43}" type="datetimeFigureOut">
              <a:rPr lang="en-US" dirty="0"/>
              <a:t>1/7/2026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D0685-9E9F-46AF-8733-3458A4A5B67E}" type="datetimeFigureOut">
              <a:rPr lang="en-US" dirty="0"/>
              <a:t>1/7/2026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578A0-4252-4A4F-8A4C-4F80F1AD91FF}" type="datetimeFigureOut">
              <a:rPr lang="en-US" dirty="0"/>
              <a:t>1/7/2026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DF071-3364-4AF2-8784-696D9E530376}" type="datetimeFigureOut">
              <a:rPr lang="en-US" dirty="0"/>
              <a:t>1/7/2026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C83B-2A0D-4895-8D19-F0DA28872F64}" type="datetimeFigureOut">
              <a:rPr lang="en-US" dirty="0"/>
              <a:t>1/7/2026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n sa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ACF0-C7E7-4CC8-840E-A2809FB4BDF6}" type="datetimeFigureOut">
              <a:rPr lang="en-US" dirty="0"/>
              <a:t>1/7/2026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B64FF-53E9-4519-AFEB-B5EAE0A6C098}" type="datetimeFigureOut">
              <a:rPr lang="en-US" dirty="0"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0605F-0999-49B8-97E8-A9F5FE66FD89}" type="datetimeFigureOut">
              <a:rPr lang="en-US" dirty="0"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41493-8214-4CD3-9E66-4A7CE0239274}" type="datetimeFigureOut">
              <a:rPr lang="en-US" dirty="0"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397E-FD2D-4D0A-B33C-2E5AEFAED143}" type="datetimeFigureOut">
              <a:rPr lang="en-US" dirty="0"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5092E-80DC-4992-A0D4-E74F7FC3042B}" type="datetimeFigureOut">
              <a:rPr lang="en-US" dirty="0"/>
              <a:t>1/7/2026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9A4C6-EA06-4AF0-A839-1839C57399A0}" type="datetimeFigureOut">
              <a:rPr lang="en-US" dirty="0"/>
              <a:t>1/7/2026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C016-2580-485A-AC4B-4452BC379743}" type="datetimeFigureOut">
              <a:rPr lang="en-US" dirty="0"/>
              <a:t>1/7/2026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C8E6-7044-439E-9AE7-82A0C81AB0F0}" type="datetimeFigureOut">
              <a:rPr lang="en-US" dirty="0"/>
              <a:t>1/7/2026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5F70E-5DFF-42EC-93B3-07D70D7ED1BD}" type="datetimeFigureOut">
              <a:rPr lang="en-US" dirty="0"/>
              <a:t>1/7/2026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520B5-A0C9-4D15-A71B-70A075D52D64}" type="datetimeFigureOut">
              <a:rPr lang="en-US" dirty="0"/>
              <a:t>1/7/2026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61EAF71F-1A43-41B7-B605-0710A83174B7}" type="datetimeFigureOut">
              <a:rPr lang="en-US" dirty="0"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uluttajariita.fi/fi/index/lautakunnanratkaisuja/poronlihansyomisestaseuranneenluu-ummetuksenaiheuttamanvahingonkorvaaminen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GxPBa5rCkG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Kuluttajansuoja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8799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Kuluttajansuojalaki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dirty="0"/>
              <a:t>Kuluttamisen pelisäännöt määritelty tarkkaan.</a:t>
            </a:r>
          </a:p>
          <a:p>
            <a:r>
              <a:rPr lang="fi-FI" dirty="0"/>
              <a:t>Kuluttajansuojalaki säätelee yrittäjän ja yksityishenkilön välistä kauppaa</a:t>
            </a:r>
          </a:p>
          <a:p>
            <a:r>
              <a:rPr lang="fi-FI" b="1" dirty="0"/>
              <a:t>Suojaa heikompaa eli kuluttajaa!</a:t>
            </a:r>
          </a:p>
          <a:p>
            <a:r>
              <a:rPr lang="fi-FI" sz="1800" u="sng" dirty="0"/>
              <a:t>Kuluttaja maksaa hinnan ja saa vastineeksi sovitun tuotteen</a:t>
            </a:r>
          </a:p>
        </p:txBody>
      </p:sp>
    </p:spTree>
    <p:extLst>
      <p:ext uri="{BB962C8B-B14F-4D97-AF65-F5344CB8AC3E}">
        <p14:creationId xmlns:p14="http://schemas.microsoft.com/office/powerpoint/2010/main" val="1996807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Ongelmia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Kuluttajalla oikeus virheettömään tuotteeseen, usein myös takuu</a:t>
            </a:r>
          </a:p>
          <a:p>
            <a:r>
              <a:rPr lang="fi-FI" dirty="0"/>
              <a:t>Etäkaupassa 14 pv palautusaikaa</a:t>
            </a:r>
          </a:p>
          <a:p>
            <a:r>
              <a:rPr lang="fi-FI" dirty="0"/>
              <a:t>Virhetilanteessa ota:</a:t>
            </a:r>
          </a:p>
          <a:p>
            <a:pPr marL="0" indent="0">
              <a:buNone/>
            </a:pPr>
            <a:r>
              <a:rPr lang="fi-FI" dirty="0"/>
              <a:t> 1) yhteys myyjään nopeasti : vaihto/korjaus/hinnanalennus</a:t>
            </a:r>
          </a:p>
          <a:p>
            <a:pPr marL="0" indent="0">
              <a:buNone/>
            </a:pPr>
            <a:r>
              <a:rPr lang="fi-FI" dirty="0"/>
              <a:t>2) Kuluttajaneuvonta</a:t>
            </a:r>
          </a:p>
          <a:p>
            <a:pPr marL="0" indent="0">
              <a:buNone/>
            </a:pPr>
            <a:r>
              <a:rPr lang="fi-FI" dirty="0"/>
              <a:t>3) Kuluttajariitalautakunta (</a:t>
            </a:r>
            <a:r>
              <a:rPr lang="fi-FI" dirty="0" err="1"/>
              <a:t>helsingissä</a:t>
            </a:r>
            <a:r>
              <a:rPr lang="fi-FI" dirty="0"/>
              <a:t>)  -&gt; nämä kolme vaihtoehtoa ovat maksuttomia</a:t>
            </a:r>
          </a:p>
          <a:p>
            <a:pPr marL="0" indent="0">
              <a:buNone/>
            </a:pPr>
            <a:r>
              <a:rPr lang="fi-FI" dirty="0"/>
              <a:t>4) Käräjäoikeus – huom. Hävinnyt osapuoli maksaa kulut – harkitse tarkkaan!</a:t>
            </a:r>
          </a:p>
        </p:txBody>
      </p:sp>
    </p:spTree>
    <p:extLst>
      <p:ext uri="{BB962C8B-B14F-4D97-AF65-F5344CB8AC3E}">
        <p14:creationId xmlns:p14="http://schemas.microsoft.com/office/powerpoint/2010/main" val="24269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KULUTTAJALLA ON VALTAA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dirty="0"/>
              <a:t>Suomalaisuuden -, ekologisuuden- tai eettinen kuluttaminen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2837" y="3134957"/>
            <a:ext cx="1790700" cy="2562225"/>
          </a:xfrm>
          <a:prstGeom prst="rect">
            <a:avLst/>
          </a:prstGeom>
        </p:spPr>
      </p:pic>
      <p:pic>
        <p:nvPicPr>
          <p:cNvPr id="5" name="Kuv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898" y="3344508"/>
            <a:ext cx="2143125" cy="2143125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8776" y="1378990"/>
            <a:ext cx="4020055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813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Tee tehtävät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fi-FI" sz="3200" dirty="0"/>
              <a:t>S.96 t. 2,3,4</a:t>
            </a:r>
          </a:p>
          <a:p>
            <a:r>
              <a:rPr lang="fi-FI" sz="3200" dirty="0"/>
              <a:t>T.9. </a:t>
            </a:r>
            <a:r>
              <a:rPr lang="fi-FI" sz="3200" dirty="0">
                <a:hlinkClick r:id="rId2"/>
              </a:rPr>
              <a:t>https://www.kuluttajariita.fi/fi/index/lautakunnanratkaisuja/poronlihansyomisestaseuranneenluu-ummetuksenaiheuttamanvahingonkorvaaminen.html</a:t>
            </a:r>
            <a:r>
              <a:rPr lang="fi-FI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98599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Mainontaa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dirty="0"/>
              <a:t>Mainonta luo mielikuvia </a:t>
            </a:r>
            <a:r>
              <a:rPr lang="fi-FI"/>
              <a:t>ja synnyttää </a:t>
            </a:r>
            <a:r>
              <a:rPr lang="fi-FI" dirty="0"/>
              <a:t>tarpeita</a:t>
            </a:r>
          </a:p>
          <a:p>
            <a:r>
              <a:rPr lang="fi-FI" dirty="0"/>
              <a:t>Kuluttajansuojalaki säätelee –ei hyvien tapojen vastaista</a:t>
            </a:r>
          </a:p>
          <a:p>
            <a:r>
              <a:rPr lang="fi-FI" dirty="0">
                <a:hlinkClick r:id="rId2"/>
              </a:rPr>
              <a:t>https://www.youtube.com/watch?v=GxPBa5rCkGs</a:t>
            </a:r>
            <a:r>
              <a:rPr lang="fi-FI" dirty="0"/>
              <a:t> </a:t>
            </a:r>
          </a:p>
          <a:p>
            <a:r>
              <a:rPr lang="fi-FI" dirty="0"/>
              <a:t>Perinteinen mainonta - piilomainonta</a:t>
            </a:r>
          </a:p>
        </p:txBody>
      </p:sp>
    </p:spTree>
    <p:extLst>
      <p:ext uri="{BB962C8B-B14F-4D97-AF65-F5344CB8AC3E}">
        <p14:creationId xmlns:p14="http://schemas.microsoft.com/office/powerpoint/2010/main" val="1409087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Etsi tietoa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dirty="0"/>
              <a:t>Hae sosiaalisesta mediasta julkaisuja tunnisteella #</a:t>
            </a:r>
            <a:r>
              <a:rPr lang="fi-FI" dirty="0" err="1"/>
              <a:t>kaupallinenyhteistyö</a:t>
            </a:r>
            <a:r>
              <a:rPr lang="fi-FI" dirty="0"/>
              <a:t>. Valitse viisi mielestäsi kiinnostavinta julkaisua. Vastaa kysymyksiin.</a:t>
            </a:r>
          </a:p>
          <a:p>
            <a:r>
              <a:rPr lang="fi-FI" dirty="0"/>
              <a:t>a) Mistä tuotteista </a:t>
            </a:r>
            <a:r>
              <a:rPr lang="fi-FI" dirty="0" err="1"/>
              <a:t>somevaikuttajat</a:t>
            </a:r>
            <a:r>
              <a:rPr lang="fi-FI" dirty="0"/>
              <a:t> kertovat julkaisuissa? </a:t>
            </a:r>
          </a:p>
          <a:p>
            <a:r>
              <a:rPr lang="fi-FI" dirty="0"/>
              <a:t>b) Mitä keinoja julkaisuissa käytetään, jotta yleisö saadaan kiinnostumaan tuotteesta?</a:t>
            </a:r>
          </a:p>
          <a:p>
            <a:r>
              <a:rPr lang="fi-FI" dirty="0"/>
              <a:t>c) Pohdi, miksi </a:t>
            </a:r>
            <a:r>
              <a:rPr lang="fi-FI" dirty="0" err="1"/>
              <a:t>somevaikuttajat</a:t>
            </a:r>
            <a:r>
              <a:rPr lang="fi-FI" dirty="0"/>
              <a:t> esittelevät tuotteita julkaisuissaan.</a:t>
            </a:r>
          </a:p>
          <a:p>
            <a:r>
              <a:rPr lang="fi-FI" dirty="0"/>
              <a:t>d) Pohdi, miksi tällaisiin julkaisuihin pitää hyvän tavan mukaan lisätä tunniste #</a:t>
            </a:r>
            <a:r>
              <a:rPr lang="fi-FI" dirty="0" err="1"/>
              <a:t>kaupallinenyhteistyö</a:t>
            </a:r>
            <a:r>
              <a:rPr lang="fi-FI" dirty="0"/>
              <a:t>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30779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Vastauksia</a:t>
            </a:r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277028247"/>
              </p:ext>
            </p:extLst>
          </p:nvPr>
        </p:nvGraphicFramePr>
        <p:xfrm>
          <a:off x="685800" y="1837767"/>
          <a:ext cx="10394950" cy="5184118"/>
        </p:xfrm>
        <a:graphic>
          <a:graphicData uri="http://schemas.openxmlformats.org/drawingml/2006/table">
            <a:tbl>
              <a:tblPr/>
              <a:tblGrid>
                <a:gridCol w="10394950">
                  <a:extLst>
                    <a:ext uri="{9D8B030D-6E8A-4147-A177-3AD203B41FA5}">
                      <a16:colId xmlns:a16="http://schemas.microsoft.com/office/drawing/2014/main" val="2669065818"/>
                    </a:ext>
                  </a:extLst>
                </a:gridCol>
              </a:tblGrid>
              <a:tr h="559222"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None/>
                      </a:pPr>
                      <a:r>
                        <a:rPr lang="fi-FI" sz="1800" dirty="0">
                          <a:effectLst/>
                        </a:rPr>
                        <a:t>A ja B) tuotteen kehuminen tai vertailu muihin tuotteisiin</a:t>
                      </a:r>
                    </a:p>
                  </a:txBody>
                  <a:tcPr marL="91426" marR="91426" marT="45713" marB="457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1312053"/>
                  </a:ext>
                </a:extLst>
              </a:tr>
              <a:tr h="559222"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fi-FI" sz="1800">
                          <a:effectLst/>
                        </a:rPr>
                        <a:t>omien kokemuksien jakaminen</a:t>
                      </a:r>
                    </a:p>
                  </a:txBody>
                  <a:tcPr marL="91426" marR="91426" marT="45713" marB="457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9144121"/>
                  </a:ext>
                </a:extLst>
              </a:tr>
              <a:tr h="559222"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fi-FI" sz="1800" dirty="0">
                          <a:effectLst/>
                        </a:rPr>
                        <a:t>arvonta</a:t>
                      </a:r>
                    </a:p>
                  </a:txBody>
                  <a:tcPr marL="91426" marR="91426" marT="45713" marB="457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9342248"/>
                  </a:ext>
                </a:extLst>
              </a:tr>
              <a:tr h="559222"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fi-FI" sz="1800" dirty="0">
                          <a:effectLst/>
                        </a:rPr>
                        <a:t>alennuskoodin jakaminen</a:t>
                      </a: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fi-FI" sz="1800" dirty="0">
                          <a:effectLst/>
                        </a:rPr>
                        <a:t>Houkuttelevat,</a:t>
                      </a:r>
                      <a:r>
                        <a:rPr lang="fi-FI" sz="1800" baseline="0" dirty="0">
                          <a:effectLst/>
                        </a:rPr>
                        <a:t> joskus jopa valheelliset kuvat tuotteen  käytöstä</a:t>
                      </a:r>
                      <a:endParaRPr lang="fi-FI" sz="1800" dirty="0">
                        <a:effectLst/>
                      </a:endParaRPr>
                    </a:p>
                  </a:txBody>
                  <a:tcPr marL="91426" marR="91426" marT="45713" marB="4571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9220801"/>
                  </a:ext>
                </a:extLst>
              </a:tr>
              <a:tr h="559222"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None/>
                      </a:pPr>
                      <a:r>
                        <a:rPr lang="fi-FI" dirty="0">
                          <a:effectLst/>
                        </a:rPr>
                        <a:t>C) He saavat näin tuotteita ilmaiseksi käyttöönsä.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1417081"/>
                  </a:ext>
                </a:extLst>
              </a:tr>
              <a:tr h="559222"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fi-FI">
                          <a:effectLst/>
                        </a:rPr>
                        <a:t>Jotkut saavat esittelystä myös rahallisen korvauksen.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7579429"/>
                  </a:ext>
                </a:extLst>
              </a:tr>
              <a:tr h="559222"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fi-FI" dirty="0">
                          <a:effectLst/>
                        </a:rPr>
                        <a:t>Tuote-esittely tuo </a:t>
                      </a:r>
                      <a:r>
                        <a:rPr lang="fi-FI" dirty="0" err="1">
                          <a:effectLst/>
                        </a:rPr>
                        <a:t>somevaikuttajalle</a:t>
                      </a:r>
                      <a:r>
                        <a:rPr lang="fi-FI" dirty="0">
                          <a:effectLst/>
                        </a:rPr>
                        <a:t> näkyvyyttä ja mahdollisesti uusia seuraajia.</a:t>
                      </a: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fi-FI" dirty="0">
                          <a:effectLst/>
                        </a:rPr>
                        <a:t>Kyse voi olla myös siitä, että esittelijä aidosti pitää esittelemästään tuotteesta</a:t>
                      </a: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fi-FI" dirty="0">
                          <a:effectLst/>
                        </a:rPr>
                        <a:t>D) Tunnisteesta</a:t>
                      </a:r>
                      <a:r>
                        <a:rPr lang="fi-FI" baseline="0" dirty="0">
                          <a:effectLst/>
                        </a:rPr>
                        <a:t> seuraaja tunnistaa heti, että julkaisija on saanut tuotteen käyttöönsä ilmaiseksi ja että hän mainostaa tuotetta</a:t>
                      </a:r>
                      <a:endParaRPr lang="fi-FI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771357"/>
                  </a:ext>
                </a:extLst>
              </a:tr>
              <a:tr h="559222">
                <a:tc>
                  <a:txBody>
                    <a:bodyPr/>
                    <a:lstStyle/>
                    <a:p>
                      <a:endParaRPr lang="fi-FI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11077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783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äätapahtuma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8FA751"/>
      </a:accent1>
      <a:accent2>
        <a:srgbClr val="629D7D"/>
      </a:accent2>
      <a:accent3>
        <a:srgbClr val="5A7AAB"/>
      </a:accent3>
      <a:accent4>
        <a:srgbClr val="AA618F"/>
      </a:accent4>
      <a:accent5>
        <a:srgbClr val="BA5445"/>
      </a:accent5>
      <a:accent6>
        <a:srgbClr val="C8A547"/>
      </a:accent6>
      <a:hlink>
        <a:srgbClr val="91BF1A"/>
      </a:hlink>
      <a:folHlink>
        <a:srgbClr val="ADBE82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CF823853-53CC-4249-AEDB-2EA9F718B2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Päätapahtuma</Template>
  <TotalTime>258</TotalTime>
  <Words>300</Words>
  <Application>Microsoft Office PowerPoint</Application>
  <PresentationFormat>Laajakuva</PresentationFormat>
  <Paragraphs>43</Paragraphs>
  <Slides>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1" baseType="lpstr">
      <vt:lpstr>Arial</vt:lpstr>
      <vt:lpstr>Impact</vt:lpstr>
      <vt:lpstr>Päätapahtuma</vt:lpstr>
      <vt:lpstr>Kuluttajansuoja</vt:lpstr>
      <vt:lpstr>Kuluttajansuojalaki</vt:lpstr>
      <vt:lpstr>Ongelmia</vt:lpstr>
      <vt:lpstr>KULUTTAJALLA ON VALTAA</vt:lpstr>
      <vt:lpstr>Tee tehtävät</vt:lpstr>
      <vt:lpstr>Mainontaa</vt:lpstr>
      <vt:lpstr>Etsi tietoa</vt:lpstr>
      <vt:lpstr>Vastauksia</vt:lpstr>
    </vt:vector>
  </TitlesOfParts>
  <Company>Kouvolan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Kuluttajansuoja</dc:title>
  <dc:creator>Helenius Niki</dc:creator>
  <cp:lastModifiedBy>Helenius Niki</cp:lastModifiedBy>
  <cp:revision>14</cp:revision>
  <dcterms:created xsi:type="dcterms:W3CDTF">2021-11-24T19:49:53Z</dcterms:created>
  <dcterms:modified xsi:type="dcterms:W3CDTF">2026-01-07T08:18:08Z</dcterms:modified>
</cp:coreProperties>
</file>