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96964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278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118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182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35906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803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39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8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71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41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337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D148CCA-0C7D-46F1-A9A3-118403C3B3D1}" type="datetimeFigureOut">
              <a:rPr lang="fi-FI" smtClean="0"/>
              <a:t>15.5.2025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4C99434-8C2B-4901-800F-B16EFD1D669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84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velkakello.fi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105F44-7A6B-0B12-3219-7E3CCDE24C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Hyvinvointivaltio (jakso 7)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E330B1F-F256-8F42-0EEE-8429F80162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404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408DD23-8BC8-9A29-364B-B579870F3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791570"/>
            <a:ext cx="4018839" cy="5262390"/>
          </a:xfrm>
        </p:spPr>
        <p:txBody>
          <a:bodyPr anchor="ctr">
            <a:normAutofit/>
          </a:bodyPr>
          <a:lstStyle/>
          <a:p>
            <a:pPr algn="r"/>
            <a:r>
              <a:rPr lang="fi-FI" sz="5400">
                <a:solidFill>
                  <a:schemeClr val="bg2"/>
                </a:solidFill>
              </a:rPr>
              <a:t>Mitä se tarkoittaa?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C50043-F578-5614-0B43-15B0CACF6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720" y="791570"/>
            <a:ext cx="4892308" cy="5262390"/>
          </a:xfrm>
        </p:spPr>
        <p:txBody>
          <a:bodyPr anchor="ctr">
            <a:normAutofit/>
          </a:bodyPr>
          <a:lstStyle/>
          <a:p>
            <a:r>
              <a:rPr lang="fi-FI" sz="2400" dirty="0"/>
              <a:t>Mahdollisimman moni voi mahdollisimman hyvin</a:t>
            </a:r>
          </a:p>
          <a:p>
            <a:r>
              <a:rPr lang="fi-FI" sz="2400" dirty="0"/>
              <a:t>Pohjoismaissa yhteiskunnan rooli on iso hyvinvoinnin järjestämisessä</a:t>
            </a:r>
          </a:p>
          <a:p>
            <a:r>
              <a:rPr lang="fi-FI" sz="2400" dirty="0"/>
              <a:t>Tavoitteena perusturva ja tasa-arvo -&gt; tukea kaikissa elämänmuutoksissa</a:t>
            </a:r>
          </a:p>
          <a:p>
            <a:r>
              <a:rPr lang="fi-FI" sz="2400"/>
              <a:t>Kotona tehtävät 3 ja 5 s.218-219</a:t>
            </a:r>
            <a:endParaRPr lang="fi-FI" sz="2400" dirty="0"/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202457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85405-9B97-ABDC-FBB4-1C66C71C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Tehtävät 3 ja 5, äitiyspakkaus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389E432-EFB4-60EB-D090-9F01C5917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901" y="2286000"/>
            <a:ext cx="637259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98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75C8A2-4525-7917-FD3C-6B2B0A624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3.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940DB0-94C1-DC1F-C0FE-2FF587CE3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2) 170 euroa</a:t>
            </a:r>
          </a:p>
          <a:p>
            <a:r>
              <a:rPr lang="fi-FI" dirty="0"/>
              <a:t>3) 1 lapsi 94,88 €/kk, 2 lapsi 104,84 €/kk 3 lapsi 133,79 €/kk. 17 vuotta yläraja eli kolmesta lapsesta kuukaudessa = 333, 51 €</a:t>
            </a:r>
          </a:p>
          <a:p>
            <a:r>
              <a:rPr lang="fi-FI" dirty="0"/>
              <a:t>4) Vanhempainraha 320 päivää, mahdollista saada rahaa 40 päivää ennen lapsen syntymää. Vanhempainraha jaettu 160 ja 160 päivää, josta toinen vanhempi voi luovuttaa toiselle maksimissaan 63 päivää.</a:t>
            </a:r>
          </a:p>
        </p:txBody>
      </p:sp>
    </p:spTree>
    <p:extLst>
      <p:ext uri="{BB962C8B-B14F-4D97-AF65-F5344CB8AC3E}">
        <p14:creationId xmlns:p14="http://schemas.microsoft.com/office/powerpoint/2010/main" val="165993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2A7BAB-5AEA-2136-A474-B0B3C227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5.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2FF997-803B-DBA7-7180-64D544B9E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1. Lapsilisä, äitiysrahaa, kotihoidontuki, äitiysneuvola</a:t>
            </a:r>
          </a:p>
          <a:p>
            <a:r>
              <a:rPr lang="fi-FI" dirty="0"/>
              <a:t>2. Koulukuljetus</a:t>
            </a:r>
          </a:p>
          <a:p>
            <a:r>
              <a:rPr lang="fi-FI" dirty="0"/>
              <a:t>3. Äitiysrahaa, äitiysneuvola, äitiysavustus</a:t>
            </a:r>
          </a:p>
          <a:p>
            <a:r>
              <a:rPr lang="fi-FI" dirty="0"/>
              <a:t>4. Opintotuki, opintolaina (valtiontakaus)</a:t>
            </a:r>
          </a:p>
          <a:p>
            <a:r>
              <a:rPr lang="fi-FI" dirty="0"/>
              <a:t>5. Lapsilisä, päivähoito, peruskoulu</a:t>
            </a:r>
          </a:p>
          <a:p>
            <a:r>
              <a:rPr lang="fi-FI" dirty="0"/>
              <a:t>6. Kotihoidontuki, lapsilisä</a:t>
            </a:r>
          </a:p>
        </p:txBody>
      </p:sp>
    </p:spTree>
    <p:extLst>
      <p:ext uri="{BB962C8B-B14F-4D97-AF65-F5344CB8AC3E}">
        <p14:creationId xmlns:p14="http://schemas.microsoft.com/office/powerpoint/2010/main" val="325109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FCF154-CF3C-0848-C061-DD268C197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Sosiaaliturva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5BE9E-81EB-FC96-0434-23ADD9059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Yhteiskunta auttaa kaikissa elämäntilanteissa -&gt; tulonsiirrot</a:t>
            </a:r>
          </a:p>
          <a:p>
            <a:r>
              <a:rPr lang="fi-FI" sz="2400" dirty="0"/>
              <a:t>Tavoitteena tasata tuloeroja</a:t>
            </a:r>
          </a:p>
          <a:p>
            <a:r>
              <a:rPr lang="fi-FI" sz="2400" dirty="0"/>
              <a:t>Esim. työmarkkinatuki, toimeentulotuki tai kansaneläke</a:t>
            </a:r>
          </a:p>
          <a:p>
            <a:r>
              <a:rPr lang="fi-FI" sz="2400" dirty="0"/>
              <a:t>Opiskelijan etuudet: opintoraha ja opintolaina</a:t>
            </a:r>
          </a:p>
          <a:p>
            <a:r>
              <a:rPr lang="fi-FI" sz="2400" dirty="0"/>
              <a:t>Lisäksi tärkeä palveluala on terveydenhuolto</a:t>
            </a:r>
          </a:p>
          <a:p>
            <a:r>
              <a:rPr lang="fi-FI" sz="2400" dirty="0"/>
              <a:t>Lisäksi sosiaalipalveluita kuten lastensuojelu tai vammaispalvelut</a:t>
            </a:r>
          </a:p>
        </p:txBody>
      </p:sp>
    </p:spTree>
    <p:extLst>
      <p:ext uri="{BB962C8B-B14F-4D97-AF65-F5344CB8AC3E}">
        <p14:creationId xmlns:p14="http://schemas.microsoft.com/office/powerpoint/2010/main" val="265740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4020AB-C325-9FC3-5988-9277EDEC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791570"/>
            <a:ext cx="4018839" cy="5262390"/>
          </a:xfrm>
        </p:spPr>
        <p:txBody>
          <a:bodyPr anchor="ctr">
            <a:normAutofit/>
          </a:bodyPr>
          <a:lstStyle/>
          <a:p>
            <a:pPr algn="r"/>
            <a:r>
              <a:rPr lang="fi-FI" sz="5400">
                <a:solidFill>
                  <a:schemeClr val="bg2"/>
                </a:solidFill>
              </a:rPr>
              <a:t>Mistä rahat?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B7161A-21E6-8F0A-47DA-F597E6CEE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720" y="791570"/>
            <a:ext cx="4892308" cy="5262390"/>
          </a:xfrm>
        </p:spPr>
        <p:txBody>
          <a:bodyPr anchor="ctr">
            <a:normAutofit/>
          </a:bodyPr>
          <a:lstStyle/>
          <a:p>
            <a:r>
              <a:rPr lang="fi-FI" sz="1800"/>
              <a:t>Rahat palveluihin saadaan veroista ja järjestelmä on erittäin kallis -&gt; Suomi velkaantuu koko ajan </a:t>
            </a:r>
          </a:p>
          <a:p>
            <a:r>
              <a:rPr lang="fi-FI" sz="1800">
                <a:hlinkClick r:id="rId2"/>
              </a:rPr>
              <a:t>http://velkakello.fi/</a:t>
            </a:r>
            <a:r>
              <a:rPr lang="fi-FI" sz="1800"/>
              <a:t> </a:t>
            </a:r>
          </a:p>
          <a:p>
            <a:r>
              <a:rPr lang="fi-FI" sz="1800"/>
              <a:t>https://areena.yle.fi/1-50028611</a:t>
            </a:r>
          </a:p>
          <a:p>
            <a:r>
              <a:rPr lang="fi-FI" sz="1800"/>
              <a:t>Jos palveluita leikataan – uhkana syrjäytyminen</a:t>
            </a:r>
          </a:p>
          <a:p>
            <a:pPr marL="0" indent="0">
              <a:buNone/>
            </a:pPr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229978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A3D3CCB-C2E1-8941-00F4-862A51CC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791570"/>
            <a:ext cx="4018839" cy="5262390"/>
          </a:xfrm>
        </p:spPr>
        <p:txBody>
          <a:bodyPr anchor="ctr">
            <a:normAutofit/>
          </a:bodyPr>
          <a:lstStyle/>
          <a:p>
            <a:pPr algn="r"/>
            <a:r>
              <a:rPr lang="fi-FI" sz="5400">
                <a:solidFill>
                  <a:schemeClr val="bg2"/>
                </a:solidFill>
              </a:rPr>
              <a:t>Köyhyys Suomessa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FD222-1997-30FE-6414-3422D9EAC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720" y="791570"/>
            <a:ext cx="4892308" cy="5262390"/>
          </a:xfrm>
        </p:spPr>
        <p:txBody>
          <a:bodyPr anchor="ctr">
            <a:normAutofit/>
          </a:bodyPr>
          <a:lstStyle/>
          <a:p>
            <a:r>
              <a:rPr lang="fi-FI" sz="1800"/>
              <a:t>Suomessa ei ole absoluuttista köyhyyttä eli puutetta asunnosta, ruuasta tai vaatteista</a:t>
            </a:r>
          </a:p>
          <a:p>
            <a:r>
              <a:rPr lang="fi-FI" sz="1800"/>
              <a:t>Suomessa köyhyys on suhteellista eli vertaamme itseämme naapuriin tai työkaveriin.</a:t>
            </a:r>
          </a:p>
        </p:txBody>
      </p:sp>
    </p:spTree>
    <p:extLst>
      <p:ext uri="{BB962C8B-B14F-4D97-AF65-F5344CB8AC3E}">
        <p14:creationId xmlns:p14="http://schemas.microsoft.com/office/powerpoint/2010/main" val="123844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449BC34D-9C23-4D6D-8213-1F471AF8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FA0F5D6C-5025-4D7E-82DD-C2C6FDA1E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E2AF2C17-4AB4-4402-B84B-129EF95D1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i-FI"/>
            </a:p>
          </p:txBody>
        </p:sp>
      </p:grpSp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1E954AF0-B5CC-4A16-ACDA-675B5694F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3EABB1C8-3246-A05A-2E6B-14789B761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275" y="1246754"/>
            <a:ext cx="6900380" cy="4364491"/>
          </a:xfrm>
          <a:prstGeom prst="rect">
            <a:avLst/>
          </a:prstGeom>
        </p:spPr>
      </p:pic>
      <p:sp>
        <p:nvSpPr>
          <p:cNvPr id="23" name="Freeform 6">
            <a:extLst>
              <a:ext uri="{FF2B5EF4-FFF2-40B4-BE49-F238E27FC236}">
                <a16:creationId xmlns:a16="http://schemas.microsoft.com/office/drawing/2014/main" id="{325322DD-3792-4947-A96A-1B6D9D786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F87FCF9-F8C4-306B-7FB8-F49EE1324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666" y="1314922"/>
            <a:ext cx="3176246" cy="30001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cap="all"/>
              <a:t>Huoltosuhde</a:t>
            </a:r>
          </a:p>
        </p:txBody>
      </p:sp>
    </p:spTree>
    <p:extLst>
      <p:ext uri="{BB962C8B-B14F-4D97-AF65-F5344CB8AC3E}">
        <p14:creationId xmlns:p14="http://schemas.microsoft.com/office/powerpoint/2010/main" val="26016789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ajattu">
  <a:themeElements>
    <a:clrScheme name="Rajattu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ajattu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ajattu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TM10001105[[fn=Rajattu]]</Template>
  <TotalTime>102</TotalTime>
  <Words>256</Words>
  <Application>Microsoft Office PowerPoint</Application>
  <PresentationFormat>Laajakuva</PresentationFormat>
  <Paragraphs>34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1" baseType="lpstr">
      <vt:lpstr>Franklin Gothic Book</vt:lpstr>
      <vt:lpstr>Rajattu</vt:lpstr>
      <vt:lpstr>Hyvinvointivaltio (jakso 7)</vt:lpstr>
      <vt:lpstr>Mitä se tarkoittaa?</vt:lpstr>
      <vt:lpstr>Tehtävät 3 ja 5, äitiyspakkaus</vt:lpstr>
      <vt:lpstr>Tehtävä 3.</vt:lpstr>
      <vt:lpstr>Tehtävä 5.</vt:lpstr>
      <vt:lpstr>Sosiaaliturva</vt:lpstr>
      <vt:lpstr>Mistä rahat? </vt:lpstr>
      <vt:lpstr>Köyhyys Suomessa</vt:lpstr>
      <vt:lpstr>Huoltosuhde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Helenius Niki</dc:creator>
  <cp:lastModifiedBy>Helenius Niki</cp:lastModifiedBy>
  <cp:revision>9</cp:revision>
  <dcterms:created xsi:type="dcterms:W3CDTF">2025-05-13T08:02:27Z</dcterms:created>
  <dcterms:modified xsi:type="dcterms:W3CDTF">2025-05-15T09:43:38Z</dcterms:modified>
</cp:coreProperties>
</file>