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i-FI" smtClean="0"/>
              <a:t>Muokkaa perustyyl. napsautt.</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9/10/2020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341D2AC3-6A0B-4169-B1EA-E3AE8B351BDD}" type="datetimeFigureOut">
              <a:rPr lang="en-US" dirty="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i-FI" smtClean="0"/>
              <a:t>Muokkaa perustyyl. napsautt.</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DD4B9363-8B87-41B7-9F8E-64519CBB8F34}" type="datetimeFigureOut">
              <a:rPr lang="en-US" dirty="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i-FI" smtClean="0"/>
              <a:t>Muokkaa perustyyl. napsautt.</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EAEF5746-5284-4951-9F37-7AE924EDBCB7}" type="datetimeFigureOut">
              <a:rPr lang="en-US" dirty="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i-FI" smtClean="0"/>
              <a:t>Muokkaa perustyyl. napsautt.</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02398B29-7265-4A65-A2A4-6703C057B7C1}" type="datetimeFigureOut">
              <a:rPr lang="en-US" dirty="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i-FI" smtClean="0"/>
              <a:t>Muokkaa perustyyl. napsautt.</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28FBA082-94DF-4C4B-A041-6624924AB0A8}" type="datetimeFigureOut">
              <a:rPr lang="en-US" dirty="0"/>
              <a:t>9/10/2020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i-FI" smtClean="0"/>
              <a:t>Muokkaa perustyyl. napsautt.</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B27686C4-3AB5-4E0C-86CA-FB108C350AA9}" type="datetimeFigureOut">
              <a:rPr lang="en-US" dirty="0"/>
              <a:t>9/10/2020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i-FI" smtClean="0"/>
              <a:t>Muokkaa perustyyl. napsautt.</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i-FI" smtClean="0"/>
              <a:t>Muokkaa perustyyl. napsautt.</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i-FI" smtClean="0"/>
              <a:t>Muokkaa perustyyl. napsautt.</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0F7F47CF-67C9-420C-80A5-E2069FF0C2DF}" type="datetimeFigureOut">
              <a:rPr lang="en-US" dirty="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Content Placeholder 3"/>
          <p:cNvSpPr>
            <a:spLocks noGrp="1"/>
          </p:cNvSpPr>
          <p:nvPr>
            <p:ph sz="quarter" idx="13"/>
          </p:nvPr>
        </p:nvSpPr>
        <p:spPr>
          <a:xfrm>
            <a:off x="685802" y="2861733"/>
            <a:ext cx="5088712" cy="2512852"/>
          </a:xfrm>
        </p:spPr>
        <p:txBody>
          <a:bodyPr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3" name="Content Placeholder 5"/>
          <p:cNvSpPr>
            <a:spLocks noGrp="1"/>
          </p:cNvSpPr>
          <p:nvPr>
            <p:ph sz="quarter" idx="14"/>
          </p:nvPr>
        </p:nvSpPr>
        <p:spPr>
          <a:xfrm>
            <a:off x="5993969" y="2861733"/>
            <a:ext cx="5088713" cy="2512852"/>
          </a:xfrm>
        </p:spPr>
        <p:txBody>
          <a:bodyPr ancho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9/10/2020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9/10/2020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i-FI" smtClean="0"/>
              <a:t>Muokkaa perustyyl. napsautt.</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50C3BFE2-83B7-4B0A-B9D3-AB28331082B3}" type="datetimeFigureOut">
              <a:rPr lang="en-US" dirty="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12EF78E3-FDA3-4D28-AAA2-0B81F349A39D}" type="datetimeFigureOut">
              <a:rPr lang="en-US" dirty="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9/10/2020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Antisemitismi</a:t>
            </a:r>
            <a:endParaRPr lang="fi-FI" dirty="0"/>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114755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Tehtävät</a:t>
            </a:r>
            <a:endParaRPr lang="fi-FI" dirty="0"/>
          </a:p>
        </p:txBody>
      </p:sp>
      <p:sp>
        <p:nvSpPr>
          <p:cNvPr id="3" name="Sisällön paikkamerkki 2"/>
          <p:cNvSpPr>
            <a:spLocks noGrp="1"/>
          </p:cNvSpPr>
          <p:nvPr>
            <p:ph sz="quarter" idx="13"/>
          </p:nvPr>
        </p:nvSpPr>
        <p:spPr/>
        <p:txBody>
          <a:bodyPr/>
          <a:lstStyle/>
          <a:p>
            <a:pPr marL="288000" indent="-288000">
              <a:spcBef>
                <a:spcPts val="0"/>
              </a:spcBef>
              <a:spcAft>
                <a:spcPts val="0"/>
              </a:spcAft>
              <a:buNone/>
            </a:pPr>
            <a:r>
              <a:rPr lang="fi" dirty="0"/>
              <a:t>1. Lue oheinen teksti Antisemitismin lyhyt historia.</a:t>
            </a:r>
          </a:p>
          <a:p>
            <a:pPr marL="288000" indent="-288000">
              <a:spcBef>
                <a:spcPts val="0"/>
              </a:spcBef>
              <a:spcAft>
                <a:spcPts val="0"/>
              </a:spcAft>
              <a:buNone/>
            </a:pPr>
            <a:r>
              <a:rPr lang="fi" dirty="0"/>
              <a:t>2. Kumoa väite: Natsit keksivät juutalaisvainot.</a:t>
            </a:r>
          </a:p>
          <a:p>
            <a:pPr marL="288000" indent="-288000">
              <a:spcBef>
                <a:spcPts val="0"/>
              </a:spcBef>
              <a:spcAft>
                <a:spcPts val="0"/>
              </a:spcAft>
              <a:buNone/>
            </a:pPr>
            <a:r>
              <a:rPr lang="fi" dirty="0"/>
              <a:t>3. Pohdi, miksi juuri Hitlerin Saksassa juutalaisvainot muuttuivat kansanmurhaksi.</a:t>
            </a:r>
          </a:p>
          <a:p>
            <a:pPr marL="288000" indent="-288000">
              <a:spcBef>
                <a:spcPts val="0"/>
              </a:spcBef>
              <a:spcAft>
                <a:spcPts val="0"/>
              </a:spcAft>
              <a:buNone/>
            </a:pPr>
            <a:r>
              <a:rPr lang="fi" dirty="0"/>
              <a:t>4. Selvitä netin avulla, miten antisemitismi on ilmennyt</a:t>
            </a:r>
          </a:p>
          <a:p>
            <a:pPr marL="857250" lvl="1" indent="-288000">
              <a:spcBef>
                <a:spcPts val="0"/>
              </a:spcBef>
              <a:spcAft>
                <a:spcPts val="0"/>
              </a:spcAft>
              <a:buFont typeface="+mj-lt"/>
              <a:buAutoNum type="alphaLcParenR"/>
            </a:pPr>
            <a:r>
              <a:rPr lang="fi" dirty="0"/>
              <a:t>Ranskassa</a:t>
            </a:r>
          </a:p>
          <a:p>
            <a:pPr marL="857250" lvl="1" indent="-288000">
              <a:spcBef>
                <a:spcPts val="0"/>
              </a:spcBef>
              <a:spcAft>
                <a:spcPts val="0"/>
              </a:spcAft>
              <a:buFont typeface="+mj-lt"/>
              <a:buAutoNum type="alphaLcParenR"/>
            </a:pPr>
            <a:r>
              <a:rPr lang="fi" dirty="0"/>
              <a:t>Venäjällä</a:t>
            </a:r>
          </a:p>
          <a:p>
            <a:pPr marL="857250" lvl="1" indent="-288000">
              <a:spcBef>
                <a:spcPts val="0"/>
              </a:spcBef>
              <a:spcAft>
                <a:spcPts val="0"/>
              </a:spcAft>
              <a:buFont typeface="+mj-lt"/>
              <a:buAutoNum type="alphaLcParenR"/>
            </a:pPr>
            <a:r>
              <a:rPr lang="fi" dirty="0"/>
              <a:t>Italiassa.</a:t>
            </a:r>
          </a:p>
          <a:p>
            <a:endParaRPr lang="fi-FI" dirty="0"/>
          </a:p>
        </p:txBody>
      </p:sp>
    </p:spTree>
    <p:extLst>
      <p:ext uri="{BB962C8B-B14F-4D97-AF65-F5344CB8AC3E}">
        <p14:creationId xmlns:p14="http://schemas.microsoft.com/office/powerpoint/2010/main" val="178824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p:cNvSpPr>
            <a:spLocks noGrp="1"/>
          </p:cNvSpPr>
          <p:nvPr>
            <p:ph type="title"/>
          </p:nvPr>
        </p:nvSpPr>
        <p:spPr>
          <a:xfrm>
            <a:off x="685801" y="685801"/>
            <a:ext cx="10396882" cy="111034"/>
          </a:xfrm>
        </p:spPr>
        <p:txBody>
          <a:bodyPr>
            <a:normAutofit fontScale="90000"/>
          </a:bodyPr>
          <a:lstStyle/>
          <a:p>
            <a:endParaRPr lang="fi-FI" dirty="0"/>
          </a:p>
        </p:txBody>
      </p:sp>
      <p:sp>
        <p:nvSpPr>
          <p:cNvPr id="11" name="Sisällön paikkamerkki 10"/>
          <p:cNvSpPr>
            <a:spLocks noGrp="1"/>
          </p:cNvSpPr>
          <p:nvPr>
            <p:ph sz="quarter" idx="13"/>
          </p:nvPr>
        </p:nvSpPr>
        <p:spPr>
          <a:xfrm>
            <a:off x="685800" y="927463"/>
            <a:ext cx="10394707" cy="4663439"/>
          </a:xfrm>
        </p:spPr>
        <p:txBody>
          <a:bodyPr>
            <a:normAutofit/>
          </a:bodyPr>
          <a:lstStyle/>
          <a:p>
            <a:pPr marL="0" lvl="0" indent="-69850" algn="just" fontAlgn="base">
              <a:lnSpc>
                <a:spcPct val="179990"/>
              </a:lnSpc>
              <a:spcBef>
                <a:spcPts val="0"/>
              </a:spcBef>
              <a:spcAft>
                <a:spcPct val="0"/>
              </a:spcAft>
              <a:buClr>
                <a:srgbClr val="000000"/>
              </a:buClr>
              <a:buSzPct val="91666"/>
              <a:buNone/>
            </a:pPr>
            <a:r>
              <a:rPr lang="fi" sz="1200" b="1" kern="0" cap="none" dirty="0">
                <a:solidFill>
                  <a:srgbClr val="000000"/>
                </a:solidFill>
                <a:latin typeface="Verdana"/>
                <a:ea typeface="Arial"/>
                <a:cs typeface="Arial"/>
                <a:sym typeface="Arial"/>
              </a:rPr>
              <a:t>Antisemitismin lyhyt historia</a:t>
            </a:r>
            <a:r>
              <a:rPr lang="fi" sz="1200" kern="0" cap="none" dirty="0">
                <a:solidFill>
                  <a:srgbClr val="FF0000"/>
                </a:solidFill>
                <a:latin typeface="Verdana"/>
                <a:ea typeface="Arial"/>
                <a:cs typeface="Arial"/>
                <a:sym typeface="Arial"/>
              </a:rPr>
              <a:t> </a:t>
            </a:r>
          </a:p>
          <a:p>
            <a:pPr marL="0" lvl="0" indent="-69850" algn="just" fontAlgn="base">
              <a:lnSpc>
                <a:spcPct val="179990"/>
              </a:lnSpc>
              <a:spcBef>
                <a:spcPts val="0"/>
              </a:spcBef>
              <a:spcAft>
                <a:spcPct val="0"/>
              </a:spcAft>
              <a:buClr>
                <a:srgbClr val="000000"/>
              </a:buClr>
              <a:buSzPct val="100000"/>
              <a:buNone/>
            </a:pPr>
            <a:r>
              <a:rPr lang="fi" sz="1100" kern="0" cap="none" dirty="0">
                <a:solidFill>
                  <a:srgbClr val="000000"/>
                </a:solidFill>
                <a:latin typeface="Verdana"/>
                <a:ea typeface="Arial"/>
                <a:cs typeface="Arial"/>
                <a:sym typeface="Arial"/>
              </a:rPr>
              <a:t>Antisemitismin eli juutalaisvastaisuuden historia on pitkä, sillä jo antiikin aikana juutalaisiin suhtauduttiin kielteisesti. Keskiajalla juutalaisten asema heikkeni kristityssä Euroopassa. Heille asetettiin pukeutumiskoodi ja heitä syytettiin muun muassa mustan surman puhkeamisesta. Katolinen kirkkokin suhtautui heihin kielteisesti ja uuden ajan alussa mm. Rooman juutalaiset siirrettiin asumaan ghettoon eli vain juutalaisille varattuun asuinalueeseen. </a:t>
            </a:r>
          </a:p>
          <a:p>
            <a:pPr marL="0" lvl="0" indent="-69850" algn="just" fontAlgn="base">
              <a:lnSpc>
                <a:spcPct val="179990"/>
              </a:lnSpc>
              <a:spcBef>
                <a:spcPts val="0"/>
              </a:spcBef>
              <a:spcAft>
                <a:spcPct val="0"/>
              </a:spcAft>
              <a:buClr>
                <a:srgbClr val="000000"/>
              </a:buClr>
              <a:buSzPct val="100000"/>
              <a:buNone/>
            </a:pPr>
            <a:r>
              <a:rPr lang="fi" sz="1100" b="1" kern="0" cap="none" dirty="0">
                <a:solidFill>
                  <a:srgbClr val="000000"/>
                </a:solidFill>
                <a:latin typeface="Verdana"/>
                <a:ea typeface="Arial"/>
                <a:cs typeface="Arial"/>
                <a:sym typeface="Arial"/>
              </a:rPr>
              <a:t>   	</a:t>
            </a:r>
            <a:r>
              <a:rPr lang="fi" sz="1100" kern="0" cap="none" dirty="0">
                <a:solidFill>
                  <a:srgbClr val="000000"/>
                </a:solidFill>
                <a:latin typeface="Verdana"/>
                <a:ea typeface="Arial"/>
                <a:cs typeface="Arial"/>
                <a:sym typeface="Arial"/>
              </a:rPr>
              <a:t>Juutalaiset ovat joutuneet eri aikoina silmätikuksi useasta eri syystä. He ovat vähemmistökulttuuri, jota on ollut helppo syyttää milloin katovuosista, milloin nälänhädästä.</a:t>
            </a:r>
            <a:r>
              <a:rPr lang="fi" sz="1100" kern="0" cap="none" dirty="0">
                <a:solidFill>
                  <a:srgbClr val="0000FF"/>
                </a:solidFill>
                <a:latin typeface="Verdana"/>
                <a:ea typeface="Arial"/>
                <a:cs typeface="Arial"/>
                <a:sym typeface="Arial"/>
              </a:rPr>
              <a:t> </a:t>
            </a:r>
            <a:r>
              <a:rPr lang="fi" sz="1100" kern="0" cap="none" dirty="0">
                <a:solidFill>
                  <a:srgbClr val="000000"/>
                </a:solidFill>
                <a:latin typeface="Verdana"/>
                <a:ea typeface="Arial"/>
                <a:cs typeface="Arial"/>
                <a:sym typeface="Arial"/>
              </a:rPr>
              <a:t>1800-luvulla juutalaisvastaisuus Euroopassa ja myös Saksassa voimistui. Eurooppalaisessa tieteessä rotututkimus ja rotujaottelut olivat tuolloin yleistä. “Ihmisrotuja” luokiteltiin muun muassa mittaamalla kallojen kokoa. Natseja</a:t>
            </a:r>
            <a:r>
              <a:rPr lang="fi" sz="1100" kern="0" cap="none" dirty="0">
                <a:solidFill>
                  <a:srgbClr val="0000FF"/>
                </a:solidFill>
                <a:latin typeface="Verdana"/>
                <a:ea typeface="Arial"/>
                <a:cs typeface="Arial"/>
                <a:sym typeface="Arial"/>
              </a:rPr>
              <a:t>,</a:t>
            </a:r>
            <a:r>
              <a:rPr lang="fi" sz="1100" kern="0" cap="none" dirty="0">
                <a:solidFill>
                  <a:srgbClr val="000000"/>
                </a:solidFill>
                <a:latin typeface="Verdana"/>
                <a:ea typeface="Arial"/>
                <a:cs typeface="Arial"/>
                <a:sym typeface="Arial"/>
              </a:rPr>
              <a:t> kuten monia muitakin</a:t>
            </a:r>
            <a:r>
              <a:rPr lang="fi" sz="1100" kern="0" cap="none" dirty="0">
                <a:solidFill>
                  <a:srgbClr val="0000FF"/>
                </a:solidFill>
                <a:latin typeface="Verdana"/>
                <a:ea typeface="Arial"/>
                <a:cs typeface="Arial"/>
                <a:sym typeface="Arial"/>
              </a:rPr>
              <a:t>,</a:t>
            </a:r>
            <a:r>
              <a:rPr lang="fi" sz="1100" kern="0" cap="none" dirty="0">
                <a:solidFill>
                  <a:srgbClr val="000000"/>
                </a:solidFill>
                <a:latin typeface="Verdana"/>
                <a:ea typeface="Arial"/>
                <a:cs typeface="Arial"/>
                <a:sym typeface="Arial"/>
              </a:rPr>
              <a:t> ajatus rotujen eriarvoisuudesta viehätti. He omaksuivat myös ranskalaisen kreivin Joseph de Gobineaun rotuajattelun, jonka mukaan Pohjois-Euroopan arjalaiskansa oli valloittajakansaa, joka oli muiden “rotujen” yläpuolella. Saksassa ajat</a:t>
            </a:r>
            <a:r>
              <a:rPr lang="fi" sz="1100" kern="0" cap="none" dirty="0">
                <a:solidFill>
                  <a:srgbClr val="0000FF"/>
                </a:solidFill>
                <a:latin typeface="Verdana"/>
                <a:ea typeface="Arial"/>
                <a:cs typeface="Arial"/>
                <a:sym typeface="Arial"/>
              </a:rPr>
              <a:t>t</a:t>
            </a:r>
            <a:r>
              <a:rPr lang="fi" sz="1100" kern="0" cap="none" dirty="0">
                <a:solidFill>
                  <a:srgbClr val="000000"/>
                </a:solidFill>
                <a:latin typeface="Verdana"/>
                <a:ea typeface="Arial"/>
                <a:cs typeface="Arial"/>
                <a:sym typeface="Arial"/>
              </a:rPr>
              <a:t>elu vietiin vielä pidemmälle, sillä natsien mielestä  “ylemmät rodut” olivat oikeutettuja tuhoamaan “alemmat rodut”. Saksan puolimiljoo­nainen juutalaisväestö kuului natsien mukaan ­alhaisimpaan ryhmään ja Hitler syytti Saksan vaikeuk­sista juutalaisia sekä heidän ”kansainvälistä salaliittoaan”. Saksassa alkoivat järjestelmälliset juutalaisvainot, joita monet saksalaiset kannattivat. </a:t>
            </a:r>
          </a:p>
          <a:p>
            <a:pPr marL="0" lvl="0" indent="-69850" algn="just" fontAlgn="base">
              <a:lnSpc>
                <a:spcPct val="179990"/>
              </a:lnSpc>
              <a:spcBef>
                <a:spcPts val="0"/>
              </a:spcBef>
              <a:spcAft>
                <a:spcPct val="0"/>
              </a:spcAft>
              <a:buClr>
                <a:srgbClr val="000000"/>
              </a:buClr>
              <a:buSzPct val="100000"/>
              <a:buNone/>
            </a:pPr>
            <a:r>
              <a:rPr lang="fi" sz="1100" kern="0" cap="none" dirty="0">
                <a:solidFill>
                  <a:srgbClr val="000000"/>
                </a:solidFill>
                <a:latin typeface="Verdana"/>
                <a:ea typeface="Arial"/>
                <a:cs typeface="Arial"/>
                <a:sym typeface="Arial"/>
              </a:rPr>
              <a:t>					</a:t>
            </a:r>
            <a:r>
              <a:rPr lang="fi" sz="1100" i="1" kern="0" cap="none" dirty="0">
                <a:solidFill>
                  <a:srgbClr val="000000"/>
                </a:solidFill>
                <a:latin typeface="Verdana"/>
                <a:ea typeface="Arial"/>
                <a:cs typeface="Arial"/>
                <a:sym typeface="Arial"/>
              </a:rPr>
              <a:t>(lähde: Forumin oppikirjailijat 2016)</a:t>
            </a:r>
          </a:p>
          <a:p>
            <a:endParaRPr lang="fi-FI" dirty="0"/>
          </a:p>
        </p:txBody>
      </p:sp>
    </p:spTree>
    <p:extLst>
      <p:ext uri="{BB962C8B-B14F-4D97-AF65-F5344CB8AC3E}">
        <p14:creationId xmlns:p14="http://schemas.microsoft.com/office/powerpoint/2010/main" val="9802144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äätapahtuma">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TM04033927[[fn=Päätapahtuma]]</Template>
  <TotalTime>4</TotalTime>
  <Words>258</Words>
  <Application>Microsoft Office PowerPoint</Application>
  <PresentationFormat>Laajakuva</PresentationFormat>
  <Paragraphs>13</Paragraphs>
  <Slides>3</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vt:i4>
      </vt:variant>
    </vt:vector>
  </HeadingPairs>
  <TitlesOfParts>
    <vt:vector size="7" baseType="lpstr">
      <vt:lpstr>Arial</vt:lpstr>
      <vt:lpstr>Impact</vt:lpstr>
      <vt:lpstr>Verdana</vt:lpstr>
      <vt:lpstr>Päätapahtuma</vt:lpstr>
      <vt:lpstr>Antisemitismi</vt:lpstr>
      <vt:lpstr>Tehtävät</vt:lpstr>
      <vt:lpstr>PowerPoint-esitys</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Antisemitismi</dc:title>
  <dc:creator>Helenius Niki</dc:creator>
  <cp:lastModifiedBy>Helenius Niki</cp:lastModifiedBy>
  <cp:revision>1</cp:revision>
  <dcterms:created xsi:type="dcterms:W3CDTF">2020-09-10T12:57:50Z</dcterms:created>
  <dcterms:modified xsi:type="dcterms:W3CDTF">2020-09-10T13:01:55Z</dcterms:modified>
</cp:coreProperties>
</file>