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72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806986-F4BA-4A0E-915A-AAFA981BB80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4AA5-CED7-4AA3-8B05-DEEBE3C0843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D9B8-17E0-4BE9-AB2C-E62DA719DAB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0E16-4BF2-40B1-AF2E-E1C5B4B29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351-721B-4633-9526-5A4AE0252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AF75-D6DE-4436-84A2-6701827631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75A-E948-45C6-A82B-EC11BE7D3D5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7D5A-758C-4E8A-8E47-8B1F003F17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DA4-7A89-42E0-AA44-1488D5C3B2A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909E-9B44-45BA-B1B1-38210955F76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A055-A473-4F72-89C9-B9CA6BDDF35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48378A-BDD7-4AD2-BD30-541BEAF4AA1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/>
              <a:t>Sortokaudet ja eduskuntauudistus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KOHTI ITSENÄISYYTTÄ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200"/>
              <a:t>Eduskuntauudistus 1906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4525962"/>
          </a:xfrm>
        </p:spPr>
        <p:txBody>
          <a:bodyPr/>
          <a:lstStyle/>
          <a:p>
            <a:r>
              <a:rPr lang="fi-FI" sz="2400" i="1" dirty="0"/>
              <a:t>Ajatus yleisestä äänioikeudesta tuli työväenliikkeeltä, eikä porvaripiireissä oltu radikaaliin uudistukseen täysin tyytyväisiä</a:t>
            </a:r>
            <a:r>
              <a:rPr lang="fi-FI" sz="2400" dirty="0"/>
              <a:t>. Venäläistämistoimien vastustus ajoi </a:t>
            </a:r>
            <a:r>
              <a:rPr lang="fi-FI" sz="2400" dirty="0" smtClean="0"/>
              <a:t>kuitenkin omien tarkoitusperien edelle → suurlakon jälkeen asiasta oltiin yksimielisiä.</a:t>
            </a:r>
            <a:endParaRPr lang="fi-FI" sz="2400" dirty="0"/>
          </a:p>
          <a:p>
            <a:r>
              <a:rPr lang="fi-FI" sz="2400" b="1" u="sng" dirty="0"/>
              <a:t>Säätyvaltiopäivien tilalle yksikamarinen eduskunta </a:t>
            </a:r>
            <a:r>
              <a:rPr lang="fi-FI" sz="2400" dirty="0"/>
              <a:t>(200 kansanedustajaa)</a:t>
            </a:r>
          </a:p>
          <a:p>
            <a:r>
              <a:rPr lang="fi-FI" sz="2400" dirty="0"/>
              <a:t>Yli 24-vuotiaat saivat äänestää ja </a:t>
            </a:r>
            <a:r>
              <a:rPr lang="fi-FI" sz="2400" u="sng" dirty="0"/>
              <a:t>naiset saivat äänioikeuden ensimmäisinä maailmassa </a:t>
            </a:r>
            <a:r>
              <a:rPr lang="fi-FI" sz="2400" dirty="0"/>
              <a:t>– moderni Suomi.</a:t>
            </a:r>
          </a:p>
          <a:p>
            <a:r>
              <a:rPr lang="fi-FI" sz="2400" b="1" u="sng" dirty="0"/>
              <a:t>Keisarilla edelleen korkein päätösvalta!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Poliittinen kenttä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u="sng" dirty="0"/>
              <a:t>Puolueohjelmat</a:t>
            </a:r>
            <a:r>
              <a:rPr lang="fi-FI" sz="2400" dirty="0"/>
              <a:t> tulivat mukaan, sillä puolueiden tuli varmistaa kannatuksensa vaaleissa</a:t>
            </a:r>
          </a:p>
          <a:p>
            <a:r>
              <a:rPr lang="fi-FI" sz="2400" i="1" dirty="0"/>
              <a:t>SDP </a:t>
            </a:r>
          </a:p>
          <a:p>
            <a:r>
              <a:rPr lang="fi-FI" sz="2400" i="1" dirty="0"/>
              <a:t>Vanhasuomalainen puolue</a:t>
            </a:r>
          </a:p>
          <a:p>
            <a:r>
              <a:rPr lang="fi-FI" sz="2400" i="1" dirty="0"/>
              <a:t>Nuorsuomalainen puolue(1894 erosi Suomalaisesta puolueesta)</a:t>
            </a:r>
          </a:p>
          <a:p>
            <a:r>
              <a:rPr lang="fi-FI" sz="2400" i="1" dirty="0"/>
              <a:t>ML </a:t>
            </a:r>
            <a:r>
              <a:rPr lang="fi-FI" sz="2400" i="1"/>
              <a:t>eli </a:t>
            </a:r>
            <a:r>
              <a:rPr lang="fi-FI" sz="2400" i="1" smtClean="0"/>
              <a:t>Maalaisliitto </a:t>
            </a:r>
            <a:r>
              <a:rPr lang="fi-FI" sz="2400" i="1" dirty="0"/>
              <a:t>(1908) ajoi maaseudun asioita</a:t>
            </a:r>
          </a:p>
          <a:p>
            <a:r>
              <a:rPr lang="fi-FI" sz="2400" i="1" dirty="0"/>
              <a:t>Ruotsalainen puolue (RKP)</a:t>
            </a:r>
          </a:p>
          <a:p>
            <a:r>
              <a:rPr lang="fi-FI" sz="2400" i="1" dirty="0"/>
              <a:t>Kristillinen työväenpuolue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3" y="44624"/>
            <a:ext cx="5655419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52463"/>
            <a:ext cx="80962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600"/>
              <a:t>Eduskuntavaalit 1907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dirty="0"/>
              <a:t>SDP       80 </a:t>
            </a:r>
          </a:p>
          <a:p>
            <a:r>
              <a:rPr lang="fi-FI" dirty="0" err="1"/>
              <a:t>VanhS</a:t>
            </a:r>
            <a:r>
              <a:rPr lang="fi-FI" dirty="0"/>
              <a:t>.  59</a:t>
            </a:r>
          </a:p>
          <a:p>
            <a:r>
              <a:rPr lang="fi-FI" dirty="0" err="1"/>
              <a:t>NuorS</a:t>
            </a:r>
            <a:r>
              <a:rPr lang="fi-FI" dirty="0"/>
              <a:t>.   26</a:t>
            </a:r>
          </a:p>
          <a:p>
            <a:r>
              <a:rPr lang="fi-FI" dirty="0"/>
              <a:t>RKP       24</a:t>
            </a:r>
          </a:p>
          <a:p>
            <a:r>
              <a:rPr lang="fi-FI" dirty="0"/>
              <a:t>ML         9</a:t>
            </a:r>
          </a:p>
          <a:p>
            <a:r>
              <a:rPr lang="fi-FI" dirty="0"/>
              <a:t>KRL       2</a:t>
            </a:r>
          </a:p>
          <a:p>
            <a:r>
              <a:rPr lang="fi-FI" sz="2800" b="1" dirty="0"/>
              <a:t>Porvarienemmistöinen eduskunta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Toinen sortokausi 1908-17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000" u="sng" dirty="0"/>
              <a:t>1908 Suomen asioiden uudelleen järjestely – Suomen asiat Venäjän hallituksen kautta</a:t>
            </a:r>
          </a:p>
          <a:p>
            <a:r>
              <a:rPr lang="fi-FI" sz="2000" dirty="0"/>
              <a:t>1910 Keisari vahvisti lain yleisvaltakunnallisesta lainsäädännöstä</a:t>
            </a:r>
          </a:p>
          <a:p>
            <a:r>
              <a:rPr lang="fi-FI" sz="2000" dirty="0"/>
              <a:t>1912 yhdenvertaisuuslaki                                                                     -&gt; Frans Albert </a:t>
            </a:r>
            <a:r>
              <a:rPr lang="fi-FI" sz="2000" dirty="0" err="1"/>
              <a:t>Seyn</a:t>
            </a:r>
            <a:r>
              <a:rPr lang="fi-FI" sz="2000" dirty="0"/>
              <a:t> Suomen </a:t>
            </a:r>
            <a:r>
              <a:rPr lang="fi-FI" sz="2000" dirty="0" smtClean="0"/>
              <a:t>kenraalikuvernööriksi </a:t>
            </a:r>
            <a:r>
              <a:rPr lang="fi-FI" sz="2000" dirty="0"/>
              <a:t>(ent. </a:t>
            </a:r>
            <a:r>
              <a:rPr lang="fi-FI" sz="2000" dirty="0" err="1"/>
              <a:t>bobrikovin</a:t>
            </a:r>
            <a:r>
              <a:rPr lang="fi-FI" sz="2000" dirty="0"/>
              <a:t> alainen)</a:t>
            </a:r>
          </a:p>
          <a:p>
            <a:r>
              <a:rPr lang="fi-FI" sz="2000" u="sng" dirty="0"/>
              <a:t>Vuosina 1908-16 Suomessa pidettiin kuudet eduskuntavaalit </a:t>
            </a:r>
            <a:r>
              <a:rPr lang="fi-FI" sz="2000" dirty="0"/>
              <a:t>(ihmisten usko eduskunnan mahdollisuuksiin hiipuu)</a:t>
            </a:r>
          </a:p>
          <a:p>
            <a:r>
              <a:rPr lang="fi-FI" sz="2000" dirty="0"/>
              <a:t>Ensimmäinen maailmansota tulee väliin 1914.</a:t>
            </a:r>
          </a:p>
          <a:p>
            <a:r>
              <a:rPr lang="fi-FI" sz="2000" b="1" u="sng" dirty="0"/>
              <a:t>Eduskuntavaalit 1916  </a:t>
            </a:r>
            <a:r>
              <a:rPr lang="fi-FI" sz="2000" dirty="0"/>
              <a:t>(merkitys seuraavalle vuodelle)                                                                         -&gt; SDP 103                                                                                              -&gt; </a:t>
            </a:r>
            <a:r>
              <a:rPr lang="fi-FI" sz="2000" dirty="0" err="1"/>
              <a:t>Porv</a:t>
            </a:r>
            <a:r>
              <a:rPr lang="fi-FI" sz="2000" dirty="0"/>
              <a:t>. </a:t>
            </a:r>
            <a:r>
              <a:rPr lang="fi-FI" sz="2000" dirty="0" smtClean="0"/>
              <a:t>97   </a:t>
            </a: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Venäjän suhtautuminen Suomeen muuttuu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2400" u="sng" dirty="0"/>
              <a:t>Euroopan poliittinen kehitys </a:t>
            </a:r>
            <a:r>
              <a:rPr lang="fi-FI" sz="2400" u="sng" dirty="0" smtClean="0"/>
              <a:t>vaikutti </a:t>
            </a:r>
            <a:r>
              <a:rPr lang="fi-FI" sz="2400" u="sng" dirty="0"/>
              <a:t>Venäjän asenteeseen </a:t>
            </a:r>
            <a:r>
              <a:rPr lang="fi-FI" sz="2400" dirty="0"/>
              <a:t>(Saksa </a:t>
            </a:r>
            <a:r>
              <a:rPr lang="fi-FI" sz="2400" dirty="0" smtClean="0"/>
              <a:t>itsenäistyi </a:t>
            </a:r>
            <a:r>
              <a:rPr lang="fi-FI" sz="2400" dirty="0"/>
              <a:t>1871 – Pietarin turvallisuus, siirtomaapolitiikka)</a:t>
            </a:r>
          </a:p>
          <a:p>
            <a:pPr>
              <a:lnSpc>
                <a:spcPct val="90000"/>
              </a:lnSpc>
            </a:pPr>
            <a:r>
              <a:rPr lang="fi-FI" sz="2400" u="sng" dirty="0"/>
              <a:t>Nationalismi kiihtyy Venäjällä ja otetta reunavaltioista kiristetään. </a:t>
            </a:r>
            <a:r>
              <a:rPr lang="fi-FI" sz="2400" dirty="0"/>
              <a:t>Ensin Puola, sitten Baltia ja Suomi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Suomella </a:t>
            </a:r>
            <a:r>
              <a:rPr lang="fi-FI" sz="2400" u="sng" dirty="0"/>
              <a:t>oli erioikeuksia </a:t>
            </a:r>
            <a:r>
              <a:rPr lang="fi-FI" sz="2400" dirty="0"/>
              <a:t>jotka ärsyttivät venäläisiä:         -&gt; Tulliraja Venäjälle                                                           -&gt; Suomessa ei voinut maksaa ruplilla                              -&gt; Postikortteihin piti ostaa suomalaiset merkit                 -&gt; Venäjän kieltä ei juuri osattu                                         -&gt; Venäläisten oli vaikea saada kansalaisoikeuksia Suomessa ja siten päästä virkoihin tai harjoittaa liiketoimintaa</a:t>
            </a:r>
          </a:p>
          <a:p>
            <a:pPr>
              <a:lnSpc>
                <a:spcPct val="90000"/>
              </a:lnSpc>
            </a:pP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ANd9GcQJ0ZN7_vLd9pojaKNZembnLFqE0_cATIjZN6UrvQOO2gQscI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205038"/>
            <a:ext cx="1866900" cy="244792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000"/>
              <a:t>Postimanifesti vuonna 1890 oli ensimmäinen konkreettinen venäläistämistoimi, jolloin Suomen oma postilaitos lopetettiin ja venäläiset merkit tulivat suomalaisten rinnalle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Ensimmäinen sortokausi 1899-1905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Nikolai </a:t>
            </a:r>
            <a:r>
              <a:rPr lang="fi-FI" sz="2000" dirty="0" err="1"/>
              <a:t>Bobrikov</a:t>
            </a:r>
            <a:r>
              <a:rPr lang="fi-FI" sz="2000" dirty="0"/>
              <a:t> valittiin Suomen kenraalikuvernööriksi ja hän julkaisi</a:t>
            </a:r>
            <a:r>
              <a:rPr lang="fi-FI" sz="2000" b="1" dirty="0"/>
              <a:t> venäläistämisohjelman</a:t>
            </a:r>
          </a:p>
          <a:p>
            <a:r>
              <a:rPr lang="fi-FI" sz="2000" dirty="0"/>
              <a:t>Venäläistämistoimet käynnistyvät </a:t>
            </a:r>
            <a:r>
              <a:rPr lang="fi-FI" sz="2000" b="1" dirty="0"/>
              <a:t>helmikuun manifestilla 1899 – yleisvaltakunnalliset lait säädettäisiin Venäjällä</a:t>
            </a:r>
          </a:p>
          <a:p>
            <a:r>
              <a:rPr lang="fi-FI" sz="2000" dirty="0"/>
              <a:t>Vuoden 1900 kieliasetuksella venäjän kieli  ylimpien virastojen kieleksi</a:t>
            </a:r>
          </a:p>
          <a:p>
            <a:r>
              <a:rPr lang="fi-FI" sz="2000" dirty="0"/>
              <a:t>1901 asevelvollisuuslaki lopetti Suomen oman armeijan</a:t>
            </a:r>
          </a:p>
          <a:p>
            <a:r>
              <a:rPr lang="fi-FI" sz="2000" b="1" dirty="0"/>
              <a:t>1903 </a:t>
            </a:r>
            <a:r>
              <a:rPr lang="fi-FI" sz="2000" b="1" dirty="0" err="1"/>
              <a:t>Bobrikov</a:t>
            </a:r>
            <a:r>
              <a:rPr lang="fi-FI" sz="2000" b="1" dirty="0"/>
              <a:t> sai käytännössä diktaattorin oikeudet Suomessa</a:t>
            </a:r>
          </a:p>
          <a:p>
            <a:r>
              <a:rPr lang="fi-FI" sz="2000" dirty="0" err="1"/>
              <a:t>Vänäläistämistoimet</a:t>
            </a:r>
            <a:r>
              <a:rPr lang="fi-FI" sz="2000" dirty="0"/>
              <a:t> koettiin Suomessa yleisesti sorroksi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000"/>
              <a:t>Ylioppilaat keräsivät lyhyessä ajassa suuren adressin, jossa vastustettiin helmikuun manifestia. Keisari ei suostunut ottamaan yli 500 000 nimeä sisältänyttä adressia vastaan.</a:t>
            </a:r>
          </a:p>
        </p:txBody>
      </p:sp>
      <p:pic>
        <p:nvPicPr>
          <p:cNvPr id="7173" name="Picture 5" descr="700px-Suuren_adressin_aukeama_Tamp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Suomalaisten suhtautuminen sortoon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400" b="1" dirty="0"/>
              <a:t>Myöntyväisyyslinja</a:t>
            </a:r>
            <a:r>
              <a:rPr lang="fi-FI" sz="2400" dirty="0"/>
              <a:t>: parempi antaa vahvemmalle periksi, ettei tilanne pahentuisi (etenkin vanhasuomalainen puolue)</a:t>
            </a:r>
          </a:p>
          <a:p>
            <a:r>
              <a:rPr lang="fi-FI" sz="2400" b="1" dirty="0"/>
              <a:t>Perustuslailliset</a:t>
            </a:r>
            <a:r>
              <a:rPr lang="fi-FI" sz="2400" dirty="0"/>
              <a:t>: Tärkeintä noudattaa Suomen lakeja, vastustus ilman väkivaltaa – passiivinen vastarinta (nuorsuomalaiset, ruotsalainen puolue sekä työväenliike) – toimina esim. kutsuntalakot</a:t>
            </a:r>
          </a:p>
          <a:p>
            <a:r>
              <a:rPr lang="fi-FI" sz="2400" dirty="0"/>
              <a:t>Kolmas ryhmä, huomattavasti pienempi, </a:t>
            </a:r>
            <a:r>
              <a:rPr lang="fi-FI" sz="2400" b="1" dirty="0"/>
              <a:t>Aktivistit</a:t>
            </a:r>
            <a:r>
              <a:rPr lang="fi-FI" sz="2400" dirty="0"/>
              <a:t>, oli valmiita jopa aseelliseen vastarintaan.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400"/>
              <a:t>Kesällä 1904 nuori virkamies Eugen Schauman murhasi vihatun Bobrikovin.</a:t>
            </a:r>
          </a:p>
        </p:txBody>
      </p:sp>
      <p:pic>
        <p:nvPicPr>
          <p:cNvPr id="9221" name="Picture 5" descr="a09e32a8525836869c46944bcee38424_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5246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Sorron päättyminen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800" u="sng" dirty="0"/>
              <a:t>Venäjä menestyi heikosti sodassa Japania vastaan 1904-05 – tyytymättömyys keisaria kohtaan</a:t>
            </a:r>
            <a:r>
              <a:rPr lang="fi-FI" sz="2800" dirty="0"/>
              <a:t>.</a:t>
            </a:r>
          </a:p>
          <a:p>
            <a:r>
              <a:rPr lang="fi-FI" sz="2800" dirty="0"/>
              <a:t>Lakkoaalto levisi Suomeen – suurlakko 1905.</a:t>
            </a:r>
          </a:p>
          <a:p>
            <a:r>
              <a:rPr lang="fi-FI" sz="2800" u="sng" dirty="0"/>
              <a:t>Venäläistämistoimet peruutettiin ns. marraskuun manifestilla 1905</a:t>
            </a:r>
            <a:r>
              <a:rPr lang="fi-FI" sz="2800" dirty="0"/>
              <a:t>.</a:t>
            </a:r>
          </a:p>
          <a:p>
            <a:r>
              <a:rPr lang="fi-FI" sz="2800" u="sng" dirty="0"/>
              <a:t>Valtiopäivät kutsuttiin koolle</a:t>
            </a:r>
            <a:r>
              <a:rPr lang="fi-FI" sz="2800" dirty="0"/>
              <a:t> ja suunnitelmat uudeksi valtiopäiväjärjestykseksi aloitettiin.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200"/>
              <a:t>Viimeiset valtiopäivät 1905-06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800"/>
              <a:t>Sääty      osallistujat      säädyn osuus väestöstä </a:t>
            </a:r>
          </a:p>
          <a:p>
            <a:r>
              <a:rPr lang="fi-FI" sz="2800"/>
              <a:t>1. Aatelisto       54             0,12%</a:t>
            </a:r>
          </a:p>
          <a:p>
            <a:r>
              <a:rPr lang="fi-FI" sz="2800"/>
              <a:t>2. Papisto         12             0,26%</a:t>
            </a:r>
          </a:p>
          <a:p>
            <a:r>
              <a:rPr lang="fi-FI" sz="2800"/>
              <a:t>3. Porvaristo     18             3,11%</a:t>
            </a:r>
          </a:p>
          <a:p>
            <a:r>
              <a:rPr lang="fi-FI" sz="2800"/>
              <a:t>4. Talonpojat    16             26,15%</a:t>
            </a:r>
          </a:p>
          <a:p>
            <a:r>
              <a:rPr lang="fi-FI" sz="2800"/>
              <a:t> </a:t>
            </a:r>
          </a:p>
          <a:p>
            <a:r>
              <a:rPr lang="fi-FI" sz="2800"/>
              <a:t>Säätyjen ulkopuolella        70,36%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249</TotalTime>
  <Words>495</Words>
  <Application>Microsoft Office PowerPoint</Application>
  <PresentationFormat>Näytössä katseltava diaesitys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Apteekki</vt:lpstr>
      <vt:lpstr>KOHTI ITSENÄISYYTTÄ</vt:lpstr>
      <vt:lpstr>Venäjän suhtautuminen Suomeen muuttuu</vt:lpstr>
      <vt:lpstr>Postimanifesti vuonna 1890 oli ensimmäinen konkreettinen venäläistämistoimi, jolloin Suomen oma postilaitos lopetettiin ja venäläiset merkit tulivat suomalaisten rinnalle</vt:lpstr>
      <vt:lpstr>Ensimmäinen sortokausi 1899-1905</vt:lpstr>
      <vt:lpstr>Ylioppilaat keräsivät lyhyessä ajassa suuren adressin, jossa vastustettiin helmikuun manifestia. Keisari ei suostunut ottamaan yli 500 000 nimeä sisältänyttä adressia vastaan.</vt:lpstr>
      <vt:lpstr>Suomalaisten suhtautuminen sortoon</vt:lpstr>
      <vt:lpstr>Kesällä 1904 nuori virkamies Eugen Schauman murhasi vihatun Bobrikovin.</vt:lpstr>
      <vt:lpstr>Sorron päättyminen</vt:lpstr>
      <vt:lpstr>Viimeiset valtiopäivät 1905-06</vt:lpstr>
      <vt:lpstr>Eduskuntauudistus 1906</vt:lpstr>
      <vt:lpstr>Poliittinen kenttä</vt:lpstr>
      <vt:lpstr>PowerPoint-esitys</vt:lpstr>
      <vt:lpstr>PowerPoint-esitys</vt:lpstr>
      <vt:lpstr>Eduskuntavaalit 1907</vt:lpstr>
      <vt:lpstr>Toinen sortokausi 1908-17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ITSENÄISYYTTÄ</dc:title>
  <dc:creator>Niki Helenius</dc:creator>
  <cp:lastModifiedBy>niki.helenius@edukouvola.fi</cp:lastModifiedBy>
  <cp:revision>21</cp:revision>
  <dcterms:created xsi:type="dcterms:W3CDTF">2011-01-12T09:43:08Z</dcterms:created>
  <dcterms:modified xsi:type="dcterms:W3CDTF">2015-02-10T17:57:55Z</dcterms:modified>
</cp:coreProperties>
</file>