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i-FI" smtClean="0"/>
              <a:t>Muokkaa perustyyl. napsautt.</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5DD4BBC-D8B8-448F-AA4C-AC118417230D}" type="datetimeFigureOut">
              <a:rPr lang="fi-FI" smtClean="0"/>
              <a:t>15.10.2019</a:t>
            </a:fld>
            <a:endParaRPr lang="fi-FI"/>
          </a:p>
        </p:txBody>
      </p:sp>
      <p:sp>
        <p:nvSpPr>
          <p:cNvPr id="5" name="Footer Placeholder 4"/>
          <p:cNvSpPr>
            <a:spLocks noGrp="1"/>
          </p:cNvSpPr>
          <p:nvPr>
            <p:ph type="ftr" sz="quarter" idx="11"/>
          </p:nvPr>
        </p:nvSpPr>
        <p:spPr>
          <a:xfrm>
            <a:off x="2692397" y="5037663"/>
            <a:ext cx="5214635" cy="279400"/>
          </a:xfrm>
        </p:spPr>
        <p:txBody>
          <a:bodyPr/>
          <a:lstStyle/>
          <a:p>
            <a:endParaRPr lang="fi-FI"/>
          </a:p>
        </p:txBody>
      </p:sp>
      <p:sp>
        <p:nvSpPr>
          <p:cNvPr id="6" name="Slide Number Placeholder 5"/>
          <p:cNvSpPr>
            <a:spLocks noGrp="1"/>
          </p:cNvSpPr>
          <p:nvPr>
            <p:ph type="sldNum" sz="quarter" idx="12"/>
          </p:nvPr>
        </p:nvSpPr>
        <p:spPr>
          <a:xfrm>
            <a:off x="8956900" y="5037663"/>
            <a:ext cx="551167" cy="279400"/>
          </a:xfrm>
        </p:spPr>
        <p:txBody>
          <a:bodyPr/>
          <a:lstStyle/>
          <a:p>
            <a:fld id="{45488D8A-E0D6-492C-A66A-F8EF637174E8}" type="slidenum">
              <a:rPr lang="fi-FI" smtClean="0"/>
              <a:t>‹#›</a:t>
            </a:fld>
            <a:endParaRPr lang="fi-FI"/>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8915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D5DD4BBC-D8B8-448F-AA4C-AC118417230D}" type="datetimeFigureOut">
              <a:rPr lang="fi-FI" smtClean="0"/>
              <a:t>15.10.2019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5488D8A-E0D6-492C-A66A-F8EF637174E8}" type="slidenum">
              <a:rPr lang="fi-FI" smtClean="0"/>
              <a:t>‹#›</a:t>
            </a:fld>
            <a:endParaRPr lang="fi-FI"/>
          </a:p>
        </p:txBody>
      </p:sp>
    </p:spTree>
    <p:extLst>
      <p:ext uri="{BB962C8B-B14F-4D97-AF65-F5344CB8AC3E}">
        <p14:creationId xmlns:p14="http://schemas.microsoft.com/office/powerpoint/2010/main" val="147579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i-FI" smtClean="0"/>
              <a:t>Muokkaa perustyyl. napsautt.</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D5DD4BBC-D8B8-448F-AA4C-AC118417230D}" type="datetimeFigureOut">
              <a:rPr lang="fi-FI" smtClean="0"/>
              <a:t>15.10.2019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5488D8A-E0D6-492C-A66A-F8EF637174E8}" type="slidenum">
              <a:rPr lang="fi-FI" smtClean="0"/>
              <a:t>‹#›</a:t>
            </a:fld>
            <a:endParaRPr lang="fi-FI"/>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687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D5DD4BBC-D8B8-448F-AA4C-AC118417230D}" type="datetimeFigureOut">
              <a:rPr lang="fi-FI" smtClean="0"/>
              <a:t>15.10.2019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5488D8A-E0D6-492C-A66A-F8EF637174E8}" type="slidenum">
              <a:rPr lang="fi-FI" smtClean="0"/>
              <a:t>‹#›</a:t>
            </a:fld>
            <a:endParaRPr lang="fi-FI"/>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6515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i-FI" smtClean="0"/>
              <a:t>Muokkaa perustyyl. napsautt.</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D5DD4BBC-D8B8-448F-AA4C-AC118417230D}" type="datetimeFigureOut">
              <a:rPr lang="fi-FI" smtClean="0"/>
              <a:t>15.10.2019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5488D8A-E0D6-492C-A66A-F8EF637174E8}" type="slidenum">
              <a:rPr lang="fi-FI" smtClean="0"/>
              <a:t>‹#›</a:t>
            </a:fld>
            <a:endParaRPr lang="fi-FI"/>
          </a:p>
        </p:txBody>
      </p:sp>
    </p:spTree>
    <p:extLst>
      <p:ext uri="{BB962C8B-B14F-4D97-AF65-F5344CB8AC3E}">
        <p14:creationId xmlns:p14="http://schemas.microsoft.com/office/powerpoint/2010/main" val="1816609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i-FI" smtClean="0"/>
              <a:t>Muokkaa perustyyl. napsautt.</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D5DD4BBC-D8B8-448F-AA4C-AC118417230D}" type="datetimeFigureOut">
              <a:rPr lang="fi-FI" smtClean="0"/>
              <a:t>15.10.2019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5488D8A-E0D6-492C-A66A-F8EF637174E8}" type="slidenum">
              <a:rPr lang="fi-FI" smtClean="0"/>
              <a:t>‹#›</a:t>
            </a:fld>
            <a:endParaRPr lang="fi-FI"/>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3798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i-FI" smtClean="0"/>
              <a:t>Muokkaa perustyyl. napsautt.</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D5DD4BBC-D8B8-448F-AA4C-AC118417230D}" type="datetimeFigureOut">
              <a:rPr lang="fi-FI" smtClean="0"/>
              <a:t>15.10.2019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5488D8A-E0D6-492C-A66A-F8EF637174E8}" type="slidenum">
              <a:rPr lang="fi-FI" smtClean="0"/>
              <a:t>‹#›</a:t>
            </a:fld>
            <a:endParaRPr lang="fi-FI"/>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2895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D5DD4BBC-D8B8-448F-AA4C-AC118417230D}" type="datetimeFigureOut">
              <a:rPr lang="fi-FI" smtClean="0"/>
              <a:t>15.10.2019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5488D8A-E0D6-492C-A66A-F8EF637174E8}" type="slidenum">
              <a:rPr lang="fi-FI" smtClean="0"/>
              <a:t>‹#›</a:t>
            </a:fld>
            <a:endParaRPr lang="fi-F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670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D5DD4BBC-D8B8-448F-AA4C-AC118417230D}" type="datetimeFigureOut">
              <a:rPr lang="fi-FI" smtClean="0"/>
              <a:t>15.10.2019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5488D8A-E0D6-492C-A66A-F8EF637174E8}" type="slidenum">
              <a:rPr lang="fi-FI" smtClean="0"/>
              <a:t>‹#›</a:t>
            </a:fld>
            <a:endParaRPr lang="fi-FI"/>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448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D5DD4BBC-D8B8-448F-AA4C-AC118417230D}" type="datetimeFigureOut">
              <a:rPr lang="fi-FI" smtClean="0"/>
              <a:t>15.10.2019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5488D8A-E0D6-492C-A66A-F8EF637174E8}" type="slidenum">
              <a:rPr lang="fi-FI" smtClean="0"/>
              <a:t>‹#›</a:t>
            </a:fld>
            <a:endParaRPr lang="fi-FI"/>
          </a:p>
        </p:txBody>
      </p:sp>
    </p:spTree>
    <p:extLst>
      <p:ext uri="{BB962C8B-B14F-4D97-AF65-F5344CB8AC3E}">
        <p14:creationId xmlns:p14="http://schemas.microsoft.com/office/powerpoint/2010/main" val="347193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i-FI" smtClean="0"/>
              <a:t>Muokkaa perustyyl. napsautt.</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D5DD4BBC-D8B8-448F-AA4C-AC118417230D}" type="datetimeFigureOut">
              <a:rPr lang="fi-FI" smtClean="0"/>
              <a:t>15.10.2019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5488D8A-E0D6-492C-A66A-F8EF637174E8}" type="slidenum">
              <a:rPr lang="fi-FI" smtClean="0"/>
              <a:t>‹#›</a:t>
            </a:fld>
            <a:endParaRPr lang="fi-FI"/>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362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D5DD4BBC-D8B8-448F-AA4C-AC118417230D}" type="datetimeFigureOut">
              <a:rPr lang="fi-FI" smtClean="0"/>
              <a:t>15.10.2019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5488D8A-E0D6-492C-A66A-F8EF637174E8}" type="slidenum">
              <a:rPr lang="fi-FI" smtClean="0"/>
              <a:t>‹#›</a:t>
            </a:fld>
            <a:endParaRPr lang="fi-FI"/>
          </a:p>
        </p:txBody>
      </p:sp>
    </p:spTree>
    <p:extLst>
      <p:ext uri="{BB962C8B-B14F-4D97-AF65-F5344CB8AC3E}">
        <p14:creationId xmlns:p14="http://schemas.microsoft.com/office/powerpoint/2010/main" val="252489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D5DD4BBC-D8B8-448F-AA4C-AC118417230D}" type="datetimeFigureOut">
              <a:rPr lang="fi-FI" smtClean="0"/>
              <a:t>15.10.2019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5488D8A-E0D6-492C-A66A-F8EF637174E8}" type="slidenum">
              <a:rPr lang="fi-FI" smtClean="0"/>
              <a:t>‹#›</a:t>
            </a:fld>
            <a:endParaRPr lang="fi-FI"/>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9173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D5DD4BBC-D8B8-448F-AA4C-AC118417230D}" type="datetimeFigureOut">
              <a:rPr lang="fi-FI" smtClean="0"/>
              <a:t>15.10.2019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5488D8A-E0D6-492C-A66A-F8EF637174E8}" type="slidenum">
              <a:rPr lang="fi-FI" smtClean="0"/>
              <a:t>‹#›</a:t>
            </a:fld>
            <a:endParaRPr lang="fi-F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318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D4BBC-D8B8-448F-AA4C-AC118417230D}" type="datetimeFigureOut">
              <a:rPr lang="fi-FI" smtClean="0"/>
              <a:t>15.10.2019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5488D8A-E0D6-492C-A66A-F8EF637174E8}" type="slidenum">
              <a:rPr lang="fi-FI" smtClean="0"/>
              <a:t>‹#›</a:t>
            </a:fld>
            <a:endParaRPr lang="fi-FI"/>
          </a:p>
        </p:txBody>
      </p:sp>
    </p:spTree>
    <p:extLst>
      <p:ext uri="{BB962C8B-B14F-4D97-AF65-F5344CB8AC3E}">
        <p14:creationId xmlns:p14="http://schemas.microsoft.com/office/powerpoint/2010/main" val="247169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i-FI" smtClean="0"/>
              <a:t>Muokkaa perustyyl. napsautt.</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D5DD4BBC-D8B8-448F-AA4C-AC118417230D}" type="datetimeFigureOut">
              <a:rPr lang="fi-FI" smtClean="0"/>
              <a:t>15.10.2019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5488D8A-E0D6-492C-A66A-F8EF637174E8}" type="slidenum">
              <a:rPr lang="fi-FI" smtClean="0"/>
              <a:t>‹#›</a:t>
            </a:fld>
            <a:endParaRPr lang="fi-FI"/>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0829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i-FI" smtClean="0"/>
              <a:t>Muokkaa perustyyl. napsautt.</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D5DD4BBC-D8B8-448F-AA4C-AC118417230D}" type="datetimeFigureOut">
              <a:rPr lang="fi-FI" smtClean="0"/>
              <a:t>15.10.2019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5488D8A-E0D6-492C-A66A-F8EF637174E8}" type="slidenum">
              <a:rPr lang="fi-FI" smtClean="0"/>
              <a:t>‹#›</a:t>
            </a:fld>
            <a:endParaRPr lang="fi-FI"/>
          </a:p>
        </p:txBody>
      </p:sp>
    </p:spTree>
    <p:extLst>
      <p:ext uri="{BB962C8B-B14F-4D97-AF65-F5344CB8AC3E}">
        <p14:creationId xmlns:p14="http://schemas.microsoft.com/office/powerpoint/2010/main" val="284099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DD4BBC-D8B8-448F-AA4C-AC118417230D}" type="datetimeFigureOut">
              <a:rPr lang="fi-FI" smtClean="0"/>
              <a:t>15.10.2019</a:t>
            </a:fld>
            <a:endParaRPr lang="fi-FI"/>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i-FI"/>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488D8A-E0D6-492C-A66A-F8EF637174E8}" type="slidenum">
              <a:rPr lang="fi-FI" smtClean="0"/>
              <a:t>‹#›</a:t>
            </a:fld>
            <a:endParaRPr lang="fi-FI"/>
          </a:p>
        </p:txBody>
      </p:sp>
    </p:spTree>
    <p:extLst>
      <p:ext uri="{BB962C8B-B14F-4D97-AF65-F5344CB8AC3E}">
        <p14:creationId xmlns:p14="http://schemas.microsoft.com/office/powerpoint/2010/main" val="983398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Tekstidokumentin tulkintaharjoitus</a:t>
            </a:r>
            <a:endParaRPr lang="fi-FI" dirty="0"/>
          </a:p>
        </p:txBody>
      </p:sp>
      <p:sp>
        <p:nvSpPr>
          <p:cNvPr id="3" name="Alaotsikko 2"/>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321099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3600" dirty="0" smtClean="0"/>
              <a:t> Lue seuraavilla dioilla olevat Jean </a:t>
            </a:r>
            <a:r>
              <a:rPr lang="fi-FI" sz="3600" dirty="0" err="1" smtClean="0"/>
              <a:t>Bodinin</a:t>
            </a:r>
            <a:r>
              <a:rPr lang="fi-FI" sz="3600" dirty="0" smtClean="0"/>
              <a:t> ja John </a:t>
            </a:r>
            <a:r>
              <a:rPr lang="fi-FI" sz="3600" dirty="0" err="1" smtClean="0"/>
              <a:t>Locken</a:t>
            </a:r>
            <a:r>
              <a:rPr lang="fi-FI" sz="3600" dirty="0" smtClean="0"/>
              <a:t> kirjoitukset.</a:t>
            </a:r>
            <a:r>
              <a:rPr lang="fi-FI" dirty="0" smtClean="0">
                <a:latin typeface="Verdana" panose="020B0604030504040204" pitchFamily="34" charset="0"/>
                <a:ea typeface="Verdana" panose="020B0604030504040204" pitchFamily="34" charset="0"/>
                <a:cs typeface="Verdana" panose="020B0604030504040204" pitchFamily="34" charset="0"/>
              </a:rPr>
              <a:t/>
            </a:r>
            <a:br>
              <a:rPr lang="fi-FI" dirty="0" smtClean="0">
                <a:latin typeface="Verdana" panose="020B0604030504040204" pitchFamily="34" charset="0"/>
                <a:ea typeface="Verdana" panose="020B0604030504040204" pitchFamily="34" charset="0"/>
                <a:cs typeface="Verdana" panose="020B0604030504040204" pitchFamily="34" charset="0"/>
              </a:rPr>
            </a:br>
            <a:endParaRPr lang="fi-FI" dirty="0"/>
          </a:p>
        </p:txBody>
      </p:sp>
      <p:sp>
        <p:nvSpPr>
          <p:cNvPr id="3" name="Sisällön paikkamerkki 2"/>
          <p:cNvSpPr>
            <a:spLocks noGrp="1"/>
          </p:cNvSpPr>
          <p:nvPr>
            <p:ph idx="1"/>
          </p:nvPr>
        </p:nvSpPr>
        <p:spPr/>
        <p:txBody>
          <a:bodyPr>
            <a:normAutofit fontScale="92500" lnSpcReduction="20000"/>
          </a:bodyPr>
          <a:lstStyle/>
          <a:p>
            <a:pPr marL="0" indent="-69850">
              <a:lnSpc>
                <a:spcPct val="130000"/>
              </a:lnSpc>
              <a:spcBef>
                <a:spcPts val="0"/>
              </a:spcBef>
              <a:buSzPct val="78571"/>
              <a:buNone/>
            </a:pPr>
            <a:r>
              <a:rPr lang="fi-FI" b="1" dirty="0">
                <a:latin typeface="Verdana" panose="020B0604030504040204" pitchFamily="34" charset="0"/>
                <a:ea typeface="Verdana" panose="020B0604030504040204" pitchFamily="34" charset="0"/>
                <a:cs typeface="Verdana" panose="020B0604030504040204" pitchFamily="34" charset="0"/>
                <a:sym typeface="Arial"/>
              </a:rPr>
              <a:t>Dokumentti </a:t>
            </a:r>
            <a:r>
              <a:rPr lang="fi" b="1" dirty="0">
                <a:latin typeface="Verdana" panose="020B0604030504040204" pitchFamily="34" charset="0"/>
                <a:ea typeface="Verdana" panose="020B0604030504040204" pitchFamily="34" charset="0"/>
                <a:cs typeface="Verdana" panose="020B0604030504040204" pitchFamily="34" charset="0"/>
                <a:sym typeface="Arial"/>
              </a:rPr>
              <a:t>A: </a:t>
            </a:r>
          </a:p>
          <a:p>
            <a:pPr marL="0" indent="-69850">
              <a:lnSpc>
                <a:spcPct val="130000"/>
              </a:lnSpc>
              <a:spcBef>
                <a:spcPts val="0"/>
              </a:spcBef>
              <a:buSzPct val="78571"/>
              <a:buNone/>
            </a:pPr>
            <a:r>
              <a:rPr lang="fi" i="1" dirty="0">
                <a:latin typeface="Verdana" panose="020B0604030504040204" pitchFamily="34" charset="0"/>
                <a:ea typeface="Verdana" panose="020B0604030504040204" pitchFamily="34" charset="0"/>
                <a:cs typeface="Verdana" panose="020B0604030504040204" pitchFamily="34" charset="0"/>
                <a:sym typeface="Arial"/>
              </a:rPr>
              <a:t>Valtiollinen valta on ikuista, luovuttamatonta ja jakamatonta. Se on korkeinta valtaa, jolla voidaan vapaasti määrätä kansalaisten asioista. Parhaiten tällainen valta sopii kuninkaalle, joka on yhtä kuin valtio. Tämän vuoksi kaikki yhteisöt ovat riippuvaisia valtiosta. Laki ei pohjaudu Jumalan tahtoon vaan sen luo ihminen, itsevaltias kuningas. </a:t>
            </a:r>
          </a:p>
          <a:p>
            <a:pPr marL="0" indent="-69850">
              <a:lnSpc>
                <a:spcPct val="130000"/>
              </a:lnSpc>
              <a:spcBef>
                <a:spcPts val="0"/>
              </a:spcBef>
              <a:buSzPct val="78571"/>
              <a:buNone/>
            </a:pPr>
            <a:r>
              <a:rPr lang="fi" dirty="0">
                <a:latin typeface="Verdana" panose="020B0604030504040204" pitchFamily="34" charset="0"/>
                <a:ea typeface="Verdana" panose="020B0604030504040204" pitchFamily="34" charset="0"/>
                <a:cs typeface="Verdana" panose="020B0604030504040204" pitchFamily="34" charset="0"/>
                <a:sym typeface="Arial"/>
              </a:rPr>
              <a:t>					</a:t>
            </a:r>
            <a:r>
              <a:rPr lang="fi" sz="1600" dirty="0" smtClean="0">
                <a:latin typeface="Verdana" panose="020B0604030504040204" pitchFamily="34" charset="0"/>
                <a:ea typeface="Verdana" panose="020B0604030504040204" pitchFamily="34" charset="0"/>
                <a:cs typeface="Verdana" panose="020B0604030504040204" pitchFamily="34" charset="0"/>
                <a:sym typeface="Arial"/>
              </a:rPr>
              <a:t>(ranskalainen oikeusoppinut Jean Bodin, Valtio, 1576)</a:t>
            </a:r>
          </a:p>
          <a:p>
            <a:endParaRPr lang="fi-FI" dirty="0"/>
          </a:p>
        </p:txBody>
      </p:sp>
    </p:spTree>
    <p:extLst>
      <p:ext uri="{BB962C8B-B14F-4D97-AF65-F5344CB8AC3E}">
        <p14:creationId xmlns:p14="http://schemas.microsoft.com/office/powerpoint/2010/main" val="219875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normAutofit fontScale="62500" lnSpcReduction="20000"/>
          </a:bodyPr>
          <a:lstStyle/>
          <a:p>
            <a:pPr marL="0" indent="-69850">
              <a:lnSpc>
                <a:spcPct val="130000"/>
              </a:lnSpc>
              <a:spcBef>
                <a:spcPts val="0"/>
              </a:spcBef>
              <a:buSzPct val="78571"/>
              <a:buNone/>
            </a:pPr>
            <a:r>
              <a:rPr lang="fi-FI" b="1" dirty="0">
                <a:latin typeface="Verdana" panose="020B0604030504040204" pitchFamily="34" charset="0"/>
                <a:ea typeface="Verdana" panose="020B0604030504040204" pitchFamily="34" charset="0"/>
                <a:cs typeface="Verdana" panose="020B0604030504040204" pitchFamily="34" charset="0"/>
                <a:sym typeface="Arial"/>
              </a:rPr>
              <a:t>Dokumentti </a:t>
            </a:r>
            <a:r>
              <a:rPr lang="fi" b="1" dirty="0">
                <a:latin typeface="Verdana" panose="020B0604030504040204" pitchFamily="34" charset="0"/>
                <a:ea typeface="Verdana" panose="020B0604030504040204" pitchFamily="34" charset="0"/>
                <a:cs typeface="Verdana" panose="020B0604030504040204" pitchFamily="34" charset="0"/>
                <a:sym typeface="Arial"/>
              </a:rPr>
              <a:t>B: </a:t>
            </a:r>
          </a:p>
          <a:p>
            <a:pPr marL="0" indent="-69850">
              <a:lnSpc>
                <a:spcPct val="130000"/>
              </a:lnSpc>
              <a:spcBef>
                <a:spcPts val="0"/>
              </a:spcBef>
              <a:buSzPct val="78571"/>
              <a:buNone/>
            </a:pPr>
            <a:r>
              <a:rPr lang="fi" i="1" dirty="0">
                <a:latin typeface="Verdana" panose="020B0604030504040204" pitchFamily="34" charset="0"/>
                <a:ea typeface="Verdana" panose="020B0604030504040204" pitchFamily="34" charset="0"/>
                <a:cs typeface="Verdana" panose="020B0604030504040204" pitchFamily="34" charset="0"/>
                <a:sym typeface="Arial"/>
              </a:rPr>
              <a:t>Ehdoton mielivalta tai hallitseminen ilman pysyviä säädettyjä lakeja eivät kumpikaan sovi yhteen yhteiskunnan ja hallinnon päämäärien kanssa. – – Ihmisten ei voida olettaa tahtovan, vaikka heillä olisi siihen oikeuskin, kenellekään yhdelle, tai useammallekaan, ehdotonta ja rajatonta valtaa heihin. Tämä tarkoittaisi asettumista huonompaan tilanteeseen kuin luonnontila, jossa heillä oli vapaus puolustaa oikeuttaan muiden loukkauksia vastaan. – – On paljon huonompi tilanne olla alttiina sellaisen ihmisen rajattomalle vallalle, jolla on komennossaan satatuhatta, kuin olla alttiina sadantuhannen yksittäisen ihmisen rajattomalle vallalle. Kenelläkään ei ole varmuutta, että tahto on muita parempi sillä miehellä, jolla on tällainen komennettavien joukko, vaikka hän onkin satatuhatta kertaa voimakkaampi. </a:t>
            </a:r>
            <a:r>
              <a:rPr lang="fi" dirty="0">
                <a:latin typeface="Verdana" panose="020B0604030504040204" pitchFamily="34" charset="0"/>
                <a:ea typeface="Verdana" panose="020B0604030504040204" pitchFamily="34" charset="0"/>
                <a:cs typeface="Verdana" panose="020B0604030504040204" pitchFamily="34" charset="0"/>
                <a:sym typeface="Arial"/>
              </a:rPr>
              <a:t>					</a:t>
            </a:r>
            <a:r>
              <a:rPr lang="fi" sz="1600" dirty="0" smtClean="0">
                <a:latin typeface="Verdana" panose="020B0604030504040204" pitchFamily="34" charset="0"/>
                <a:ea typeface="Verdana" panose="020B0604030504040204" pitchFamily="34" charset="0"/>
                <a:cs typeface="Verdana" panose="020B0604030504040204" pitchFamily="34" charset="0"/>
                <a:sym typeface="Arial"/>
              </a:rPr>
              <a:t>(englantilainen filosofi John Locke, Tutkielma hallitusvallasta, 1691)</a:t>
            </a:r>
          </a:p>
          <a:p>
            <a:endParaRPr lang="fi-FI" dirty="0"/>
          </a:p>
        </p:txBody>
      </p:sp>
    </p:spTree>
    <p:extLst>
      <p:ext uri="{BB962C8B-B14F-4D97-AF65-F5344CB8AC3E}">
        <p14:creationId xmlns:p14="http://schemas.microsoft.com/office/powerpoint/2010/main" val="446244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Tehtävät</a:t>
            </a:r>
            <a:endParaRPr lang="fi-FI" dirty="0"/>
          </a:p>
        </p:txBody>
      </p:sp>
      <p:sp>
        <p:nvSpPr>
          <p:cNvPr id="3" name="Sisällön paikkamerkki 2"/>
          <p:cNvSpPr>
            <a:spLocks noGrp="1"/>
          </p:cNvSpPr>
          <p:nvPr>
            <p:ph idx="1"/>
          </p:nvPr>
        </p:nvSpPr>
        <p:spPr/>
        <p:txBody>
          <a:bodyPr>
            <a:normAutofit lnSpcReduction="10000"/>
          </a:bodyPr>
          <a:lstStyle/>
          <a:p>
            <a:pPr marL="514350" indent="-514350">
              <a:buAutoNum type="arabicPeriod"/>
            </a:pPr>
            <a:r>
              <a:rPr lang="fi-FI" dirty="0" smtClean="0"/>
              <a:t>Etsi tekstistä kohta, josta käy ilmi että Bodin kannattaa itsevaltiutta. </a:t>
            </a:r>
          </a:p>
          <a:p>
            <a:pPr marL="514350" indent="-514350">
              <a:buFont typeface="Arial" panose="020B0604020202020204" pitchFamily="34" charset="0"/>
              <a:buAutoNum type="arabicPeriod"/>
            </a:pPr>
            <a:r>
              <a:rPr lang="fi-FI" dirty="0" smtClean="0"/>
              <a:t> Etsi tekstistä kohta, josta käy ilmi että </a:t>
            </a:r>
            <a:r>
              <a:rPr lang="fi-FI" dirty="0" err="1" smtClean="0"/>
              <a:t>Locke</a:t>
            </a:r>
            <a:r>
              <a:rPr lang="fi-FI" dirty="0" smtClean="0"/>
              <a:t> vastustaa itsevaltiutta.</a:t>
            </a:r>
            <a:endParaRPr lang="fi-FI" dirty="0" smtClean="0">
              <a:latin typeface="Verdana" panose="020B0604030504040204" pitchFamily="34" charset="0"/>
              <a:ea typeface="Verdana" panose="020B0604030504040204" pitchFamily="34" charset="0"/>
              <a:cs typeface="Verdana" panose="020B0604030504040204" pitchFamily="34" charset="0"/>
            </a:endParaRPr>
          </a:p>
          <a:p>
            <a:pPr marL="514350" indent="-514350">
              <a:buFont typeface="Arial" panose="020B0604020202020204" pitchFamily="34" charset="0"/>
              <a:buAutoNum type="arabicPeriod"/>
            </a:pPr>
            <a:r>
              <a:rPr lang="fi" dirty="0" smtClean="0"/>
              <a:t>Missä tulee esiin Bodinin ajatus rajattomasta itsevaltiudesta?</a:t>
            </a:r>
            <a:endParaRPr lang="fi-FI" dirty="0" smtClean="0">
              <a:latin typeface="Verdana" panose="020B0604030504040204" pitchFamily="34" charset="0"/>
              <a:ea typeface="Verdana" panose="020B0604030504040204" pitchFamily="34" charset="0"/>
              <a:cs typeface="Verdana" panose="020B0604030504040204" pitchFamily="34" charset="0"/>
            </a:endParaRPr>
          </a:p>
          <a:p>
            <a:pPr marL="514350" indent="-514350">
              <a:buFont typeface="Arial" panose="020B0604020202020204" pitchFamily="34" charset="0"/>
              <a:buAutoNum type="arabicPeriod"/>
            </a:pPr>
            <a:r>
              <a:rPr lang="fi" dirty="0" smtClean="0"/>
              <a:t>Missä tulee esiin Locken ajatus lakien tärkeydestä ja mielivaltaisen hallitsemisen vastustamisesta?</a:t>
            </a:r>
            <a:endParaRPr lang="fi-FI" dirty="0" smtClean="0">
              <a:latin typeface="Verdana" panose="020B0604030504040204" pitchFamily="34" charset="0"/>
              <a:ea typeface="Verdana" panose="020B0604030504040204" pitchFamily="34" charset="0"/>
              <a:cs typeface="Verdana" panose="020B0604030504040204" pitchFamily="34" charset="0"/>
            </a:endParaRPr>
          </a:p>
          <a:p>
            <a:pPr marL="514350" indent="-514350">
              <a:buAutoNum type="arabicPeriod"/>
            </a:pPr>
            <a:r>
              <a:rPr lang="fi" dirty="0" smtClean="0"/>
              <a:t>Missä tulee esiin Locken ajatus, ettei ihmisiä voi hallita ilman heidän suostumustaan?</a:t>
            </a:r>
            <a:endParaRPr lang="fi-FI" dirty="0" smtClean="0">
              <a:latin typeface="Verdana" panose="020B0604030504040204" pitchFamily="34" charset="0"/>
              <a:ea typeface="Verdana" panose="020B0604030504040204" pitchFamily="34" charset="0"/>
              <a:cs typeface="Verdana" panose="020B0604030504040204" pitchFamily="34" charset="0"/>
            </a:endParaRPr>
          </a:p>
          <a:p>
            <a:endParaRPr lang="fi-FI" dirty="0"/>
          </a:p>
        </p:txBody>
      </p:sp>
    </p:spTree>
    <p:extLst>
      <p:ext uri="{BB962C8B-B14F-4D97-AF65-F5344CB8AC3E}">
        <p14:creationId xmlns:p14="http://schemas.microsoft.com/office/powerpoint/2010/main" val="8775109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aninen">
  <a:themeElements>
    <a:clrScheme name="Orgaaninen">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aninen">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aninen">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249</Words>
  <Application>Microsoft Office PowerPoint</Application>
  <PresentationFormat>Laajakuva</PresentationFormat>
  <Paragraphs>13</Paragraphs>
  <Slides>4</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vt:i4>
      </vt:variant>
    </vt:vector>
  </HeadingPairs>
  <TitlesOfParts>
    <vt:vector size="8" baseType="lpstr">
      <vt:lpstr>Arial</vt:lpstr>
      <vt:lpstr>Garamond</vt:lpstr>
      <vt:lpstr>Verdana</vt:lpstr>
      <vt:lpstr>Orgaaninen</vt:lpstr>
      <vt:lpstr>Tekstidokumentin tulkintaharjoitus</vt:lpstr>
      <vt:lpstr> Lue seuraavilla dioilla olevat Jean Bodinin ja John Locken kirjoitukset. </vt:lpstr>
      <vt:lpstr>PowerPoint-esitys</vt:lpstr>
      <vt:lpstr>Tehtävät</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Tekstidokumentin tulkintaharjoitus</dc:title>
  <dc:creator>Helenius Niki</dc:creator>
  <cp:lastModifiedBy>Helenius Niki</cp:lastModifiedBy>
  <cp:revision>1</cp:revision>
  <dcterms:created xsi:type="dcterms:W3CDTF">2019-10-15T12:55:14Z</dcterms:created>
  <dcterms:modified xsi:type="dcterms:W3CDTF">2019-10-15T12:55:42Z</dcterms:modified>
</cp:coreProperties>
</file>