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5" r:id="rId4"/>
    <p:sldId id="264" r:id="rId5"/>
    <p:sldId id="262" r:id="rId6"/>
    <p:sldId id="258" r:id="rId7"/>
    <p:sldId id="271" r:id="rId8"/>
    <p:sldId id="263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1E46D-8FD1-49F6-9E30-2387ECC946AE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8DA78-19C6-42E2-BA1A-3E87ED97DA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4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DA78-19C6-42E2-BA1A-3E87ED97DA2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76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A77586C-A2D0-4011-B824-CDE40CFDB379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Kreikka ja </a:t>
            </a:r>
            <a:r>
              <a:rPr lang="fi-FI" dirty="0"/>
              <a:t>R</a:t>
            </a:r>
            <a:r>
              <a:rPr lang="fi-FI" dirty="0" smtClean="0"/>
              <a:t>ooma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Antiikki (n.800eKr. – 400jKr.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1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Hallinto Roomassa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u="sng" dirty="0" smtClean="0"/>
              <a:t>Tasavalta-aika (509-27eKr.)</a:t>
            </a:r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b="1" dirty="0" smtClean="0"/>
              <a:t>        2 konsulia</a:t>
            </a:r>
            <a:r>
              <a:rPr lang="fi-FI" sz="2000" b="1" dirty="0" smtClean="0"/>
              <a:t> (hallinto – sota)</a:t>
            </a:r>
          </a:p>
          <a:p>
            <a:pPr marL="0" indent="0">
              <a:buNone/>
            </a:pPr>
            <a:endParaRPr lang="fi-FI" sz="2000" b="1" u="sng" dirty="0"/>
          </a:p>
          <a:p>
            <a:pPr marL="0" indent="0">
              <a:buNone/>
            </a:pPr>
            <a:r>
              <a:rPr lang="fi-FI" sz="2000" b="1" dirty="0" smtClean="0"/>
              <a:t>               </a:t>
            </a:r>
            <a:r>
              <a:rPr lang="fi-FI" b="1" dirty="0" smtClean="0"/>
              <a:t> Senaatti</a:t>
            </a:r>
          </a:p>
          <a:p>
            <a:pPr marL="0" indent="0">
              <a:buNone/>
            </a:pPr>
            <a:r>
              <a:rPr lang="fi-FI" sz="2000" b="1" dirty="0" smtClean="0"/>
              <a:t>(yläluokka Patriisit, alaluokka Plebeijit)        </a:t>
            </a:r>
          </a:p>
          <a:p>
            <a:pPr marL="0" indent="0">
              <a:buNone/>
            </a:pPr>
            <a:r>
              <a:rPr lang="fi-FI" sz="2000" b="1" dirty="0" smtClean="0"/>
              <a:t>  </a:t>
            </a:r>
            <a:endParaRPr lang="fi-FI" sz="2000" b="1" dirty="0"/>
          </a:p>
          <a:p>
            <a:pPr marL="0" indent="0">
              <a:buNone/>
            </a:pPr>
            <a:r>
              <a:rPr lang="fi-FI" sz="2000" b="1" dirty="0" smtClean="0"/>
              <a:t>           </a:t>
            </a:r>
            <a:r>
              <a:rPr lang="fi-FI" b="1" dirty="0" smtClean="0"/>
              <a:t>Kansankokous </a:t>
            </a:r>
          </a:p>
          <a:p>
            <a:pPr marL="0" indent="0">
              <a:buNone/>
            </a:pPr>
            <a:r>
              <a:rPr lang="fi-FI" sz="2000" b="1" dirty="0" smtClean="0"/>
              <a:t>(äänimäärä perustui varallisuuteen)</a:t>
            </a:r>
            <a:endParaRPr lang="fi-FI" sz="2000" b="1" dirty="0"/>
          </a:p>
          <a:p>
            <a:pPr marL="0" indent="0">
              <a:buNone/>
            </a:pPr>
            <a:endParaRPr lang="fi-FI" b="1" u="sng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3200" b="1" u="sng" dirty="0" smtClean="0"/>
              <a:t>Keisariaika (27 eKr.-476jKr.)</a:t>
            </a:r>
          </a:p>
          <a:p>
            <a:pPr marL="0" indent="0">
              <a:buNone/>
            </a:pPr>
            <a:r>
              <a:rPr lang="fi-FI" dirty="0"/>
              <a:t>  </a:t>
            </a:r>
            <a:r>
              <a:rPr lang="fi-FI" dirty="0" smtClean="0"/>
              <a:t>                   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Yksinvaltius</a:t>
            </a:r>
            <a:endParaRPr lang="fi-FI" dirty="0"/>
          </a:p>
        </p:txBody>
      </p:sp>
      <p:sp>
        <p:nvSpPr>
          <p:cNvPr id="8" name="Alanuoli 7"/>
          <p:cNvSpPr/>
          <p:nvPr/>
        </p:nvSpPr>
        <p:spPr>
          <a:xfrm>
            <a:off x="2054648" y="4300522"/>
            <a:ext cx="484632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lanuoli 9"/>
          <p:cNvSpPr/>
          <p:nvPr/>
        </p:nvSpPr>
        <p:spPr>
          <a:xfrm>
            <a:off x="2054648" y="292494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 oikealle 10"/>
          <p:cNvSpPr/>
          <p:nvPr/>
        </p:nvSpPr>
        <p:spPr>
          <a:xfrm>
            <a:off x="4968697" y="3042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0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</a:t>
            </a:r>
            <a:r>
              <a:rPr lang="fi-FI" dirty="0" smtClean="0"/>
              <a:t>oomalaiset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Leipää ja sirkushuveja</a:t>
            </a:r>
          </a:p>
          <a:p>
            <a:r>
              <a:rPr lang="fi-FI" dirty="0" smtClean="0"/>
              <a:t>Väkivaltakulttuuri</a:t>
            </a:r>
          </a:p>
          <a:p>
            <a:r>
              <a:rPr lang="fi-FI" dirty="0" smtClean="0"/>
              <a:t>Kylpylät, laiskottelu, pidot</a:t>
            </a:r>
          </a:p>
          <a:p>
            <a:r>
              <a:rPr lang="fi-FI" dirty="0" smtClean="0"/>
              <a:t>Toisaalta käytännöllisyys</a:t>
            </a:r>
          </a:p>
          <a:p>
            <a:r>
              <a:rPr lang="fi-FI" dirty="0" smtClean="0"/>
              <a:t>Rakennustaito, esim. tiet, betoni, holvaus</a:t>
            </a:r>
          </a:p>
          <a:p>
            <a:r>
              <a:rPr lang="fi-FI" dirty="0" smtClean="0"/>
              <a:t>Tehokas hallinto ja lait</a:t>
            </a:r>
          </a:p>
          <a:p>
            <a:r>
              <a:rPr lang="fi-FI" dirty="0" smtClean="0"/>
              <a:t>Yhteinen kieli raha</a:t>
            </a:r>
          </a:p>
          <a:p>
            <a:r>
              <a:rPr lang="fi-FI" dirty="0" smtClean="0"/>
              <a:t>Kristinusko vakiintui 300-luvulla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9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Colosseum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01" y="1772816"/>
            <a:ext cx="6628726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Pantheon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544" y="1752600"/>
            <a:ext cx="6566911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Kylpylä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506" y="1752600"/>
            <a:ext cx="6122988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Akvedukti</a:t>
            </a: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2286794"/>
            <a:ext cx="63817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Mitä roomalaiset omaksuivat kreikkalaisilta ja mitä kehittivät itse?</a:t>
            </a:r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Kreikkalaisilta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Kreikan jumalat (nimet vaihdettiin)</a:t>
            </a:r>
          </a:p>
          <a:p>
            <a:r>
              <a:rPr lang="fi-FI" dirty="0" smtClean="0"/>
              <a:t>Veistotaide</a:t>
            </a:r>
          </a:p>
          <a:p>
            <a:r>
              <a:rPr lang="fi-FI" dirty="0" smtClean="0"/>
              <a:t>Arkkitehtuurin tyylipiirteet</a:t>
            </a:r>
          </a:p>
          <a:p>
            <a:r>
              <a:rPr lang="fi-FI" dirty="0" smtClean="0"/>
              <a:t>Filosofia</a:t>
            </a:r>
          </a:p>
          <a:p>
            <a:r>
              <a:rPr lang="fi-FI" dirty="0" smtClean="0"/>
              <a:t>Teatteri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Kehittivät itse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Keskitetty hallinto</a:t>
            </a:r>
          </a:p>
          <a:p>
            <a:r>
              <a:rPr lang="fi-FI" dirty="0" smtClean="0"/>
              <a:t>Oikeusjärjestelmä</a:t>
            </a:r>
          </a:p>
          <a:p>
            <a:r>
              <a:rPr lang="fi-FI" dirty="0" smtClean="0"/>
              <a:t>Sotataito</a:t>
            </a:r>
          </a:p>
          <a:p>
            <a:r>
              <a:rPr lang="fi-FI" dirty="0" smtClean="0"/>
              <a:t>Insinööritaito, esim. betoni ja holvikaaret, </a:t>
            </a:r>
            <a:r>
              <a:rPr lang="fi-FI" dirty="0" err="1" smtClean="0"/>
              <a:t>akveduktit</a:t>
            </a:r>
            <a:endParaRPr lang="fi-FI" dirty="0" smtClean="0"/>
          </a:p>
          <a:p>
            <a:r>
              <a:rPr lang="fi-FI" dirty="0" smtClean="0"/>
              <a:t>Tiet</a:t>
            </a:r>
          </a:p>
          <a:p>
            <a:r>
              <a:rPr lang="fi-FI" dirty="0" smtClean="0"/>
              <a:t>Roomalaiset numerot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88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Kreikka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Koostui kaupunkivaltioista</a:t>
            </a:r>
          </a:p>
          <a:p>
            <a:r>
              <a:rPr lang="fi-FI" sz="2800" dirty="0" smtClean="0"/>
              <a:t>Uskonto tärkeää – maailmankuva perustui myytteihin ja jumaltaruihin</a:t>
            </a:r>
          </a:p>
          <a:p>
            <a:r>
              <a:rPr lang="fi-FI" sz="2800" dirty="0" smtClean="0"/>
              <a:t>Jumalat Olymposvuorella, kuolemattomia</a:t>
            </a:r>
          </a:p>
          <a:p>
            <a:r>
              <a:rPr lang="fi-FI" sz="2800" dirty="0" smtClean="0"/>
              <a:t>Oraakkelit ennustivat</a:t>
            </a:r>
          </a:p>
          <a:p>
            <a:r>
              <a:rPr lang="fi-FI" sz="2800" dirty="0" smtClean="0"/>
              <a:t>Olympialaiset joka 4.vuosi (olympiadi) </a:t>
            </a:r>
            <a:r>
              <a:rPr lang="fi-FI" sz="2800" dirty="0" smtClean="0">
                <a:latin typeface="Lucida Sans Unicode"/>
                <a:cs typeface="Lucida Sans Unicode"/>
              </a:rPr>
              <a:t>→</a:t>
            </a:r>
            <a:r>
              <a:rPr lang="fi-FI" sz="2800" dirty="0" smtClean="0">
                <a:cs typeface="Lucida Sans Unicode"/>
              </a:rPr>
              <a:t> sodat keskeytettiin, urheilijoita ihailtiin</a:t>
            </a:r>
          </a:p>
          <a:p>
            <a:r>
              <a:rPr lang="fi-FI" sz="2800" dirty="0" smtClean="0">
                <a:cs typeface="Lucida Sans Unicode"/>
              </a:rPr>
              <a:t>Teatteri kehittyi (tragediat ja komediat)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777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"/>
            <a:ext cx="914400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3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1" y="3193954"/>
            <a:ext cx="4003538" cy="3636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14" y="3006000"/>
            <a:ext cx="5136000" cy="38520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i-FI" dirty="0" smtClean="0"/>
              <a:t>Teatteria ja painia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917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Kaupunkivaltiot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109" y="1752600"/>
            <a:ext cx="4823782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8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Demokratian kehto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77926"/>
              </p:ext>
            </p:extLst>
          </p:nvPr>
        </p:nvGraphicFramePr>
        <p:xfrm>
          <a:off x="457200" y="17526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Kyllä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EI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Äänioikeus</a:t>
                      </a:r>
                      <a:r>
                        <a:rPr lang="fi-FI" baseline="0" dirty="0" smtClean="0"/>
                        <a:t> yli 20v-miehet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Ei äänioikeutta: naiset, ei-ateenalaiset (molemmat vanhemmat tuli olla ateenalaisia), orjat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Kansankokous, välitön demokratia (500 neuvosto valmisteli asiat, 50 edustajaa jokaisesta kaupunginosasta)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Päätöksenteko tempoilevaa –demokratiaa kavennettiin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Virat arvottiin – jokaisella mahdollisuus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Kansankiihottajat johdattelivat kansankokouksia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Yli 30v. miehet kansantuomioistuin – ei lainopillista koulutusta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Mahdollisuus</a:t>
                      </a:r>
                      <a:r>
                        <a:rPr lang="fi-FI" baseline="0" dirty="0" smtClean="0"/>
                        <a:t> äänestää jokin henkilö maanpakoon (</a:t>
                      </a:r>
                      <a:r>
                        <a:rPr lang="fi-FI" baseline="0" dirty="0" err="1" smtClean="0"/>
                        <a:t>ostrakismos</a:t>
                      </a:r>
                      <a:r>
                        <a:rPr lang="fi-FI" baseline="0" dirty="0" smtClean="0"/>
                        <a:t>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1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Senaatti ja </a:t>
            </a:r>
            <a:r>
              <a:rPr lang="fi-FI" dirty="0" err="1" smtClean="0"/>
              <a:t>rooman</a:t>
            </a:r>
            <a:r>
              <a:rPr lang="fi-FI" dirty="0" smtClean="0"/>
              <a:t> kansa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010569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Rooma laajimmillaan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530" y="1818000"/>
            <a:ext cx="769186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Rooma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Imi vaikutteita kaikkialta</a:t>
            </a:r>
          </a:p>
          <a:p>
            <a:r>
              <a:rPr lang="fi-FI" dirty="0" smtClean="0"/>
              <a:t>Demokratia ei periytynyt</a:t>
            </a:r>
          </a:p>
          <a:p>
            <a:r>
              <a:rPr lang="fi-FI" dirty="0" smtClean="0"/>
              <a:t>Patriarkaalinen yhteiskunta, naisten asema silti parempi kuin Kreikassa</a:t>
            </a:r>
          </a:p>
          <a:p>
            <a:r>
              <a:rPr lang="fi-FI" dirty="0" smtClean="0"/>
              <a:t>Varallisuus ja yhteiskunnalliset suhteet tärkeitä</a:t>
            </a:r>
          </a:p>
          <a:p>
            <a:r>
              <a:rPr lang="fi-FI" dirty="0" smtClean="0"/>
              <a:t>Ensimmäinen miljoonakaupunki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6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355</TotalTime>
  <Words>261</Words>
  <Application>Microsoft Office PowerPoint</Application>
  <PresentationFormat>Näytössä katseltava diaesitys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Century Gothic</vt:lpstr>
      <vt:lpstr>Lucida Sans Unicode</vt:lpstr>
      <vt:lpstr>Apteekki</vt:lpstr>
      <vt:lpstr>Antiikki (n.800eKr. – 400jKr.</vt:lpstr>
      <vt:lpstr>Kreikka</vt:lpstr>
      <vt:lpstr>PowerPoint-esitys</vt:lpstr>
      <vt:lpstr>Teatteria ja painia</vt:lpstr>
      <vt:lpstr>Kaupunkivaltiot</vt:lpstr>
      <vt:lpstr>Demokratian kehto</vt:lpstr>
      <vt:lpstr>Senaatti ja rooman kansa</vt:lpstr>
      <vt:lpstr>Rooma laajimmillaan</vt:lpstr>
      <vt:lpstr>Rooma</vt:lpstr>
      <vt:lpstr>Hallinto Roomassa</vt:lpstr>
      <vt:lpstr>Roomalaiset</vt:lpstr>
      <vt:lpstr>Colosseum</vt:lpstr>
      <vt:lpstr>Pantheon</vt:lpstr>
      <vt:lpstr>Kylpylä</vt:lpstr>
      <vt:lpstr>Akvedukti</vt:lpstr>
      <vt:lpstr>Mitä roomalaiset omaksuivat kreikkalaisilta ja mitä kehittivät itse?</vt:lpstr>
    </vt:vector>
  </TitlesOfParts>
  <Company>Kaakkois-Suomen Tieto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Antiikki (n.800eKr. – 400jKr.</dc:title>
  <dc:creator>niki.helenius@edukouvola.fi</dc:creator>
  <cp:lastModifiedBy>Helenius Niki</cp:lastModifiedBy>
  <cp:revision>17</cp:revision>
  <dcterms:created xsi:type="dcterms:W3CDTF">2014-10-27T18:24:12Z</dcterms:created>
  <dcterms:modified xsi:type="dcterms:W3CDTF">2018-03-05T17:23:02Z</dcterms:modified>
</cp:coreProperties>
</file>