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fi-FI"/>
              <a:t>Muokkaa ots. perustyyl. napsautt.</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24E7C846-880F-4DBF-A50F-D766BBA3A3C2}" type="datetimeFigureOut">
              <a:rPr lang="fi-FI" smtClean="0"/>
              <a:t>26.3.2024</a:t>
            </a:fld>
            <a:endParaRPr lang="fi-FI"/>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fi-FI"/>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FBA60D1D-07DA-484B-B80A-738B0354F2E8}" type="slidenum">
              <a:rPr lang="fi-FI" smtClean="0"/>
              <a:t>‹#›</a:t>
            </a:fld>
            <a:endParaRPr lang="fi-FI"/>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2752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24E7C846-880F-4DBF-A50F-D766BBA3A3C2}" type="datetimeFigureOut">
              <a:rPr lang="fi-FI" smtClean="0"/>
              <a:t>26.3.2024</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3427618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fi-FI"/>
              <a:t>Muokkaa ots. perustyyl. napsautt.</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24E7C846-880F-4DBF-A50F-D766BBA3A3C2}" type="datetimeFigureOut">
              <a:rPr lang="fi-FI" smtClean="0"/>
              <a:t>26.3.2024</a:t>
            </a:fld>
            <a:endParaRPr lang="fi-FI"/>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fi-FI"/>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FBA60D1D-07DA-484B-B80A-738B0354F2E8}" type="slidenum">
              <a:rPr lang="fi-FI" smtClean="0"/>
              <a:t>‹#›</a:t>
            </a:fld>
            <a:endParaRPr lang="fi-FI"/>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26754803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24E7C846-880F-4DBF-A50F-D766BBA3A3C2}" type="datetimeFigureOut">
              <a:rPr lang="fi-FI" smtClean="0"/>
              <a:t>26.3.2024</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246516864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fi-FI"/>
              <a:t>Muokkaa ots. perustyyl. napsautt.</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257300" y="2909102"/>
            <a:ext cx="4800600" cy="299639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633864" y="2909102"/>
            <a:ext cx="4800600" cy="299639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24E7C846-880F-4DBF-A50F-D766BBA3A3C2}" type="datetimeFigureOut">
              <a:rPr lang="fi-FI" smtClean="0"/>
              <a:t>26.3.2024</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2276110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24E7C846-880F-4DBF-A50F-D766BBA3A3C2}" type="datetimeFigureOut">
              <a:rPr lang="fi-FI" smtClean="0"/>
              <a:t>26.3.2024</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53024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E7C846-880F-4DBF-A50F-D766BBA3A3C2}" type="datetimeFigureOut">
              <a:rPr lang="fi-FI" smtClean="0"/>
              <a:t>26.3.2024</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3287743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fi-FI"/>
              <a:t>Muokkaa ots. perustyyl. napsautt.</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a:xfrm>
            <a:off x="765051" y="6375679"/>
            <a:ext cx="1233355" cy="348462"/>
          </a:xfrm>
        </p:spPr>
        <p:txBody>
          <a:bodyPr/>
          <a:lstStyle/>
          <a:p>
            <a:fld id="{24E7C846-880F-4DBF-A50F-D766BBA3A3C2}" type="datetimeFigureOut">
              <a:rPr lang="fi-FI" smtClean="0"/>
              <a:t>26.3.2024</a:t>
            </a:fld>
            <a:endParaRPr lang="fi-FI"/>
          </a:p>
        </p:txBody>
      </p:sp>
      <p:sp>
        <p:nvSpPr>
          <p:cNvPr id="6" name="Footer Placeholder 5"/>
          <p:cNvSpPr>
            <a:spLocks noGrp="1"/>
          </p:cNvSpPr>
          <p:nvPr>
            <p:ph type="ftr" sz="quarter" idx="11"/>
          </p:nvPr>
        </p:nvSpPr>
        <p:spPr>
          <a:xfrm>
            <a:off x="2103620" y="6375679"/>
            <a:ext cx="3482179" cy="345796"/>
          </a:xfrm>
        </p:spPr>
        <p:txBody>
          <a:bodyPr/>
          <a:lstStyle/>
          <a:p>
            <a:endParaRPr lang="fi-FI"/>
          </a:p>
        </p:txBody>
      </p:sp>
      <p:sp>
        <p:nvSpPr>
          <p:cNvPr id="7" name="Slide Number Placeholder 6"/>
          <p:cNvSpPr>
            <a:spLocks noGrp="1"/>
          </p:cNvSpPr>
          <p:nvPr>
            <p:ph type="sldNum" sz="quarter" idx="12"/>
          </p:nvPr>
        </p:nvSpPr>
        <p:spPr>
          <a:xfrm>
            <a:off x="5691014" y="6375679"/>
            <a:ext cx="1232456" cy="345796"/>
          </a:xfrm>
        </p:spPr>
        <p:txBody>
          <a:bodyPr/>
          <a:lstStyle/>
          <a:p>
            <a:fld id="{FBA60D1D-07DA-484B-B80A-738B0354F2E8}" type="slidenum">
              <a:rPr lang="fi-FI" smtClean="0"/>
              <a:t>‹#›</a:t>
            </a:fld>
            <a:endParaRPr lang="fi-FI"/>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4714984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fi-FI"/>
              <a:t>Muokkaa ots. perustyyl. napsautt.</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a:xfrm>
            <a:off x="765950" y="6375679"/>
            <a:ext cx="1232456" cy="348462"/>
          </a:xfrm>
        </p:spPr>
        <p:txBody>
          <a:bodyPr/>
          <a:lstStyle/>
          <a:p>
            <a:fld id="{24E7C846-880F-4DBF-A50F-D766BBA3A3C2}" type="datetimeFigureOut">
              <a:rPr lang="fi-FI" smtClean="0"/>
              <a:t>26.3.2024</a:t>
            </a:fld>
            <a:endParaRPr lang="fi-FI"/>
          </a:p>
        </p:txBody>
      </p:sp>
      <p:sp>
        <p:nvSpPr>
          <p:cNvPr id="6" name="Footer Placeholder 5"/>
          <p:cNvSpPr>
            <a:spLocks noGrp="1"/>
          </p:cNvSpPr>
          <p:nvPr>
            <p:ph type="ftr" sz="quarter" idx="11"/>
          </p:nvPr>
        </p:nvSpPr>
        <p:spPr>
          <a:xfrm>
            <a:off x="2103621" y="6375679"/>
            <a:ext cx="3482178" cy="345796"/>
          </a:xfrm>
        </p:spPr>
        <p:txBody>
          <a:bodyPr/>
          <a:lstStyle/>
          <a:p>
            <a:endParaRPr lang="fi-FI"/>
          </a:p>
        </p:txBody>
      </p:sp>
      <p:sp>
        <p:nvSpPr>
          <p:cNvPr id="7" name="Slide Number Placeholder 6"/>
          <p:cNvSpPr>
            <a:spLocks noGrp="1"/>
          </p:cNvSpPr>
          <p:nvPr>
            <p:ph type="sldNum" sz="quarter" idx="12"/>
          </p:nvPr>
        </p:nvSpPr>
        <p:spPr>
          <a:xfrm>
            <a:off x="5687568" y="6375679"/>
            <a:ext cx="1234440" cy="345796"/>
          </a:xfrm>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3732857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24E7C846-880F-4DBF-A50F-D766BBA3A3C2}" type="datetimeFigureOut">
              <a:rPr lang="fi-FI" smtClean="0"/>
              <a:t>26.3.2024</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2803119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24E7C846-880F-4DBF-A50F-D766BBA3A3C2}" type="datetimeFigureOut">
              <a:rPr lang="fi-FI" smtClean="0"/>
              <a:t>26.3.2024</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BA60D1D-07DA-484B-B80A-738B0354F2E8}" type="slidenum">
              <a:rPr lang="fi-FI" smtClean="0"/>
              <a:t>‹#›</a:t>
            </a:fld>
            <a:endParaRPr lang="fi-FI"/>
          </a:p>
        </p:txBody>
      </p:sp>
    </p:spTree>
    <p:extLst>
      <p:ext uri="{BB962C8B-B14F-4D97-AF65-F5344CB8AC3E}">
        <p14:creationId xmlns:p14="http://schemas.microsoft.com/office/powerpoint/2010/main" val="3295002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fi-FI"/>
              <a:t>Muokkaa ots. perustyyl. napsautt.</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24E7C846-880F-4DBF-A50F-D766BBA3A3C2}" type="datetimeFigureOut">
              <a:rPr lang="fi-FI" smtClean="0"/>
              <a:t>26.3.2024</a:t>
            </a:fld>
            <a:endParaRPr lang="fi-FI"/>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fi-FI"/>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FBA60D1D-07DA-484B-B80A-738B0354F2E8}" type="slidenum">
              <a:rPr lang="fi-FI" smtClean="0"/>
              <a:t>‹#›</a:t>
            </a:fld>
            <a:endParaRPr lang="fi-FI"/>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94166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EF101A-7901-0F8A-78AD-DC6D64AA2207}"/>
              </a:ext>
            </a:extLst>
          </p:cNvPr>
          <p:cNvSpPr>
            <a:spLocks noGrp="1"/>
          </p:cNvSpPr>
          <p:nvPr>
            <p:ph type="ctrTitle"/>
          </p:nvPr>
        </p:nvSpPr>
        <p:spPr/>
        <p:txBody>
          <a:bodyPr/>
          <a:lstStyle/>
          <a:p>
            <a:r>
              <a:rPr lang="fi-FI" dirty="0"/>
              <a:t>Kohti itsenäisyyttä</a:t>
            </a:r>
          </a:p>
        </p:txBody>
      </p:sp>
      <p:sp>
        <p:nvSpPr>
          <p:cNvPr id="3" name="Alaotsikko 2">
            <a:extLst>
              <a:ext uri="{FF2B5EF4-FFF2-40B4-BE49-F238E27FC236}">
                <a16:creationId xmlns:a16="http://schemas.microsoft.com/office/drawing/2014/main" id="{4B4659CC-1A29-80D4-2C4E-8BE01EEB330B}"/>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1654796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72D39320-4683-2268-C1BD-E20FB0191BEB}"/>
              </a:ext>
            </a:extLst>
          </p:cNvPr>
          <p:cNvPicPr>
            <a:picLocks noChangeAspect="1"/>
          </p:cNvPicPr>
          <p:nvPr/>
        </p:nvPicPr>
        <p:blipFill rotWithShape="1">
          <a:blip r:embed="rId2"/>
          <a:srcRect r="1367"/>
          <a:stretch/>
        </p:blipFill>
        <p:spPr>
          <a:xfrm>
            <a:off x="7338646" y="10"/>
            <a:ext cx="4853354" cy="6857990"/>
          </a:xfrm>
          <a:prstGeom prst="rect">
            <a:avLst/>
          </a:prstGeom>
        </p:spPr>
      </p:pic>
      <p:sp>
        <p:nvSpPr>
          <p:cNvPr id="13" name="Freeform 10">
            <a:extLst>
              <a:ext uri="{FF2B5EF4-FFF2-40B4-BE49-F238E27FC236}">
                <a16:creationId xmlns:a16="http://schemas.microsoft.com/office/drawing/2014/main" id="{E1CE536E-134A-4A35-900B-30F927D5B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fi-FI"/>
          </a:p>
        </p:txBody>
      </p:sp>
      <p:sp>
        <p:nvSpPr>
          <p:cNvPr id="2" name="Otsikko 1">
            <a:extLst>
              <a:ext uri="{FF2B5EF4-FFF2-40B4-BE49-F238E27FC236}">
                <a16:creationId xmlns:a16="http://schemas.microsoft.com/office/drawing/2014/main" id="{EBEEBEA3-6D41-5A23-B096-4F6DF362D802}"/>
              </a:ext>
            </a:extLst>
          </p:cNvPr>
          <p:cNvSpPr>
            <a:spLocks noGrp="1"/>
          </p:cNvSpPr>
          <p:nvPr>
            <p:ph type="title"/>
          </p:nvPr>
        </p:nvSpPr>
        <p:spPr>
          <a:xfrm>
            <a:off x="765051" y="382385"/>
            <a:ext cx="6015897" cy="1492132"/>
          </a:xfrm>
        </p:spPr>
        <p:txBody>
          <a:bodyPr>
            <a:normAutofit/>
          </a:bodyPr>
          <a:lstStyle/>
          <a:p>
            <a:r>
              <a:rPr lang="fi-FI" dirty="0"/>
              <a:t>Venäläistäminen</a:t>
            </a:r>
          </a:p>
        </p:txBody>
      </p:sp>
      <p:sp>
        <p:nvSpPr>
          <p:cNvPr id="14" name="Rectangle 10">
            <a:extLst>
              <a:ext uri="{FF2B5EF4-FFF2-40B4-BE49-F238E27FC236}">
                <a16:creationId xmlns:a16="http://schemas.microsoft.com/office/drawing/2014/main" id="{FA0382D1-1594-4E3D-842E-04E1E5E75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EDD16DD2-AFB2-CEB0-D9C0-33D7BB08EFE9}"/>
              </a:ext>
            </a:extLst>
          </p:cNvPr>
          <p:cNvSpPr>
            <a:spLocks noGrp="1"/>
          </p:cNvSpPr>
          <p:nvPr>
            <p:ph idx="1"/>
          </p:nvPr>
        </p:nvSpPr>
        <p:spPr>
          <a:xfrm>
            <a:off x="765051" y="2286001"/>
            <a:ext cx="6015897" cy="3593591"/>
          </a:xfrm>
        </p:spPr>
        <p:txBody>
          <a:bodyPr>
            <a:normAutofit/>
          </a:bodyPr>
          <a:lstStyle/>
          <a:p>
            <a:r>
              <a:rPr lang="fi-FI" dirty="0"/>
              <a:t>1800-l. lopulla Suomen autonomiaa alettiin rajoittamaan -&gt; Pietarin suojelu avainasemassa</a:t>
            </a:r>
          </a:p>
          <a:p>
            <a:r>
              <a:rPr lang="fi-FI" dirty="0"/>
              <a:t>HELMIKUUN MANIFESTI 1899 aloitti sortotoimet (lakien säätämistä rajattiin, venäjän kielen opetus kouluihin ym.) </a:t>
            </a:r>
          </a:p>
          <a:p>
            <a:r>
              <a:rPr lang="fi-FI" dirty="0"/>
              <a:t>Kenraalikuvernööriksi </a:t>
            </a:r>
            <a:r>
              <a:rPr lang="fi-FI" dirty="0" err="1"/>
              <a:t>Bobrikov</a:t>
            </a:r>
            <a:r>
              <a:rPr lang="fi-FI" dirty="0"/>
              <a:t> -&gt; diktaattorin valtuudet </a:t>
            </a:r>
          </a:p>
          <a:p>
            <a:r>
              <a:rPr lang="fi-FI" dirty="0"/>
              <a:t>Suomalaiset pitivät tätä laittomana -&gt; suuri adressi</a:t>
            </a:r>
          </a:p>
        </p:txBody>
      </p:sp>
    </p:spTree>
    <p:extLst>
      <p:ext uri="{BB962C8B-B14F-4D97-AF65-F5344CB8AC3E}">
        <p14:creationId xmlns:p14="http://schemas.microsoft.com/office/powerpoint/2010/main" val="4426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467C17-7059-A09F-CF22-D2D5F2874BF6}"/>
              </a:ext>
            </a:extLst>
          </p:cNvPr>
          <p:cNvSpPr>
            <a:spLocks noGrp="1"/>
          </p:cNvSpPr>
          <p:nvPr>
            <p:ph type="title"/>
          </p:nvPr>
        </p:nvSpPr>
        <p:spPr>
          <a:xfrm>
            <a:off x="1251679" y="645107"/>
            <a:ext cx="3384329" cy="1640894"/>
          </a:xfrm>
        </p:spPr>
        <p:txBody>
          <a:bodyPr anchor="t">
            <a:normAutofit/>
          </a:bodyPr>
          <a:lstStyle/>
          <a:p>
            <a:r>
              <a:rPr lang="fi-FI" sz="3400"/>
              <a:t>Suhtautuminen sortoon</a:t>
            </a:r>
          </a:p>
        </p:txBody>
      </p:sp>
      <p:sp>
        <p:nvSpPr>
          <p:cNvPr id="3" name="Sisällön paikkamerkki 2">
            <a:extLst>
              <a:ext uri="{FF2B5EF4-FFF2-40B4-BE49-F238E27FC236}">
                <a16:creationId xmlns:a16="http://schemas.microsoft.com/office/drawing/2014/main" id="{A56B4A7B-1EE2-6421-6D82-30858AA1F8D2}"/>
              </a:ext>
            </a:extLst>
          </p:cNvPr>
          <p:cNvSpPr>
            <a:spLocks noGrp="1"/>
          </p:cNvSpPr>
          <p:nvPr>
            <p:ph idx="1"/>
          </p:nvPr>
        </p:nvSpPr>
        <p:spPr>
          <a:xfrm>
            <a:off x="1251679" y="2286001"/>
            <a:ext cx="3384330" cy="3940844"/>
          </a:xfrm>
        </p:spPr>
        <p:txBody>
          <a:bodyPr>
            <a:normAutofit/>
          </a:bodyPr>
          <a:lstStyle/>
          <a:p>
            <a:r>
              <a:rPr lang="fi-FI" b="1" dirty="0"/>
              <a:t>Myöntyväiset</a:t>
            </a:r>
            <a:r>
              <a:rPr lang="fi-FI" dirty="0"/>
              <a:t>:  Määräyksiä piti totella, ettei pahempaa tapahdu</a:t>
            </a:r>
          </a:p>
          <a:p>
            <a:r>
              <a:rPr lang="fi-FI" b="1" dirty="0"/>
              <a:t>Perustuslailliset</a:t>
            </a:r>
            <a:r>
              <a:rPr lang="fi-FI" dirty="0"/>
              <a:t>:  Vetosivat Suomen perustuslakiin, eivätkä totelleet määräyksiä</a:t>
            </a:r>
          </a:p>
          <a:p>
            <a:r>
              <a:rPr lang="fi-FI" b="1" dirty="0"/>
              <a:t>Aktivistit: </a:t>
            </a:r>
            <a:r>
              <a:rPr lang="fi-FI" dirty="0"/>
              <a:t>Tarvittaessa vastustetaan väkivalloin </a:t>
            </a:r>
          </a:p>
          <a:p>
            <a:pPr marL="0" indent="0">
              <a:buNone/>
            </a:pPr>
            <a:r>
              <a:rPr lang="fi-FI" dirty="0"/>
              <a:t>-&gt; Lopulta Eugen Schauman murhasi </a:t>
            </a:r>
            <a:r>
              <a:rPr lang="fi-FI" dirty="0" err="1"/>
              <a:t>Bobrikovin</a:t>
            </a:r>
            <a:r>
              <a:rPr lang="fi-FI" dirty="0"/>
              <a:t> v.1904</a:t>
            </a:r>
          </a:p>
        </p:txBody>
      </p:sp>
      <p:pic>
        <p:nvPicPr>
          <p:cNvPr id="4" name="Kuva 3">
            <a:extLst>
              <a:ext uri="{FF2B5EF4-FFF2-40B4-BE49-F238E27FC236}">
                <a16:creationId xmlns:a16="http://schemas.microsoft.com/office/drawing/2014/main" id="{060E0410-378A-12A0-F5DD-CB6EF533EACF}"/>
              </a:ext>
            </a:extLst>
          </p:cNvPr>
          <p:cNvPicPr>
            <a:picLocks noChangeAspect="1"/>
          </p:cNvPicPr>
          <p:nvPr/>
        </p:nvPicPr>
        <p:blipFill rotWithShape="1">
          <a:blip r:embed="rId2"/>
          <a:srcRect l="16193" r="13875" b="-1"/>
          <a:stretch/>
        </p:blipFill>
        <p:spPr>
          <a:xfrm>
            <a:off x="5279472" y="645107"/>
            <a:ext cx="5995465" cy="5594047"/>
          </a:xfrm>
          <a:prstGeom prst="rect">
            <a:avLst/>
          </a:prstGeom>
        </p:spPr>
      </p:pic>
    </p:spTree>
    <p:extLst>
      <p:ext uri="{BB962C8B-B14F-4D97-AF65-F5344CB8AC3E}">
        <p14:creationId xmlns:p14="http://schemas.microsoft.com/office/powerpoint/2010/main" val="407120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7AE024-22BD-7797-9BA0-B098EF0019D1}"/>
              </a:ext>
            </a:extLst>
          </p:cNvPr>
          <p:cNvSpPr>
            <a:spLocks noGrp="1"/>
          </p:cNvSpPr>
          <p:nvPr>
            <p:ph type="title"/>
          </p:nvPr>
        </p:nvSpPr>
        <p:spPr/>
        <p:txBody>
          <a:bodyPr/>
          <a:lstStyle/>
          <a:p>
            <a:r>
              <a:rPr lang="fi-FI" dirty="0"/>
              <a:t>Tehtävä perjantaina (yksin tai parin kanssa)</a:t>
            </a:r>
          </a:p>
        </p:txBody>
      </p:sp>
      <p:sp>
        <p:nvSpPr>
          <p:cNvPr id="3" name="Sisällön paikkamerkki 2">
            <a:extLst>
              <a:ext uri="{FF2B5EF4-FFF2-40B4-BE49-F238E27FC236}">
                <a16:creationId xmlns:a16="http://schemas.microsoft.com/office/drawing/2014/main" id="{6272D936-9A34-8B84-41C5-84598506B847}"/>
              </a:ext>
            </a:extLst>
          </p:cNvPr>
          <p:cNvSpPr>
            <a:spLocks noGrp="1"/>
          </p:cNvSpPr>
          <p:nvPr>
            <p:ph idx="1"/>
          </p:nvPr>
        </p:nvSpPr>
        <p:spPr/>
        <p:txBody>
          <a:bodyPr>
            <a:normAutofit lnSpcReduction="10000"/>
          </a:bodyPr>
          <a:lstStyle/>
          <a:p>
            <a:r>
              <a:rPr lang="fi-FI" b="1" dirty="0">
                <a:solidFill>
                  <a:srgbClr val="212121"/>
                </a:solidFill>
                <a:effectLst/>
                <a:latin typeface="Source Sans Pro" panose="020B0503030403020204" pitchFamily="34" charset="0"/>
              </a:rPr>
              <a:t>Esittele Suomen kultakauden taidetta kuvin. Etsi vähintään kolme-viisi eri taiteilijan tai arkkitehdin teosta verkosta ja linkitä ne tähän tehtävään. Kirjoita lyhyet selvitykset teoksista.</a:t>
            </a:r>
            <a:endParaRPr lang="fi-FI" dirty="0"/>
          </a:p>
          <a:p>
            <a:r>
              <a:rPr lang="fi-FI" dirty="0"/>
              <a:t>Kirjoita googleen Taiteen kultakausi </a:t>
            </a:r>
          </a:p>
          <a:p>
            <a:r>
              <a:rPr lang="fi-FI" dirty="0"/>
              <a:t>Sieltä </a:t>
            </a:r>
            <a:r>
              <a:rPr lang="fi-FI" dirty="0" err="1"/>
              <a:t>löytdät</a:t>
            </a:r>
            <a:r>
              <a:rPr lang="fi-FI" dirty="0"/>
              <a:t> taiteilijoita. Jatka googlen kuvahakuun, </a:t>
            </a:r>
            <a:r>
              <a:rPr lang="fi-FI" dirty="0" err="1"/>
              <a:t>esim</a:t>
            </a:r>
            <a:r>
              <a:rPr lang="fi-FI" dirty="0"/>
              <a:t> Edelfelt ja se avaa lukuisia maalauksia. Valitse yksi ja liitä se tehtävään. (helpointa tehdä PowerPoint, jos olet niitä tehnyt). Lyhyt selvitys, eli kuka teoksen on tehnyt, milloin ja miksi teos on merkittävä eli hyvin lyhyesti esittelet työt. </a:t>
            </a:r>
          </a:p>
          <a:p>
            <a:r>
              <a:rPr lang="fi-FI" dirty="0"/>
              <a:t>Kun olet valmis – palauta tehtävä </a:t>
            </a:r>
            <a:r>
              <a:rPr lang="fi-FI" dirty="0" err="1"/>
              <a:t>pedanetiin</a:t>
            </a:r>
            <a:r>
              <a:rPr lang="fi-FI" dirty="0"/>
              <a:t>. Yksi palautus/pari</a:t>
            </a:r>
          </a:p>
          <a:p>
            <a:r>
              <a:rPr lang="fi-FI" dirty="0" err="1"/>
              <a:t>Pedanetin</a:t>
            </a:r>
            <a:r>
              <a:rPr lang="fi-FI" dirty="0"/>
              <a:t> liittymisavain on sisällissota.</a:t>
            </a:r>
          </a:p>
          <a:p>
            <a:endParaRPr lang="fi-FI" dirty="0"/>
          </a:p>
        </p:txBody>
      </p:sp>
    </p:spTree>
    <p:extLst>
      <p:ext uri="{BB962C8B-B14F-4D97-AF65-F5344CB8AC3E}">
        <p14:creationId xmlns:p14="http://schemas.microsoft.com/office/powerpoint/2010/main" val="1537999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Kuva 7" descr="Kuva, joka sisältää kohteen teksti, Julkaisu, kirja, paperi&#10;&#10;Kuvaus luotu automaattisesti">
            <a:extLst>
              <a:ext uri="{FF2B5EF4-FFF2-40B4-BE49-F238E27FC236}">
                <a16:creationId xmlns:a16="http://schemas.microsoft.com/office/drawing/2014/main" id="{C4ABC8F8-AA54-C94E-DC61-3DCADF2436E0}"/>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Tree>
    <p:extLst>
      <p:ext uri="{BB962C8B-B14F-4D97-AF65-F5344CB8AC3E}">
        <p14:creationId xmlns:p14="http://schemas.microsoft.com/office/powerpoint/2010/main" val="3728758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415D79-2B20-43BA-F967-14F468F51238}"/>
              </a:ext>
            </a:extLst>
          </p:cNvPr>
          <p:cNvSpPr>
            <a:spLocks noGrp="1"/>
          </p:cNvSpPr>
          <p:nvPr>
            <p:ph type="title"/>
          </p:nvPr>
        </p:nvSpPr>
        <p:spPr/>
        <p:txBody>
          <a:bodyPr/>
          <a:lstStyle/>
          <a:p>
            <a:r>
              <a:rPr lang="fi-FI" dirty="0"/>
              <a:t>Eduskuntauudistus 1906</a:t>
            </a:r>
          </a:p>
        </p:txBody>
      </p:sp>
      <p:sp>
        <p:nvSpPr>
          <p:cNvPr id="4" name="Tekstin paikkamerkki 3">
            <a:extLst>
              <a:ext uri="{FF2B5EF4-FFF2-40B4-BE49-F238E27FC236}">
                <a16:creationId xmlns:a16="http://schemas.microsoft.com/office/drawing/2014/main" id="{8A30FDB6-E6E2-BF4C-CDEE-9B2B66B55615}"/>
              </a:ext>
            </a:extLst>
          </p:cNvPr>
          <p:cNvSpPr>
            <a:spLocks noGrp="1"/>
          </p:cNvSpPr>
          <p:nvPr>
            <p:ph type="body" idx="1"/>
          </p:nvPr>
        </p:nvSpPr>
        <p:spPr/>
        <p:txBody>
          <a:bodyPr/>
          <a:lstStyle/>
          <a:p>
            <a:r>
              <a:rPr lang="fi-FI" dirty="0"/>
              <a:t>Säätyvaltiopäivät</a:t>
            </a:r>
          </a:p>
        </p:txBody>
      </p:sp>
      <p:sp>
        <p:nvSpPr>
          <p:cNvPr id="6" name="Tekstin paikkamerkki 5">
            <a:extLst>
              <a:ext uri="{FF2B5EF4-FFF2-40B4-BE49-F238E27FC236}">
                <a16:creationId xmlns:a16="http://schemas.microsoft.com/office/drawing/2014/main" id="{45912D08-67AA-DB21-B99A-3F9500805A48}"/>
              </a:ext>
            </a:extLst>
          </p:cNvPr>
          <p:cNvSpPr>
            <a:spLocks noGrp="1"/>
          </p:cNvSpPr>
          <p:nvPr>
            <p:ph type="body" sz="quarter" idx="3"/>
          </p:nvPr>
        </p:nvSpPr>
        <p:spPr/>
        <p:txBody>
          <a:bodyPr/>
          <a:lstStyle/>
          <a:p>
            <a:r>
              <a:rPr lang="fi-FI" dirty="0"/>
              <a:t>eduskunta</a:t>
            </a:r>
          </a:p>
        </p:txBody>
      </p:sp>
      <p:sp>
        <p:nvSpPr>
          <p:cNvPr id="20" name="Sisällön paikkamerkki 19">
            <a:extLst>
              <a:ext uri="{FF2B5EF4-FFF2-40B4-BE49-F238E27FC236}">
                <a16:creationId xmlns:a16="http://schemas.microsoft.com/office/drawing/2014/main" id="{33F6B552-D80D-5FBF-7D01-55500B92B239}"/>
              </a:ext>
            </a:extLst>
          </p:cNvPr>
          <p:cNvSpPr>
            <a:spLocks noGrp="1"/>
          </p:cNvSpPr>
          <p:nvPr>
            <p:ph sz="quarter" idx="4"/>
          </p:nvPr>
        </p:nvSpPr>
        <p:spPr/>
        <p:txBody>
          <a:bodyPr>
            <a:normAutofit fontScale="85000" lnSpcReduction="20000"/>
          </a:bodyPr>
          <a:lstStyle/>
          <a:p>
            <a:r>
              <a:rPr lang="fi-FI" dirty="0"/>
              <a:t>YKSIKAMARINEN EDUSKUNTA </a:t>
            </a:r>
          </a:p>
          <a:p>
            <a:pPr>
              <a:buFont typeface="Wingdings" panose="05000000000000000000" pitchFamily="2" charset="2"/>
              <a:buChar char="è"/>
            </a:pPr>
            <a:r>
              <a:rPr lang="fi-FI" dirty="0"/>
              <a:t>Yleinen ja yhtäläinen äänioikeus sekä vaalikelpoisuus</a:t>
            </a:r>
          </a:p>
          <a:p>
            <a:pPr>
              <a:buFont typeface="Wingdings" panose="05000000000000000000" pitchFamily="2" charset="2"/>
              <a:buChar char="è"/>
            </a:pPr>
            <a:r>
              <a:rPr lang="fi-FI" dirty="0"/>
              <a:t>Äänioikeusikäraja 24 vuotta</a:t>
            </a:r>
          </a:p>
          <a:p>
            <a:pPr>
              <a:buFont typeface="Wingdings" panose="05000000000000000000" pitchFamily="2" charset="2"/>
              <a:buChar char="è"/>
            </a:pPr>
            <a:r>
              <a:rPr lang="fi-FI" dirty="0"/>
              <a:t>Jokaisella kansanedustajalla yksi ääni</a:t>
            </a:r>
          </a:p>
        </p:txBody>
      </p:sp>
      <p:sp>
        <p:nvSpPr>
          <p:cNvPr id="22" name="Sisällön paikkamerkki 21">
            <a:extLst>
              <a:ext uri="{FF2B5EF4-FFF2-40B4-BE49-F238E27FC236}">
                <a16:creationId xmlns:a16="http://schemas.microsoft.com/office/drawing/2014/main" id="{5B047CFB-3D5A-38DB-254F-E1BD10C65BB8}"/>
              </a:ext>
            </a:extLst>
          </p:cNvPr>
          <p:cNvSpPr>
            <a:spLocks noGrp="1"/>
          </p:cNvSpPr>
          <p:nvPr>
            <p:ph sz="half" idx="2"/>
          </p:nvPr>
        </p:nvSpPr>
        <p:spPr/>
        <p:txBody>
          <a:bodyPr>
            <a:normAutofit fontScale="85000" lnSpcReduction="20000"/>
          </a:bodyPr>
          <a:lstStyle/>
          <a:p>
            <a:r>
              <a:rPr lang="fi-FI" dirty="0"/>
              <a:t>AATELISTO</a:t>
            </a:r>
          </a:p>
          <a:p>
            <a:r>
              <a:rPr lang="fi-FI" dirty="0"/>
              <a:t>PAPISTO</a:t>
            </a:r>
          </a:p>
          <a:p>
            <a:r>
              <a:rPr lang="fi-FI" dirty="0"/>
              <a:t>PORVARISTO</a:t>
            </a:r>
          </a:p>
          <a:p>
            <a:r>
              <a:rPr lang="fi-FI" dirty="0"/>
              <a:t>TALONPOJAT</a:t>
            </a:r>
          </a:p>
          <a:p>
            <a:pPr>
              <a:buFont typeface="Wingdings" panose="05000000000000000000" pitchFamily="2" charset="2"/>
              <a:buChar char="è"/>
            </a:pPr>
            <a:r>
              <a:rPr lang="fi-FI" dirty="0"/>
              <a:t>Päätökset tehtiin säädyittäin</a:t>
            </a:r>
          </a:p>
          <a:p>
            <a:pPr>
              <a:buFont typeface="Wingdings" panose="05000000000000000000" pitchFamily="2" charset="2"/>
              <a:buChar char="è"/>
            </a:pPr>
            <a:r>
              <a:rPr lang="fi-FI" dirty="0"/>
              <a:t>Äänioikeus sidottu syntyperään</a:t>
            </a:r>
          </a:p>
          <a:p>
            <a:pPr>
              <a:buFont typeface="Wingdings" panose="05000000000000000000" pitchFamily="2" charset="2"/>
              <a:buChar char="è"/>
            </a:pPr>
            <a:r>
              <a:rPr lang="fi-FI" dirty="0"/>
              <a:t> 30% kansasta edustettuna</a:t>
            </a:r>
          </a:p>
          <a:p>
            <a:pPr>
              <a:buFont typeface="Wingdings" panose="05000000000000000000" pitchFamily="2" charset="2"/>
              <a:buChar char="è"/>
            </a:pPr>
            <a:r>
              <a:rPr lang="fi-FI" dirty="0"/>
              <a:t>Naisilla, tilattomilla tai työläisillä ei ollut äänioikeutta</a:t>
            </a:r>
          </a:p>
          <a:p>
            <a:pPr>
              <a:buFont typeface="Wingdings" panose="05000000000000000000" pitchFamily="2" charset="2"/>
              <a:buChar char="è"/>
            </a:pPr>
            <a:endParaRPr lang="fi-FI" dirty="0"/>
          </a:p>
        </p:txBody>
      </p:sp>
    </p:spTree>
    <p:extLst>
      <p:ext uri="{BB962C8B-B14F-4D97-AF65-F5344CB8AC3E}">
        <p14:creationId xmlns:p14="http://schemas.microsoft.com/office/powerpoint/2010/main" val="96720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fade">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fade">
                                      <p:cBhvr>
                                        <p:cTn id="17" dur="500"/>
                                        <p:tgtEl>
                                          <p:spTgt spid="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xEl>
                                              <p:pRg st="3" end="3"/>
                                            </p:txEl>
                                          </p:spTgt>
                                        </p:tgtEl>
                                        <p:attrNameLst>
                                          <p:attrName>style.visibility</p:attrName>
                                        </p:attrNameLst>
                                      </p:cBhvr>
                                      <p:to>
                                        <p:strVal val="visible"/>
                                      </p:to>
                                    </p:set>
                                    <p:animEffect transition="in" filter="fade">
                                      <p:cBhvr>
                                        <p:cTn id="22" dur="500"/>
                                        <p:tgtEl>
                                          <p:spTgt spid="2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xEl>
                                              <p:pRg st="4" end="4"/>
                                            </p:txEl>
                                          </p:spTgt>
                                        </p:tgtEl>
                                        <p:attrNameLst>
                                          <p:attrName>style.visibility</p:attrName>
                                        </p:attrNameLst>
                                      </p:cBhvr>
                                      <p:to>
                                        <p:strVal val="visible"/>
                                      </p:to>
                                    </p:set>
                                    <p:animEffect transition="in" filter="fade">
                                      <p:cBhvr>
                                        <p:cTn id="27" dur="500"/>
                                        <p:tgtEl>
                                          <p:spTgt spid="2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xEl>
                                              <p:pRg st="5" end="5"/>
                                            </p:txEl>
                                          </p:spTgt>
                                        </p:tgtEl>
                                        <p:attrNameLst>
                                          <p:attrName>style.visibility</p:attrName>
                                        </p:attrNameLst>
                                      </p:cBhvr>
                                      <p:to>
                                        <p:strVal val="visible"/>
                                      </p:to>
                                    </p:set>
                                    <p:animEffect transition="in" filter="fade">
                                      <p:cBhvr>
                                        <p:cTn id="32" dur="500"/>
                                        <p:tgtEl>
                                          <p:spTgt spid="2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xEl>
                                              <p:pRg st="6" end="6"/>
                                            </p:txEl>
                                          </p:spTgt>
                                        </p:tgtEl>
                                        <p:attrNameLst>
                                          <p:attrName>style.visibility</p:attrName>
                                        </p:attrNameLst>
                                      </p:cBhvr>
                                      <p:to>
                                        <p:strVal val="visible"/>
                                      </p:to>
                                    </p:set>
                                    <p:animEffect transition="in" filter="fade">
                                      <p:cBhvr>
                                        <p:cTn id="37" dur="500"/>
                                        <p:tgtEl>
                                          <p:spTgt spid="2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xEl>
                                              <p:pRg st="7" end="7"/>
                                            </p:txEl>
                                          </p:spTgt>
                                        </p:tgtEl>
                                        <p:attrNameLst>
                                          <p:attrName>style.visibility</p:attrName>
                                        </p:attrNameLst>
                                      </p:cBhvr>
                                      <p:to>
                                        <p:strVal val="visible"/>
                                      </p:to>
                                    </p:set>
                                    <p:animEffect transition="in" filter="fade">
                                      <p:cBhvr>
                                        <p:cTn id="42" dur="500"/>
                                        <p:tgtEl>
                                          <p:spTgt spid="2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anim calcmode="lin" valueType="num">
                                      <p:cBhvr additive="base">
                                        <p:cTn id="4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0">
                                            <p:txEl>
                                              <p:pRg st="1" end="1"/>
                                            </p:txEl>
                                          </p:spTgt>
                                        </p:tgtEl>
                                        <p:attrNameLst>
                                          <p:attrName>style.visibility</p:attrName>
                                        </p:attrNameLst>
                                      </p:cBhvr>
                                      <p:to>
                                        <p:strVal val="visible"/>
                                      </p:to>
                                    </p:set>
                                    <p:anim calcmode="lin" valueType="num">
                                      <p:cBhvr additive="base">
                                        <p:cTn id="53"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0">
                                            <p:txEl>
                                              <p:pRg st="2" end="2"/>
                                            </p:txEl>
                                          </p:spTgt>
                                        </p:tgtEl>
                                        <p:attrNameLst>
                                          <p:attrName>style.visibility</p:attrName>
                                        </p:attrNameLst>
                                      </p:cBhvr>
                                      <p:to>
                                        <p:strVal val="visible"/>
                                      </p:to>
                                    </p:set>
                                    <p:anim calcmode="lin" valueType="num">
                                      <p:cBhvr additive="base">
                                        <p:cTn id="59"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0">
                                            <p:txEl>
                                              <p:pRg st="3" end="3"/>
                                            </p:txEl>
                                          </p:spTgt>
                                        </p:tgtEl>
                                        <p:attrNameLst>
                                          <p:attrName>style.visibility</p:attrName>
                                        </p:attrNameLst>
                                      </p:cBhvr>
                                      <p:to>
                                        <p:strVal val="visible"/>
                                      </p:to>
                                    </p:set>
                                    <p:anim calcmode="lin" valueType="num">
                                      <p:cBhvr additive="base">
                                        <p:cTn id="65"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AC3209-E9F8-F4FB-525D-B0E39A50F679}"/>
              </a:ext>
            </a:extLst>
          </p:cNvPr>
          <p:cNvSpPr>
            <a:spLocks noGrp="1"/>
          </p:cNvSpPr>
          <p:nvPr>
            <p:ph type="title"/>
          </p:nvPr>
        </p:nvSpPr>
        <p:spPr/>
        <p:txBody>
          <a:bodyPr/>
          <a:lstStyle/>
          <a:p>
            <a:r>
              <a:rPr lang="fi-FI" dirty="0"/>
              <a:t>Taustaa</a:t>
            </a:r>
          </a:p>
        </p:txBody>
      </p:sp>
      <p:sp>
        <p:nvSpPr>
          <p:cNvPr id="3" name="Sisällön paikkamerkki 2">
            <a:extLst>
              <a:ext uri="{FF2B5EF4-FFF2-40B4-BE49-F238E27FC236}">
                <a16:creationId xmlns:a16="http://schemas.microsoft.com/office/drawing/2014/main" id="{77E5C5F3-4928-C405-1AE8-2FB953472E83}"/>
              </a:ext>
            </a:extLst>
          </p:cNvPr>
          <p:cNvSpPr>
            <a:spLocks noGrp="1"/>
          </p:cNvSpPr>
          <p:nvPr>
            <p:ph idx="1"/>
          </p:nvPr>
        </p:nvSpPr>
        <p:spPr/>
        <p:txBody>
          <a:bodyPr/>
          <a:lstStyle/>
          <a:p>
            <a:r>
              <a:rPr lang="fi-FI" sz="2800" dirty="0"/>
              <a:t>Venäjä hävisi sodan Japanille 1904-05</a:t>
            </a:r>
          </a:p>
          <a:p>
            <a:r>
              <a:rPr lang="fi-FI" sz="2800" dirty="0"/>
              <a:t>Yleislakot levisivät Suomeen ja keisari perui venäläistämistoimet marraskuun manifestilla 1905</a:t>
            </a:r>
          </a:p>
          <a:p>
            <a:r>
              <a:rPr lang="fi-FI" sz="2800" dirty="0"/>
              <a:t>Eduskuntauudistuksen myötä naisetkin saivat äänioikeuden</a:t>
            </a:r>
          </a:p>
          <a:p>
            <a:r>
              <a:rPr lang="fi-FI" sz="2800" dirty="0"/>
              <a:t>Suomeen syntyi uusia puolueita</a:t>
            </a:r>
          </a:p>
          <a:p>
            <a:pPr marL="0" indent="0">
              <a:buNone/>
            </a:pPr>
            <a:endParaRPr lang="fi-FI" dirty="0"/>
          </a:p>
        </p:txBody>
      </p:sp>
    </p:spTree>
    <p:extLst>
      <p:ext uri="{BB962C8B-B14F-4D97-AF65-F5344CB8AC3E}">
        <p14:creationId xmlns:p14="http://schemas.microsoft.com/office/powerpoint/2010/main" val="374986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1C9671CB-7021-B4CD-D34F-8763F65676C6}"/>
              </a:ext>
            </a:extLst>
          </p:cNvPr>
          <p:cNvSpPr>
            <a:spLocks noGrp="1"/>
          </p:cNvSpPr>
          <p:nvPr>
            <p:ph type="title"/>
          </p:nvPr>
        </p:nvSpPr>
        <p:spPr/>
        <p:txBody>
          <a:bodyPr/>
          <a:lstStyle/>
          <a:p>
            <a:r>
              <a:rPr lang="fi-FI" dirty="0"/>
              <a:t>Viimeiset säätyvaltiopäivät</a:t>
            </a:r>
          </a:p>
        </p:txBody>
      </p:sp>
      <p:sp>
        <p:nvSpPr>
          <p:cNvPr id="9" name="Sisällön paikkamerkki 8">
            <a:extLst>
              <a:ext uri="{FF2B5EF4-FFF2-40B4-BE49-F238E27FC236}">
                <a16:creationId xmlns:a16="http://schemas.microsoft.com/office/drawing/2014/main" id="{EA5607DA-00AF-0CFB-A2EC-F5BB1C4FE38F}"/>
              </a:ext>
            </a:extLst>
          </p:cNvPr>
          <p:cNvSpPr>
            <a:spLocks noGrp="1"/>
          </p:cNvSpPr>
          <p:nvPr>
            <p:ph idx="1"/>
          </p:nvPr>
        </p:nvSpPr>
        <p:spPr/>
        <p:txBody>
          <a:bodyPr/>
          <a:lstStyle/>
          <a:p>
            <a:r>
              <a:rPr lang="fi-FI" sz="2000" dirty="0"/>
              <a:t>Sääty      osallistujat      säädyn osuus väestöstä </a:t>
            </a:r>
          </a:p>
          <a:p>
            <a:r>
              <a:rPr lang="fi-FI" sz="2000" dirty="0"/>
              <a:t>1. Aatelisto       54             0,12%</a:t>
            </a:r>
          </a:p>
          <a:p>
            <a:r>
              <a:rPr lang="fi-FI" sz="2000" dirty="0"/>
              <a:t>2. Papisto         12             0,26%</a:t>
            </a:r>
          </a:p>
          <a:p>
            <a:r>
              <a:rPr lang="fi-FI" sz="2000" dirty="0"/>
              <a:t>3. Porvaristo     18             3,11%</a:t>
            </a:r>
          </a:p>
          <a:p>
            <a:r>
              <a:rPr lang="fi-FI" sz="2000" dirty="0"/>
              <a:t>4. Talonpojat    16             26,15%</a:t>
            </a:r>
          </a:p>
          <a:p>
            <a:r>
              <a:rPr lang="fi-FI" sz="2000" dirty="0"/>
              <a:t> </a:t>
            </a:r>
          </a:p>
          <a:p>
            <a:r>
              <a:rPr lang="fi-FI" sz="2000" dirty="0"/>
              <a:t>Säätyjen ulkopuolella        70,36% </a:t>
            </a:r>
          </a:p>
          <a:p>
            <a:pPr marL="0" indent="0">
              <a:buNone/>
            </a:pPr>
            <a:endParaRPr lang="fi-FI" dirty="0"/>
          </a:p>
        </p:txBody>
      </p:sp>
    </p:spTree>
    <p:extLst>
      <p:ext uri="{BB962C8B-B14F-4D97-AF65-F5344CB8AC3E}">
        <p14:creationId xmlns:p14="http://schemas.microsoft.com/office/powerpoint/2010/main" val="3304980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CC16AB-57CC-D86A-48B9-7C11F7394217}"/>
              </a:ext>
            </a:extLst>
          </p:cNvPr>
          <p:cNvSpPr>
            <a:spLocks noGrp="1"/>
          </p:cNvSpPr>
          <p:nvPr>
            <p:ph type="title"/>
          </p:nvPr>
        </p:nvSpPr>
        <p:spPr/>
        <p:txBody>
          <a:bodyPr/>
          <a:lstStyle/>
          <a:p>
            <a:r>
              <a:rPr lang="fi-FI" dirty="0"/>
              <a:t>Tulokset 1907</a:t>
            </a:r>
          </a:p>
        </p:txBody>
      </p:sp>
      <p:sp>
        <p:nvSpPr>
          <p:cNvPr id="3" name="Sisällön paikkamerkki 2">
            <a:extLst>
              <a:ext uri="{FF2B5EF4-FFF2-40B4-BE49-F238E27FC236}">
                <a16:creationId xmlns:a16="http://schemas.microsoft.com/office/drawing/2014/main" id="{3E5591CE-7CA5-3FEB-D3E7-318BCE0B6F7E}"/>
              </a:ext>
            </a:extLst>
          </p:cNvPr>
          <p:cNvSpPr>
            <a:spLocks noGrp="1"/>
          </p:cNvSpPr>
          <p:nvPr>
            <p:ph idx="1"/>
          </p:nvPr>
        </p:nvSpPr>
        <p:spPr/>
        <p:txBody>
          <a:bodyPr/>
          <a:lstStyle/>
          <a:p>
            <a:r>
              <a:rPr lang="fi-FI" dirty="0"/>
              <a:t>SDP       80 </a:t>
            </a:r>
          </a:p>
          <a:p>
            <a:r>
              <a:rPr lang="fi-FI" dirty="0" err="1"/>
              <a:t>VanhS</a:t>
            </a:r>
            <a:r>
              <a:rPr lang="fi-FI" dirty="0"/>
              <a:t>.  59</a:t>
            </a:r>
          </a:p>
          <a:p>
            <a:r>
              <a:rPr lang="fi-FI" dirty="0" err="1"/>
              <a:t>NuorS.</a:t>
            </a:r>
            <a:r>
              <a:rPr lang="fi-FI" dirty="0"/>
              <a:t>   26</a:t>
            </a:r>
          </a:p>
          <a:p>
            <a:r>
              <a:rPr lang="fi-FI" dirty="0"/>
              <a:t>RKP       24</a:t>
            </a:r>
          </a:p>
          <a:p>
            <a:r>
              <a:rPr lang="fi-FI" dirty="0"/>
              <a:t>ML         9</a:t>
            </a:r>
          </a:p>
          <a:p>
            <a:r>
              <a:rPr lang="fi-FI" dirty="0"/>
              <a:t>KRL       2</a:t>
            </a:r>
          </a:p>
          <a:p>
            <a:r>
              <a:rPr lang="fi-FI" sz="2400" b="1" dirty="0"/>
              <a:t>Porvarienemmistöinen eduskunta</a:t>
            </a:r>
          </a:p>
          <a:p>
            <a:pPr marL="0" indent="0">
              <a:buNone/>
            </a:pPr>
            <a:endParaRPr lang="fi-FI" dirty="0"/>
          </a:p>
        </p:txBody>
      </p:sp>
    </p:spTree>
    <p:extLst>
      <p:ext uri="{BB962C8B-B14F-4D97-AF65-F5344CB8AC3E}">
        <p14:creationId xmlns:p14="http://schemas.microsoft.com/office/powerpoint/2010/main" val="3594923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B12DA2-85E1-1324-0A3C-9DFFEFA50D0B}"/>
              </a:ext>
            </a:extLst>
          </p:cNvPr>
          <p:cNvSpPr>
            <a:spLocks noGrp="1"/>
          </p:cNvSpPr>
          <p:nvPr>
            <p:ph type="title"/>
          </p:nvPr>
        </p:nvSpPr>
        <p:spPr>
          <a:xfrm>
            <a:off x="5195727" y="382385"/>
            <a:ext cx="6335338" cy="1492132"/>
          </a:xfrm>
        </p:spPr>
        <p:txBody>
          <a:bodyPr>
            <a:normAutofit/>
          </a:bodyPr>
          <a:lstStyle/>
          <a:p>
            <a:r>
              <a:rPr lang="fi-FI"/>
              <a:t>Eduskuntavaalien jälkeen</a:t>
            </a:r>
            <a:endParaRPr lang="fi-FI" dirty="0"/>
          </a:p>
        </p:txBody>
      </p:sp>
      <p:pic>
        <p:nvPicPr>
          <p:cNvPr id="4" name="Kuva 3" descr="Kuva, joka sisältää kohteen teksti, piha-, patsas, veistos&#10;&#10;Kuvaus luotu automaattisesti">
            <a:extLst>
              <a:ext uri="{FF2B5EF4-FFF2-40B4-BE49-F238E27FC236}">
                <a16:creationId xmlns:a16="http://schemas.microsoft.com/office/drawing/2014/main" id="{D7F32FE0-53ED-F6AD-6A5F-980E5CD8B025}"/>
              </a:ext>
            </a:extLst>
          </p:cNvPr>
          <p:cNvPicPr>
            <a:picLocks noChangeAspect="1"/>
          </p:cNvPicPr>
          <p:nvPr/>
        </p:nvPicPr>
        <p:blipFill rotWithShape="1">
          <a:blip r:embed="rId2"/>
          <a:srcRect r="2" b="227"/>
          <a:stretch/>
        </p:blipFill>
        <p:spPr>
          <a:xfrm>
            <a:off x="688434" y="-9525"/>
            <a:ext cx="4129822" cy="6867525"/>
          </a:xfrm>
          <a:prstGeom prst="rect">
            <a:avLst/>
          </a:prstGeom>
        </p:spPr>
      </p:pic>
      <p:sp>
        <p:nvSpPr>
          <p:cNvPr id="9"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fi-FI"/>
          </a:p>
        </p:txBody>
      </p:sp>
      <p:sp>
        <p:nvSpPr>
          <p:cNvPr id="3" name="Sisällön paikkamerkki 2">
            <a:extLst>
              <a:ext uri="{FF2B5EF4-FFF2-40B4-BE49-F238E27FC236}">
                <a16:creationId xmlns:a16="http://schemas.microsoft.com/office/drawing/2014/main" id="{AB71D202-0B5A-C6C5-03B5-5935E2C2F0AD}"/>
              </a:ext>
            </a:extLst>
          </p:cNvPr>
          <p:cNvSpPr>
            <a:spLocks noGrp="1"/>
          </p:cNvSpPr>
          <p:nvPr>
            <p:ph idx="1"/>
          </p:nvPr>
        </p:nvSpPr>
        <p:spPr>
          <a:xfrm>
            <a:off x="5195727" y="2286001"/>
            <a:ext cx="6335338" cy="3593591"/>
          </a:xfrm>
        </p:spPr>
        <p:txBody>
          <a:bodyPr>
            <a:normAutofit/>
          </a:bodyPr>
          <a:lstStyle/>
          <a:p>
            <a:r>
              <a:rPr lang="fi-FI" dirty="0"/>
              <a:t>Innostus politiikkaan ja vaikuttamiseen väheni nopeasti – eduskunta hajotettiin lähes vuosittain 1907-1917</a:t>
            </a:r>
          </a:p>
          <a:p>
            <a:r>
              <a:rPr lang="fi-FI" dirty="0"/>
              <a:t>Venäläistämistoimet jatkuivat v. 1908</a:t>
            </a:r>
          </a:p>
          <a:p>
            <a:r>
              <a:rPr lang="fi-FI" dirty="0"/>
              <a:t>Suomessa vastustus sortoa kohtaan lisääntyi</a:t>
            </a:r>
          </a:p>
          <a:p>
            <a:r>
              <a:rPr lang="fi-FI" dirty="0"/>
              <a:t>V. 1914 julkaistiin laaja venäläistämisohjelma</a:t>
            </a:r>
          </a:p>
          <a:p>
            <a:r>
              <a:rPr lang="fi-FI" dirty="0"/>
              <a:t>Jääkärit Saksaan </a:t>
            </a:r>
          </a:p>
        </p:txBody>
      </p:sp>
      <p:sp>
        <p:nvSpPr>
          <p:cNvPr id="11" name="Rectangle 10">
            <a:extLst>
              <a:ext uri="{FF2B5EF4-FFF2-40B4-BE49-F238E27FC236}">
                <a16:creationId xmlns:a16="http://schemas.microsoft.com/office/drawing/2014/main" id="{B80D28A2-8EA4-4EF0-9056-3BDAA7290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Tree>
    <p:extLst>
      <p:ext uri="{BB962C8B-B14F-4D97-AF65-F5344CB8AC3E}">
        <p14:creationId xmlns:p14="http://schemas.microsoft.com/office/powerpoint/2010/main" val="288454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erkki">
  <a:themeElements>
    <a:clrScheme name="Merkki">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Merkki">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rkki">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TM10001106[[fn=Merkki]]</Template>
  <TotalTime>280</TotalTime>
  <Words>338</Words>
  <Application>Microsoft Office PowerPoint</Application>
  <PresentationFormat>Laajakuva</PresentationFormat>
  <Paragraphs>59</Paragraphs>
  <Slides>10</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10</vt:i4>
      </vt:variant>
    </vt:vector>
  </HeadingPairs>
  <TitlesOfParts>
    <vt:vector size="16" baseType="lpstr">
      <vt:lpstr>Arial</vt:lpstr>
      <vt:lpstr>Gill Sans MT</vt:lpstr>
      <vt:lpstr>Impact</vt:lpstr>
      <vt:lpstr>Source Sans Pro</vt:lpstr>
      <vt:lpstr>Wingdings</vt:lpstr>
      <vt:lpstr>Merkki</vt:lpstr>
      <vt:lpstr>Kohti itsenäisyyttä</vt:lpstr>
      <vt:lpstr>Venäläistäminen</vt:lpstr>
      <vt:lpstr>Suhtautuminen sortoon</vt:lpstr>
      <vt:lpstr>Tehtävä perjantaina (yksin tai parin kanssa)</vt:lpstr>
      <vt:lpstr>PowerPoint-esitys</vt:lpstr>
      <vt:lpstr>Eduskuntauudistus 1906</vt:lpstr>
      <vt:lpstr>Taustaa</vt:lpstr>
      <vt:lpstr>Viimeiset säätyvaltiopäivät</vt:lpstr>
      <vt:lpstr>Tulokset 1907</vt:lpstr>
      <vt:lpstr>Eduskuntavaalien jälkeen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Kohti itsenäisyyttä</dc:title>
  <dc:creator>Helenius Niki</dc:creator>
  <cp:lastModifiedBy>Helenius Niki</cp:lastModifiedBy>
  <cp:revision>6</cp:revision>
  <dcterms:created xsi:type="dcterms:W3CDTF">2024-03-07T19:28:45Z</dcterms:created>
  <dcterms:modified xsi:type="dcterms:W3CDTF">2024-03-26T07:03:24Z</dcterms:modified>
</cp:coreProperties>
</file>