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Lst>
  <p:sldSz cx="18288000" cy="10287000"/>
  <p:notesSz cx="6858000" cy="9144000"/>
  <p:embeddedFontLst>
    <p:embeddedFont>
      <p:font typeface="Capriola" panose="020B0604020202020204" charset="0"/>
      <p:regular r:id="rId13"/>
    </p:embeddedFont>
    <p:embeddedFont>
      <p:font typeface="Playwrite US Modern" panose="020B0604020202020204" charset="0"/>
      <p:regular r:id="rId14"/>
    </p:embeddedFont>
    <p:embeddedFont>
      <p:font typeface="Tufuli Arabic Bold" panose="020B0604020202020204" charset="-78"/>
      <p:regular r:id="rId1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39" d="100"/>
          <a:sy n="39" d="100"/>
        </p:scale>
        <p:origin x="908"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9/30/2025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9/30/2025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9/30/2025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9/30/2025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4.jpeg"/><Relationship Id="rId7" Type="http://schemas.openxmlformats.org/officeDocument/2006/relationships/image" Target="../media/image36.jpe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35.jpe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2.jpeg"/><Relationship Id="rId7"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0.jpe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4.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jpe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7.jpe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14.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33.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32.jpe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fi-FI"/>
          </a:p>
        </p:txBody>
      </p:sp>
      <p:sp>
        <p:nvSpPr>
          <p:cNvPr id="3" name="Freeform 3"/>
          <p:cNvSpPr/>
          <p:nvPr/>
        </p:nvSpPr>
        <p:spPr>
          <a:xfrm flipH="1">
            <a:off x="11624182" y="-1033539"/>
            <a:ext cx="5144160" cy="3549470"/>
          </a:xfrm>
          <a:custGeom>
            <a:avLst/>
            <a:gdLst/>
            <a:ahLst/>
            <a:cxnLst/>
            <a:rect l="l" t="t" r="r" b="b"/>
            <a:pathLst>
              <a:path w="5144160" h="3549470">
                <a:moveTo>
                  <a:pt x="5144160" y="0"/>
                </a:moveTo>
                <a:lnTo>
                  <a:pt x="0" y="0"/>
                </a:lnTo>
                <a:lnTo>
                  <a:pt x="0" y="3549471"/>
                </a:lnTo>
                <a:lnTo>
                  <a:pt x="5144160" y="3549471"/>
                </a:lnTo>
                <a:lnTo>
                  <a:pt x="5144160" y="0"/>
                </a:lnTo>
                <a:close/>
              </a:path>
            </a:pathLst>
          </a:custGeom>
          <a:blipFill>
            <a:blip r:embed="rId3">
              <a:alphaModFix amt="57000"/>
            </a:blip>
            <a:stretch>
              <a:fillRect/>
            </a:stretch>
          </a:blipFill>
        </p:spPr>
        <p:txBody>
          <a:bodyPr/>
          <a:lstStyle/>
          <a:p>
            <a:endParaRPr lang="fi-FI"/>
          </a:p>
        </p:txBody>
      </p:sp>
      <p:sp>
        <p:nvSpPr>
          <p:cNvPr id="4" name="Freeform 4"/>
          <p:cNvSpPr/>
          <p:nvPr/>
        </p:nvSpPr>
        <p:spPr>
          <a:xfrm>
            <a:off x="13452942" y="167015"/>
            <a:ext cx="8696924" cy="6968410"/>
          </a:xfrm>
          <a:custGeom>
            <a:avLst/>
            <a:gdLst/>
            <a:ahLst/>
            <a:cxnLst/>
            <a:rect l="l" t="t" r="r" b="b"/>
            <a:pathLst>
              <a:path w="8696924" h="6968410">
                <a:moveTo>
                  <a:pt x="0" y="0"/>
                </a:moveTo>
                <a:lnTo>
                  <a:pt x="8696924" y="0"/>
                </a:lnTo>
                <a:lnTo>
                  <a:pt x="8696924" y="6968411"/>
                </a:lnTo>
                <a:lnTo>
                  <a:pt x="0" y="6968411"/>
                </a:lnTo>
                <a:lnTo>
                  <a:pt x="0" y="0"/>
                </a:lnTo>
                <a:close/>
              </a:path>
            </a:pathLst>
          </a:custGeom>
          <a:blipFill>
            <a:blip r:embed="rId4"/>
            <a:stretch>
              <a:fillRect/>
            </a:stretch>
          </a:blipFill>
        </p:spPr>
        <p:txBody>
          <a:bodyPr/>
          <a:lstStyle/>
          <a:p>
            <a:endParaRPr lang="fi-FI"/>
          </a:p>
        </p:txBody>
      </p:sp>
      <p:sp>
        <p:nvSpPr>
          <p:cNvPr id="5" name="Freeform 5"/>
          <p:cNvSpPr/>
          <p:nvPr/>
        </p:nvSpPr>
        <p:spPr>
          <a:xfrm>
            <a:off x="1603495" y="1088079"/>
            <a:ext cx="5144160" cy="3549470"/>
          </a:xfrm>
          <a:custGeom>
            <a:avLst/>
            <a:gdLst/>
            <a:ahLst/>
            <a:cxnLst/>
            <a:rect l="l" t="t" r="r" b="b"/>
            <a:pathLst>
              <a:path w="5144160" h="3549470">
                <a:moveTo>
                  <a:pt x="0" y="0"/>
                </a:moveTo>
                <a:lnTo>
                  <a:pt x="5144161" y="0"/>
                </a:lnTo>
                <a:lnTo>
                  <a:pt x="5144161" y="3549471"/>
                </a:lnTo>
                <a:lnTo>
                  <a:pt x="0" y="3549471"/>
                </a:lnTo>
                <a:lnTo>
                  <a:pt x="0" y="0"/>
                </a:lnTo>
                <a:close/>
              </a:path>
            </a:pathLst>
          </a:custGeom>
          <a:blipFill>
            <a:blip r:embed="rId3">
              <a:alphaModFix amt="57000"/>
            </a:blip>
            <a:stretch>
              <a:fillRect/>
            </a:stretch>
          </a:blipFill>
        </p:spPr>
        <p:txBody>
          <a:bodyPr/>
          <a:lstStyle/>
          <a:p>
            <a:endParaRPr lang="fi-FI"/>
          </a:p>
        </p:txBody>
      </p:sp>
      <p:sp>
        <p:nvSpPr>
          <p:cNvPr id="6" name="Freeform 6"/>
          <p:cNvSpPr/>
          <p:nvPr/>
        </p:nvSpPr>
        <p:spPr>
          <a:xfrm flipH="1">
            <a:off x="-1266247" y="318900"/>
            <a:ext cx="5441823" cy="8229600"/>
          </a:xfrm>
          <a:custGeom>
            <a:avLst/>
            <a:gdLst/>
            <a:ahLst/>
            <a:cxnLst/>
            <a:rect l="l" t="t" r="r" b="b"/>
            <a:pathLst>
              <a:path w="5441823" h="8229600">
                <a:moveTo>
                  <a:pt x="5441823" y="0"/>
                </a:moveTo>
                <a:lnTo>
                  <a:pt x="0" y="0"/>
                </a:lnTo>
                <a:lnTo>
                  <a:pt x="0" y="8229600"/>
                </a:lnTo>
                <a:lnTo>
                  <a:pt x="5441823" y="8229600"/>
                </a:lnTo>
                <a:lnTo>
                  <a:pt x="5441823" y="0"/>
                </a:lnTo>
                <a:close/>
              </a:path>
            </a:pathLst>
          </a:custGeom>
          <a:blipFill>
            <a:blip r:embed="rId5"/>
            <a:stretch>
              <a:fillRect/>
            </a:stretch>
          </a:blipFill>
        </p:spPr>
        <p:txBody>
          <a:bodyPr/>
          <a:lstStyle/>
          <a:p>
            <a:endParaRPr lang="fi-FI"/>
          </a:p>
        </p:txBody>
      </p:sp>
      <p:sp>
        <p:nvSpPr>
          <p:cNvPr id="7" name="Freeform 7"/>
          <p:cNvSpPr/>
          <p:nvPr/>
        </p:nvSpPr>
        <p:spPr>
          <a:xfrm>
            <a:off x="-2727111" y="5873607"/>
            <a:ext cx="8363550" cy="4955404"/>
          </a:xfrm>
          <a:custGeom>
            <a:avLst/>
            <a:gdLst/>
            <a:ahLst/>
            <a:cxnLst/>
            <a:rect l="l" t="t" r="r" b="b"/>
            <a:pathLst>
              <a:path w="8363550" h="4955404">
                <a:moveTo>
                  <a:pt x="0" y="0"/>
                </a:moveTo>
                <a:lnTo>
                  <a:pt x="8363550" y="0"/>
                </a:lnTo>
                <a:lnTo>
                  <a:pt x="8363550" y="4955404"/>
                </a:lnTo>
                <a:lnTo>
                  <a:pt x="0" y="4955404"/>
                </a:lnTo>
                <a:lnTo>
                  <a:pt x="0" y="0"/>
                </a:lnTo>
                <a:close/>
              </a:path>
            </a:pathLst>
          </a:custGeom>
          <a:blipFill>
            <a:blip r:embed="rId6"/>
            <a:stretch>
              <a:fillRect/>
            </a:stretch>
          </a:blipFill>
        </p:spPr>
        <p:txBody>
          <a:bodyPr/>
          <a:lstStyle/>
          <a:p>
            <a:endParaRPr lang="fi-FI"/>
          </a:p>
        </p:txBody>
      </p:sp>
      <p:sp>
        <p:nvSpPr>
          <p:cNvPr id="8" name="Freeform 8"/>
          <p:cNvSpPr/>
          <p:nvPr/>
        </p:nvSpPr>
        <p:spPr>
          <a:xfrm>
            <a:off x="12935406" y="5863464"/>
            <a:ext cx="6102354" cy="5370072"/>
          </a:xfrm>
          <a:custGeom>
            <a:avLst/>
            <a:gdLst/>
            <a:ahLst/>
            <a:cxnLst/>
            <a:rect l="l" t="t" r="r" b="b"/>
            <a:pathLst>
              <a:path w="6102354" h="5370072">
                <a:moveTo>
                  <a:pt x="0" y="0"/>
                </a:moveTo>
                <a:lnTo>
                  <a:pt x="6102354" y="0"/>
                </a:lnTo>
                <a:lnTo>
                  <a:pt x="6102354" y="5370072"/>
                </a:lnTo>
                <a:lnTo>
                  <a:pt x="0" y="5370072"/>
                </a:lnTo>
                <a:lnTo>
                  <a:pt x="0" y="0"/>
                </a:lnTo>
                <a:close/>
              </a:path>
            </a:pathLst>
          </a:custGeom>
          <a:blipFill>
            <a:blip r:embed="rId7"/>
            <a:stretch>
              <a:fillRect/>
            </a:stretch>
          </a:blipFill>
        </p:spPr>
        <p:txBody>
          <a:bodyPr/>
          <a:lstStyle/>
          <a:p>
            <a:endParaRPr lang="fi-FI"/>
          </a:p>
        </p:txBody>
      </p:sp>
      <p:sp>
        <p:nvSpPr>
          <p:cNvPr id="9" name="TextBox 9"/>
          <p:cNvSpPr txBox="1"/>
          <p:nvPr/>
        </p:nvSpPr>
        <p:spPr>
          <a:xfrm>
            <a:off x="4612062" y="3262864"/>
            <a:ext cx="9063875" cy="3105102"/>
          </a:xfrm>
          <a:prstGeom prst="rect">
            <a:avLst/>
          </a:prstGeom>
        </p:spPr>
        <p:txBody>
          <a:bodyPr lIns="0" tIns="0" rIns="0" bIns="0" rtlCol="0" anchor="t">
            <a:spAutoFit/>
          </a:bodyPr>
          <a:lstStyle/>
          <a:p>
            <a:pPr algn="ctr">
              <a:lnSpc>
                <a:spcPts val="12146"/>
              </a:lnSpc>
            </a:pPr>
            <a:r>
              <a:rPr lang="en-US" sz="11246">
                <a:solidFill>
                  <a:srgbClr val="954437"/>
                </a:solidFill>
                <a:latin typeface="Playwrite US Modern"/>
                <a:ea typeface="Playwrite US Modern"/>
                <a:cs typeface="Playwrite US Modern"/>
                <a:sym typeface="Playwrite US Modern"/>
              </a:rPr>
              <a:t>MATKA NAPOLIIN </a:t>
            </a:r>
          </a:p>
        </p:txBody>
      </p:sp>
      <p:sp>
        <p:nvSpPr>
          <p:cNvPr id="10" name="TextBox 10"/>
          <p:cNvSpPr txBox="1"/>
          <p:nvPr/>
        </p:nvSpPr>
        <p:spPr>
          <a:xfrm>
            <a:off x="5352594" y="8916431"/>
            <a:ext cx="7582812" cy="306705"/>
          </a:xfrm>
          <a:prstGeom prst="rect">
            <a:avLst/>
          </a:prstGeom>
        </p:spPr>
        <p:txBody>
          <a:bodyPr lIns="0" tIns="0" rIns="0" bIns="0" rtlCol="0" anchor="t">
            <a:spAutoFit/>
          </a:bodyPr>
          <a:lstStyle/>
          <a:p>
            <a:pPr algn="ctr">
              <a:lnSpc>
                <a:spcPts val="2520"/>
              </a:lnSpc>
            </a:pPr>
            <a:r>
              <a:rPr lang="en-US" sz="1800">
                <a:solidFill>
                  <a:srgbClr val="954437"/>
                </a:solidFill>
                <a:latin typeface="Capriola"/>
                <a:ea typeface="Capriola"/>
                <a:cs typeface="Capriola"/>
                <a:sym typeface="Capriola"/>
              </a:rPr>
              <a:t>Uyen Vu </a:t>
            </a:r>
          </a:p>
        </p:txBody>
      </p:sp>
      <p:sp>
        <p:nvSpPr>
          <p:cNvPr id="11" name="Freeform 11"/>
          <p:cNvSpPr/>
          <p:nvPr/>
        </p:nvSpPr>
        <p:spPr>
          <a:xfrm>
            <a:off x="11103858" y="8548500"/>
            <a:ext cx="5144160" cy="3549470"/>
          </a:xfrm>
          <a:custGeom>
            <a:avLst/>
            <a:gdLst/>
            <a:ahLst/>
            <a:cxnLst/>
            <a:rect l="l" t="t" r="r" b="b"/>
            <a:pathLst>
              <a:path w="5144160" h="3549470">
                <a:moveTo>
                  <a:pt x="0" y="0"/>
                </a:moveTo>
                <a:lnTo>
                  <a:pt x="5144160" y="0"/>
                </a:lnTo>
                <a:lnTo>
                  <a:pt x="5144160" y="3549470"/>
                </a:lnTo>
                <a:lnTo>
                  <a:pt x="0" y="3549470"/>
                </a:lnTo>
                <a:lnTo>
                  <a:pt x="0" y="0"/>
                </a:lnTo>
                <a:close/>
              </a:path>
            </a:pathLst>
          </a:custGeom>
          <a:blipFill>
            <a:blip r:embed="rId3">
              <a:alphaModFix amt="57000"/>
            </a:blip>
            <a:stretch>
              <a:fillRect/>
            </a:stretch>
          </a:blipFill>
        </p:spPr>
        <p:txBody>
          <a:bodyPr/>
          <a:lstStyle/>
          <a:p>
            <a:endParaRPr lang="fi-FI"/>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4DED7"/>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rot="517426">
            <a:off x="884949" y="3695147"/>
            <a:ext cx="5182933" cy="7319925"/>
            <a:chOff x="0" y="0"/>
            <a:chExt cx="3267456" cy="4614672"/>
          </a:xfrm>
        </p:grpSpPr>
        <p:sp>
          <p:nvSpPr>
            <p:cNvPr id="3" name="Freeform 3"/>
            <p:cNvSpPr/>
            <p:nvPr/>
          </p:nvSpPr>
          <p:spPr>
            <a:xfrm>
              <a:off x="0" y="0"/>
              <a:ext cx="3267456" cy="4618736"/>
            </a:xfrm>
            <a:custGeom>
              <a:avLst/>
              <a:gdLst/>
              <a:ahLst/>
              <a:cxnLst/>
              <a:rect l="l" t="t" r="r" b="b"/>
              <a:pathLst>
                <a:path w="3267456" h="4618736">
                  <a:moveTo>
                    <a:pt x="3267456" y="4618736"/>
                  </a:moveTo>
                  <a:lnTo>
                    <a:pt x="0" y="4618736"/>
                  </a:lnTo>
                  <a:lnTo>
                    <a:pt x="0" y="0"/>
                  </a:lnTo>
                  <a:lnTo>
                    <a:pt x="3267456" y="0"/>
                  </a:lnTo>
                  <a:lnTo>
                    <a:pt x="3267456" y="4618736"/>
                  </a:lnTo>
                  <a:close/>
                </a:path>
              </a:pathLst>
            </a:custGeom>
            <a:blipFill>
              <a:blip r:embed="rId2"/>
              <a:stretch>
                <a:fillRect l="-4" r="-4"/>
              </a:stretch>
            </a:blipFill>
          </p:spPr>
          <p:txBody>
            <a:bodyPr/>
            <a:lstStyle/>
            <a:p>
              <a:endParaRPr lang="fi-FI"/>
            </a:p>
          </p:txBody>
        </p:sp>
        <p:sp>
          <p:nvSpPr>
            <p:cNvPr id="4" name="Freeform 4"/>
            <p:cNvSpPr/>
            <p:nvPr/>
          </p:nvSpPr>
          <p:spPr>
            <a:xfrm>
              <a:off x="56770" y="48203"/>
              <a:ext cx="3142190" cy="3592604"/>
            </a:xfrm>
            <a:custGeom>
              <a:avLst/>
              <a:gdLst/>
              <a:ahLst/>
              <a:cxnLst/>
              <a:rect l="l" t="t" r="r" b="b"/>
              <a:pathLst>
                <a:path w="3142190" h="3592604">
                  <a:moveTo>
                    <a:pt x="3142190" y="35325"/>
                  </a:moveTo>
                  <a:lnTo>
                    <a:pt x="3106219" y="3592604"/>
                  </a:lnTo>
                  <a:lnTo>
                    <a:pt x="0" y="3558211"/>
                  </a:lnTo>
                  <a:lnTo>
                    <a:pt x="28183" y="0"/>
                  </a:lnTo>
                  <a:lnTo>
                    <a:pt x="3142190" y="35325"/>
                  </a:lnTo>
                  <a:close/>
                </a:path>
              </a:pathLst>
            </a:custGeom>
            <a:blipFill>
              <a:blip r:embed="rId3"/>
              <a:stretch>
                <a:fillRect l="-26222" r="-26222"/>
              </a:stretch>
            </a:blipFill>
          </p:spPr>
          <p:txBody>
            <a:bodyPr/>
            <a:lstStyle/>
            <a:p>
              <a:endParaRPr lang="fi-FI"/>
            </a:p>
          </p:txBody>
        </p:sp>
      </p:grpSp>
      <p:grpSp>
        <p:nvGrpSpPr>
          <p:cNvPr id="5" name="Group 5"/>
          <p:cNvGrpSpPr>
            <a:grpSpLocks noChangeAspect="1"/>
          </p:cNvGrpSpPr>
          <p:nvPr/>
        </p:nvGrpSpPr>
        <p:grpSpPr>
          <a:xfrm rot="-387138">
            <a:off x="6057239" y="3080502"/>
            <a:ext cx="5251287" cy="5246370"/>
            <a:chOff x="0" y="0"/>
            <a:chExt cx="3255264" cy="3252216"/>
          </a:xfrm>
        </p:grpSpPr>
        <p:sp>
          <p:nvSpPr>
            <p:cNvPr id="6" name="Freeform 6"/>
            <p:cNvSpPr/>
            <p:nvPr/>
          </p:nvSpPr>
          <p:spPr>
            <a:xfrm>
              <a:off x="0" y="0"/>
              <a:ext cx="3255264" cy="3252216"/>
            </a:xfrm>
            <a:custGeom>
              <a:avLst/>
              <a:gdLst/>
              <a:ahLst/>
              <a:cxnLst/>
              <a:rect l="l" t="t" r="r" b="b"/>
              <a:pathLst>
                <a:path w="3255264" h="3252216">
                  <a:moveTo>
                    <a:pt x="3255264" y="3252216"/>
                  </a:moveTo>
                  <a:lnTo>
                    <a:pt x="0" y="3252216"/>
                  </a:lnTo>
                  <a:lnTo>
                    <a:pt x="0" y="0"/>
                  </a:lnTo>
                  <a:lnTo>
                    <a:pt x="3255264" y="0"/>
                  </a:lnTo>
                  <a:lnTo>
                    <a:pt x="3255264" y="3252216"/>
                  </a:lnTo>
                  <a:close/>
                </a:path>
              </a:pathLst>
            </a:custGeom>
            <a:blipFill>
              <a:blip r:embed="rId4"/>
              <a:stretch>
                <a:fillRect l="-15" r="-15"/>
              </a:stretch>
            </a:blipFill>
          </p:spPr>
          <p:txBody>
            <a:bodyPr/>
            <a:lstStyle/>
            <a:p>
              <a:endParaRPr lang="fi-FI"/>
            </a:p>
          </p:txBody>
        </p:sp>
        <p:sp>
          <p:nvSpPr>
            <p:cNvPr id="7" name="Freeform 7"/>
            <p:cNvSpPr/>
            <p:nvPr/>
          </p:nvSpPr>
          <p:spPr>
            <a:xfrm>
              <a:off x="178784" y="170440"/>
              <a:ext cx="2903731" cy="2875349"/>
            </a:xfrm>
            <a:custGeom>
              <a:avLst/>
              <a:gdLst/>
              <a:ahLst/>
              <a:cxnLst/>
              <a:rect l="l" t="t" r="r" b="b"/>
              <a:pathLst>
                <a:path w="2903731" h="2875349">
                  <a:moveTo>
                    <a:pt x="65607" y="158"/>
                  </a:moveTo>
                  <a:lnTo>
                    <a:pt x="2878476" y="31987"/>
                  </a:lnTo>
                  <a:cubicBezTo>
                    <a:pt x="2892501" y="32145"/>
                    <a:pt x="2903731" y="43665"/>
                    <a:pt x="2903531" y="57691"/>
                  </a:cubicBezTo>
                  <a:lnTo>
                    <a:pt x="2863754" y="2850091"/>
                  </a:lnTo>
                  <a:cubicBezTo>
                    <a:pt x="2863553" y="2864142"/>
                    <a:pt x="2851959" y="2875349"/>
                    <a:pt x="2837909" y="2875069"/>
                  </a:cubicBezTo>
                  <a:lnTo>
                    <a:pt x="25041" y="2819370"/>
                  </a:lnTo>
                  <a:cubicBezTo>
                    <a:pt x="11100" y="2819094"/>
                    <a:pt x="0" y="2807608"/>
                    <a:pt x="200" y="2793665"/>
                  </a:cubicBezTo>
                  <a:lnTo>
                    <a:pt x="39977" y="25136"/>
                  </a:lnTo>
                  <a:cubicBezTo>
                    <a:pt x="40179" y="11171"/>
                    <a:pt x="51641" y="0"/>
                    <a:pt x="65607" y="158"/>
                  </a:cubicBezTo>
                  <a:close/>
                </a:path>
              </a:pathLst>
            </a:custGeom>
            <a:blipFill>
              <a:blip r:embed="rId5"/>
              <a:stretch>
                <a:fillRect t="-17325" b="-17325"/>
              </a:stretch>
            </a:blipFill>
          </p:spPr>
          <p:txBody>
            <a:bodyPr/>
            <a:lstStyle/>
            <a:p>
              <a:endParaRPr lang="fi-FI"/>
            </a:p>
          </p:txBody>
        </p:sp>
      </p:grpSp>
      <p:grpSp>
        <p:nvGrpSpPr>
          <p:cNvPr id="8" name="Group 8"/>
          <p:cNvGrpSpPr>
            <a:grpSpLocks noChangeAspect="1"/>
          </p:cNvGrpSpPr>
          <p:nvPr/>
        </p:nvGrpSpPr>
        <p:grpSpPr>
          <a:xfrm rot="-452242">
            <a:off x="12338584" y="3389320"/>
            <a:ext cx="4874055" cy="6883694"/>
            <a:chOff x="0" y="0"/>
            <a:chExt cx="3267456" cy="4614672"/>
          </a:xfrm>
        </p:grpSpPr>
        <p:sp>
          <p:nvSpPr>
            <p:cNvPr id="9" name="Freeform 9"/>
            <p:cNvSpPr/>
            <p:nvPr/>
          </p:nvSpPr>
          <p:spPr>
            <a:xfrm>
              <a:off x="0" y="0"/>
              <a:ext cx="3267456" cy="4618736"/>
            </a:xfrm>
            <a:custGeom>
              <a:avLst/>
              <a:gdLst/>
              <a:ahLst/>
              <a:cxnLst/>
              <a:rect l="l" t="t" r="r" b="b"/>
              <a:pathLst>
                <a:path w="3267456" h="4618736">
                  <a:moveTo>
                    <a:pt x="3267456" y="4618736"/>
                  </a:moveTo>
                  <a:lnTo>
                    <a:pt x="0" y="4618736"/>
                  </a:lnTo>
                  <a:lnTo>
                    <a:pt x="0" y="0"/>
                  </a:lnTo>
                  <a:lnTo>
                    <a:pt x="3267456" y="0"/>
                  </a:lnTo>
                  <a:lnTo>
                    <a:pt x="3267456" y="4618736"/>
                  </a:lnTo>
                  <a:close/>
                </a:path>
              </a:pathLst>
            </a:custGeom>
            <a:blipFill>
              <a:blip r:embed="rId6"/>
              <a:stretch>
                <a:fillRect l="-4" r="-4"/>
              </a:stretch>
            </a:blipFill>
          </p:spPr>
          <p:txBody>
            <a:bodyPr/>
            <a:lstStyle/>
            <a:p>
              <a:endParaRPr lang="fi-FI"/>
            </a:p>
          </p:txBody>
        </p:sp>
        <p:sp>
          <p:nvSpPr>
            <p:cNvPr id="10" name="Freeform 10"/>
            <p:cNvSpPr/>
            <p:nvPr/>
          </p:nvSpPr>
          <p:spPr>
            <a:xfrm>
              <a:off x="144163" y="140959"/>
              <a:ext cx="2993427" cy="4317015"/>
            </a:xfrm>
            <a:custGeom>
              <a:avLst/>
              <a:gdLst/>
              <a:ahLst/>
              <a:cxnLst/>
              <a:rect l="l" t="t" r="r" b="b"/>
              <a:pathLst>
                <a:path w="2993427" h="4317015">
                  <a:moveTo>
                    <a:pt x="2993427" y="12700"/>
                  </a:moveTo>
                  <a:lnTo>
                    <a:pt x="2935892" y="4317015"/>
                  </a:lnTo>
                  <a:lnTo>
                    <a:pt x="0" y="4275547"/>
                  </a:lnTo>
                  <a:lnTo>
                    <a:pt x="0" y="0"/>
                  </a:lnTo>
                  <a:lnTo>
                    <a:pt x="2993427" y="12700"/>
                  </a:lnTo>
                  <a:close/>
                </a:path>
              </a:pathLst>
            </a:custGeom>
            <a:blipFill>
              <a:blip r:embed="rId7"/>
              <a:stretch>
                <a:fillRect l="-4081" r="-4081"/>
              </a:stretch>
            </a:blipFill>
          </p:spPr>
          <p:txBody>
            <a:bodyPr/>
            <a:lstStyle/>
            <a:p>
              <a:endParaRPr lang="fi-FI"/>
            </a:p>
          </p:txBody>
        </p:sp>
      </p:grpSp>
      <p:grpSp>
        <p:nvGrpSpPr>
          <p:cNvPr id="11" name="Group 11"/>
          <p:cNvGrpSpPr>
            <a:grpSpLocks noChangeAspect="1"/>
          </p:cNvGrpSpPr>
          <p:nvPr/>
        </p:nvGrpSpPr>
        <p:grpSpPr>
          <a:xfrm rot="863117">
            <a:off x="8781498" y="5545830"/>
            <a:ext cx="5251287" cy="5246370"/>
            <a:chOff x="0" y="0"/>
            <a:chExt cx="3255264" cy="3252216"/>
          </a:xfrm>
        </p:grpSpPr>
        <p:sp>
          <p:nvSpPr>
            <p:cNvPr id="12" name="Freeform 12"/>
            <p:cNvSpPr/>
            <p:nvPr/>
          </p:nvSpPr>
          <p:spPr>
            <a:xfrm>
              <a:off x="0" y="0"/>
              <a:ext cx="3255264" cy="3252216"/>
            </a:xfrm>
            <a:custGeom>
              <a:avLst/>
              <a:gdLst/>
              <a:ahLst/>
              <a:cxnLst/>
              <a:rect l="l" t="t" r="r" b="b"/>
              <a:pathLst>
                <a:path w="3255264" h="3252216">
                  <a:moveTo>
                    <a:pt x="3255264" y="3252216"/>
                  </a:moveTo>
                  <a:lnTo>
                    <a:pt x="0" y="3252216"/>
                  </a:lnTo>
                  <a:lnTo>
                    <a:pt x="0" y="0"/>
                  </a:lnTo>
                  <a:lnTo>
                    <a:pt x="3255264" y="0"/>
                  </a:lnTo>
                  <a:lnTo>
                    <a:pt x="3255264" y="3252216"/>
                  </a:lnTo>
                  <a:close/>
                </a:path>
              </a:pathLst>
            </a:custGeom>
            <a:blipFill>
              <a:blip r:embed="rId4"/>
              <a:stretch>
                <a:fillRect l="-15" r="-15"/>
              </a:stretch>
            </a:blipFill>
          </p:spPr>
          <p:txBody>
            <a:bodyPr/>
            <a:lstStyle/>
            <a:p>
              <a:endParaRPr lang="fi-FI"/>
            </a:p>
          </p:txBody>
        </p:sp>
        <p:sp>
          <p:nvSpPr>
            <p:cNvPr id="13" name="Freeform 13"/>
            <p:cNvSpPr/>
            <p:nvPr/>
          </p:nvSpPr>
          <p:spPr>
            <a:xfrm>
              <a:off x="178784" y="170440"/>
              <a:ext cx="2903731" cy="2875349"/>
            </a:xfrm>
            <a:custGeom>
              <a:avLst/>
              <a:gdLst/>
              <a:ahLst/>
              <a:cxnLst/>
              <a:rect l="l" t="t" r="r" b="b"/>
              <a:pathLst>
                <a:path w="2903731" h="2875349">
                  <a:moveTo>
                    <a:pt x="65607" y="158"/>
                  </a:moveTo>
                  <a:lnTo>
                    <a:pt x="2878476" y="31987"/>
                  </a:lnTo>
                  <a:cubicBezTo>
                    <a:pt x="2892501" y="32145"/>
                    <a:pt x="2903731" y="43665"/>
                    <a:pt x="2903531" y="57691"/>
                  </a:cubicBezTo>
                  <a:lnTo>
                    <a:pt x="2863754" y="2850091"/>
                  </a:lnTo>
                  <a:cubicBezTo>
                    <a:pt x="2863553" y="2864142"/>
                    <a:pt x="2851959" y="2875349"/>
                    <a:pt x="2837909" y="2875069"/>
                  </a:cubicBezTo>
                  <a:lnTo>
                    <a:pt x="25041" y="2819370"/>
                  </a:lnTo>
                  <a:cubicBezTo>
                    <a:pt x="11100" y="2819094"/>
                    <a:pt x="0" y="2807608"/>
                    <a:pt x="200" y="2793665"/>
                  </a:cubicBezTo>
                  <a:lnTo>
                    <a:pt x="39977" y="25136"/>
                  </a:lnTo>
                  <a:cubicBezTo>
                    <a:pt x="40179" y="11171"/>
                    <a:pt x="51641" y="0"/>
                    <a:pt x="65607" y="158"/>
                  </a:cubicBezTo>
                  <a:close/>
                </a:path>
              </a:pathLst>
            </a:custGeom>
            <a:blipFill>
              <a:blip r:embed="rId8"/>
              <a:stretch>
                <a:fillRect l="-16014" r="-16014"/>
              </a:stretch>
            </a:blipFill>
          </p:spPr>
          <p:txBody>
            <a:bodyPr/>
            <a:lstStyle/>
            <a:p>
              <a:endParaRPr lang="fi-FI"/>
            </a:p>
          </p:txBody>
        </p:sp>
      </p:grpSp>
      <p:sp>
        <p:nvSpPr>
          <p:cNvPr id="14" name="TextBox 14"/>
          <p:cNvSpPr txBox="1"/>
          <p:nvPr/>
        </p:nvSpPr>
        <p:spPr>
          <a:xfrm>
            <a:off x="1442661" y="456484"/>
            <a:ext cx="15642764" cy="2508748"/>
          </a:xfrm>
          <a:prstGeom prst="rect">
            <a:avLst/>
          </a:prstGeom>
        </p:spPr>
        <p:txBody>
          <a:bodyPr lIns="0" tIns="0" rIns="0" bIns="0" rtlCol="0" anchor="t">
            <a:spAutoFit/>
          </a:bodyPr>
          <a:lstStyle/>
          <a:p>
            <a:pPr algn="l">
              <a:lnSpc>
                <a:spcPts val="3997"/>
              </a:lnSpc>
            </a:pPr>
            <a:r>
              <a:rPr lang="en-US" sz="2855">
                <a:solidFill>
                  <a:srgbClr val="954437"/>
                </a:solidFill>
                <a:latin typeface="Capriola"/>
                <a:ea typeface="Capriola"/>
                <a:cs typeface="Capriola"/>
                <a:sym typeface="Capriola"/>
              </a:rPr>
              <a:t>Me pidimme Napolista.Ruoka oli todella hyvää ja maukasta.Maisema on kaunis.Me nautimme auringosta ja kaaoksesta.Napoli on vähän samanlainen kuin minun kotikaupunkini, Vietnamin pääkaupunki Hanoi.Mutta kadut ovat vähän likaisia, ja emme tunne oloamme kovin turvalliseksi yöllä, kun ihmiset ajavat moottoripyörällä todella nopeasti.</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4DED7"/>
        </a:solidFill>
        <a:effectLst/>
      </p:bgPr>
    </p:bg>
    <p:spTree>
      <p:nvGrpSpPr>
        <p:cNvPr id="1" name=""/>
        <p:cNvGrpSpPr/>
        <p:nvPr/>
      </p:nvGrpSpPr>
      <p:grpSpPr>
        <a:xfrm>
          <a:off x="0" y="0"/>
          <a:ext cx="0" cy="0"/>
          <a:chOff x="0" y="0"/>
          <a:chExt cx="0" cy="0"/>
        </a:xfrm>
      </p:grpSpPr>
      <p:sp>
        <p:nvSpPr>
          <p:cNvPr id="2" name="TextBox 2"/>
          <p:cNvSpPr txBox="1"/>
          <p:nvPr/>
        </p:nvSpPr>
        <p:spPr>
          <a:xfrm>
            <a:off x="2908678" y="1816322"/>
            <a:ext cx="7380331" cy="789305"/>
          </a:xfrm>
          <a:prstGeom prst="rect">
            <a:avLst/>
          </a:prstGeom>
        </p:spPr>
        <p:txBody>
          <a:bodyPr lIns="0" tIns="0" rIns="0" bIns="0" rtlCol="0" anchor="t">
            <a:spAutoFit/>
          </a:bodyPr>
          <a:lstStyle/>
          <a:p>
            <a:pPr algn="l">
              <a:lnSpc>
                <a:spcPts val="3219"/>
              </a:lnSpc>
            </a:pPr>
            <a:r>
              <a:rPr lang="en-US" sz="2299">
                <a:solidFill>
                  <a:srgbClr val="954437"/>
                </a:solidFill>
                <a:latin typeface="Capriola"/>
                <a:ea typeface="Capriola"/>
                <a:cs typeface="Capriola"/>
                <a:sym typeface="Capriola"/>
              </a:rPr>
              <a:t>Älä mene suoraan paikkaan, tarkista ensin netistä ja osta lippu.</a:t>
            </a:r>
          </a:p>
        </p:txBody>
      </p:sp>
      <p:sp>
        <p:nvSpPr>
          <p:cNvPr id="3" name="TextBox 3"/>
          <p:cNvSpPr txBox="1"/>
          <p:nvPr/>
        </p:nvSpPr>
        <p:spPr>
          <a:xfrm>
            <a:off x="1350007" y="1420353"/>
            <a:ext cx="1215846" cy="1672049"/>
          </a:xfrm>
          <a:prstGeom prst="rect">
            <a:avLst/>
          </a:prstGeom>
        </p:spPr>
        <p:txBody>
          <a:bodyPr lIns="0" tIns="0" rIns="0" bIns="0" rtlCol="0" anchor="t">
            <a:spAutoFit/>
          </a:bodyPr>
          <a:lstStyle/>
          <a:p>
            <a:pPr algn="ctr">
              <a:lnSpc>
                <a:spcPts val="12839"/>
              </a:lnSpc>
            </a:pPr>
            <a:r>
              <a:rPr lang="en-US" sz="9171" b="1">
                <a:solidFill>
                  <a:srgbClr val="954437"/>
                </a:solidFill>
                <a:latin typeface="Tufuli Arabic Bold"/>
                <a:ea typeface="Tufuli Arabic Bold"/>
                <a:cs typeface="Tufuli Arabic Bold"/>
                <a:sym typeface="Tufuli Arabic Bold"/>
              </a:rPr>
              <a:t>1</a:t>
            </a:r>
          </a:p>
        </p:txBody>
      </p:sp>
      <p:sp>
        <p:nvSpPr>
          <p:cNvPr id="4" name="TextBox 4"/>
          <p:cNvSpPr txBox="1"/>
          <p:nvPr/>
        </p:nvSpPr>
        <p:spPr>
          <a:xfrm>
            <a:off x="2908678" y="3848780"/>
            <a:ext cx="7380331" cy="389255"/>
          </a:xfrm>
          <a:prstGeom prst="rect">
            <a:avLst/>
          </a:prstGeom>
        </p:spPr>
        <p:txBody>
          <a:bodyPr lIns="0" tIns="0" rIns="0" bIns="0" rtlCol="0" anchor="t">
            <a:spAutoFit/>
          </a:bodyPr>
          <a:lstStyle/>
          <a:p>
            <a:pPr algn="l">
              <a:lnSpc>
                <a:spcPts val="3219"/>
              </a:lnSpc>
            </a:pPr>
            <a:r>
              <a:rPr lang="en-US" sz="2299">
                <a:solidFill>
                  <a:srgbClr val="954437"/>
                </a:solidFill>
                <a:latin typeface="Capriola"/>
                <a:ea typeface="Capriola"/>
                <a:cs typeface="Capriola"/>
                <a:sym typeface="Capriola"/>
              </a:rPr>
              <a:t>Ole aina varovainen, kun menet tungokseen.</a:t>
            </a:r>
          </a:p>
        </p:txBody>
      </p:sp>
      <p:sp>
        <p:nvSpPr>
          <p:cNvPr id="5" name="TextBox 5"/>
          <p:cNvSpPr txBox="1"/>
          <p:nvPr/>
        </p:nvSpPr>
        <p:spPr>
          <a:xfrm>
            <a:off x="1350007" y="3452811"/>
            <a:ext cx="1215846" cy="1672049"/>
          </a:xfrm>
          <a:prstGeom prst="rect">
            <a:avLst/>
          </a:prstGeom>
        </p:spPr>
        <p:txBody>
          <a:bodyPr lIns="0" tIns="0" rIns="0" bIns="0" rtlCol="0" anchor="t">
            <a:spAutoFit/>
          </a:bodyPr>
          <a:lstStyle/>
          <a:p>
            <a:pPr algn="ctr">
              <a:lnSpc>
                <a:spcPts val="12839"/>
              </a:lnSpc>
            </a:pPr>
            <a:r>
              <a:rPr lang="en-US" sz="9171" b="1">
                <a:solidFill>
                  <a:srgbClr val="954437"/>
                </a:solidFill>
                <a:latin typeface="Tufuli Arabic Bold"/>
                <a:ea typeface="Tufuli Arabic Bold"/>
                <a:cs typeface="Tufuli Arabic Bold"/>
                <a:sym typeface="Tufuli Arabic Bold"/>
              </a:rPr>
              <a:t>2</a:t>
            </a:r>
          </a:p>
        </p:txBody>
      </p:sp>
      <p:sp>
        <p:nvSpPr>
          <p:cNvPr id="6" name="TextBox 6"/>
          <p:cNvSpPr txBox="1"/>
          <p:nvPr/>
        </p:nvSpPr>
        <p:spPr>
          <a:xfrm>
            <a:off x="2908678" y="5881239"/>
            <a:ext cx="7380331" cy="389255"/>
          </a:xfrm>
          <a:prstGeom prst="rect">
            <a:avLst/>
          </a:prstGeom>
        </p:spPr>
        <p:txBody>
          <a:bodyPr lIns="0" tIns="0" rIns="0" bIns="0" rtlCol="0" anchor="t">
            <a:spAutoFit/>
          </a:bodyPr>
          <a:lstStyle/>
          <a:p>
            <a:pPr algn="l">
              <a:lnSpc>
                <a:spcPts val="3219"/>
              </a:lnSpc>
            </a:pPr>
            <a:r>
              <a:rPr lang="en-US" sz="2299">
                <a:solidFill>
                  <a:srgbClr val="954437"/>
                </a:solidFill>
                <a:latin typeface="Capriola"/>
                <a:ea typeface="Capriola"/>
                <a:cs typeface="Capriola"/>
                <a:sym typeface="Capriola"/>
              </a:rPr>
              <a:t>Tiskin hinta on eri kuin pöydän hinta.</a:t>
            </a:r>
          </a:p>
        </p:txBody>
      </p:sp>
      <p:sp>
        <p:nvSpPr>
          <p:cNvPr id="7" name="TextBox 7"/>
          <p:cNvSpPr txBox="1"/>
          <p:nvPr/>
        </p:nvSpPr>
        <p:spPr>
          <a:xfrm>
            <a:off x="1350007" y="5485269"/>
            <a:ext cx="1215846" cy="1672049"/>
          </a:xfrm>
          <a:prstGeom prst="rect">
            <a:avLst/>
          </a:prstGeom>
        </p:spPr>
        <p:txBody>
          <a:bodyPr lIns="0" tIns="0" rIns="0" bIns="0" rtlCol="0" anchor="t">
            <a:spAutoFit/>
          </a:bodyPr>
          <a:lstStyle/>
          <a:p>
            <a:pPr algn="ctr">
              <a:lnSpc>
                <a:spcPts val="12839"/>
              </a:lnSpc>
            </a:pPr>
            <a:r>
              <a:rPr lang="en-US" sz="9171" b="1">
                <a:solidFill>
                  <a:srgbClr val="954437"/>
                </a:solidFill>
                <a:latin typeface="Tufuli Arabic Bold"/>
                <a:ea typeface="Tufuli Arabic Bold"/>
                <a:cs typeface="Tufuli Arabic Bold"/>
                <a:sym typeface="Tufuli Arabic Bold"/>
              </a:rPr>
              <a:t>3</a:t>
            </a:r>
          </a:p>
        </p:txBody>
      </p:sp>
      <p:sp>
        <p:nvSpPr>
          <p:cNvPr id="8" name="TextBox 8"/>
          <p:cNvSpPr txBox="1"/>
          <p:nvPr/>
        </p:nvSpPr>
        <p:spPr>
          <a:xfrm>
            <a:off x="11483835" y="1557964"/>
            <a:ext cx="5775465" cy="3399526"/>
          </a:xfrm>
          <a:prstGeom prst="rect">
            <a:avLst/>
          </a:prstGeom>
        </p:spPr>
        <p:txBody>
          <a:bodyPr lIns="0" tIns="0" rIns="0" bIns="0" rtlCol="0" anchor="t">
            <a:spAutoFit/>
          </a:bodyPr>
          <a:lstStyle/>
          <a:p>
            <a:pPr algn="l">
              <a:lnSpc>
                <a:spcPts val="12807"/>
              </a:lnSpc>
            </a:pPr>
            <a:r>
              <a:rPr lang="en-US" sz="11642" b="1">
                <a:solidFill>
                  <a:srgbClr val="954437"/>
                </a:solidFill>
                <a:latin typeface="Tufuli Arabic Bold"/>
                <a:ea typeface="Tufuli Arabic Bold"/>
                <a:cs typeface="Tufuli Arabic Bold"/>
                <a:sym typeface="Tufuli Arabic Bold"/>
              </a:rPr>
              <a:t>TRAVEL HACK</a:t>
            </a:r>
          </a:p>
        </p:txBody>
      </p:sp>
      <p:sp>
        <p:nvSpPr>
          <p:cNvPr id="9" name="Freeform 9"/>
          <p:cNvSpPr/>
          <p:nvPr/>
        </p:nvSpPr>
        <p:spPr>
          <a:xfrm flipH="1">
            <a:off x="11141287" y="5306723"/>
            <a:ext cx="7146713" cy="5476169"/>
          </a:xfrm>
          <a:custGeom>
            <a:avLst/>
            <a:gdLst/>
            <a:ahLst/>
            <a:cxnLst/>
            <a:rect l="l" t="t" r="r" b="b"/>
            <a:pathLst>
              <a:path w="7146713" h="5476169">
                <a:moveTo>
                  <a:pt x="7146713" y="0"/>
                </a:moveTo>
                <a:lnTo>
                  <a:pt x="0" y="0"/>
                </a:lnTo>
                <a:lnTo>
                  <a:pt x="0" y="5476169"/>
                </a:lnTo>
                <a:lnTo>
                  <a:pt x="7146713" y="5476169"/>
                </a:lnTo>
                <a:lnTo>
                  <a:pt x="7146713" y="0"/>
                </a:lnTo>
                <a:close/>
              </a:path>
            </a:pathLst>
          </a:custGeom>
          <a:blipFill>
            <a:blip r:embed="rId2"/>
            <a:stretch>
              <a:fillRect/>
            </a:stretch>
          </a:blipFill>
        </p:spPr>
        <p:txBody>
          <a:bodyPr/>
          <a:lstStyle/>
          <a:p>
            <a:endParaRPr lang="fi-FI"/>
          </a:p>
        </p:txBody>
      </p:sp>
      <p:sp>
        <p:nvSpPr>
          <p:cNvPr id="10" name="TextBox 10"/>
          <p:cNvSpPr txBox="1"/>
          <p:nvPr/>
        </p:nvSpPr>
        <p:spPr>
          <a:xfrm>
            <a:off x="1350007" y="7331652"/>
            <a:ext cx="1215846" cy="1672049"/>
          </a:xfrm>
          <a:prstGeom prst="rect">
            <a:avLst/>
          </a:prstGeom>
        </p:spPr>
        <p:txBody>
          <a:bodyPr lIns="0" tIns="0" rIns="0" bIns="0" rtlCol="0" anchor="t">
            <a:spAutoFit/>
          </a:bodyPr>
          <a:lstStyle/>
          <a:p>
            <a:pPr algn="ctr">
              <a:lnSpc>
                <a:spcPts val="12839"/>
              </a:lnSpc>
            </a:pPr>
            <a:r>
              <a:rPr lang="en-US" sz="9171" b="1">
                <a:solidFill>
                  <a:srgbClr val="954437"/>
                </a:solidFill>
                <a:latin typeface="Tufuli Arabic Bold"/>
                <a:ea typeface="Tufuli Arabic Bold"/>
                <a:cs typeface="Tufuli Arabic Bold"/>
                <a:sym typeface="Tufuli Arabic Bold"/>
              </a:rPr>
              <a:t>4</a:t>
            </a:r>
          </a:p>
        </p:txBody>
      </p:sp>
      <p:sp>
        <p:nvSpPr>
          <p:cNvPr id="11" name="TextBox 11"/>
          <p:cNvSpPr txBox="1"/>
          <p:nvPr/>
        </p:nvSpPr>
        <p:spPr>
          <a:xfrm>
            <a:off x="2908678" y="7997182"/>
            <a:ext cx="7380331" cy="789305"/>
          </a:xfrm>
          <a:prstGeom prst="rect">
            <a:avLst/>
          </a:prstGeom>
        </p:spPr>
        <p:txBody>
          <a:bodyPr lIns="0" tIns="0" rIns="0" bIns="0" rtlCol="0" anchor="t">
            <a:spAutoFit/>
          </a:bodyPr>
          <a:lstStyle/>
          <a:p>
            <a:pPr algn="l">
              <a:lnSpc>
                <a:spcPts val="3219"/>
              </a:lnSpc>
            </a:pPr>
            <a:r>
              <a:rPr lang="en-US" sz="2299">
                <a:solidFill>
                  <a:srgbClr val="954437"/>
                </a:solidFill>
                <a:latin typeface="Capriola"/>
                <a:ea typeface="Capriola"/>
                <a:cs typeface="Capriola"/>
                <a:sym typeface="Capriola"/>
              </a:rPr>
              <a:t>Ruoka on hyvää kaikkialla, ei tarvitse mennä kuuluisaan paikkaan.</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4DED7"/>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rot="517426">
            <a:off x="11301967" y="894023"/>
            <a:ext cx="6349598" cy="8967623"/>
            <a:chOff x="0" y="0"/>
            <a:chExt cx="3267456" cy="4614672"/>
          </a:xfrm>
        </p:grpSpPr>
        <p:sp>
          <p:nvSpPr>
            <p:cNvPr id="3" name="Freeform 3"/>
            <p:cNvSpPr/>
            <p:nvPr/>
          </p:nvSpPr>
          <p:spPr>
            <a:xfrm>
              <a:off x="0" y="0"/>
              <a:ext cx="3267456" cy="4618736"/>
            </a:xfrm>
            <a:custGeom>
              <a:avLst/>
              <a:gdLst/>
              <a:ahLst/>
              <a:cxnLst/>
              <a:rect l="l" t="t" r="r" b="b"/>
              <a:pathLst>
                <a:path w="3267456" h="4618736">
                  <a:moveTo>
                    <a:pt x="3267456" y="4618736"/>
                  </a:moveTo>
                  <a:lnTo>
                    <a:pt x="0" y="4618736"/>
                  </a:lnTo>
                  <a:lnTo>
                    <a:pt x="0" y="0"/>
                  </a:lnTo>
                  <a:lnTo>
                    <a:pt x="3267456" y="0"/>
                  </a:lnTo>
                  <a:lnTo>
                    <a:pt x="3267456" y="4618736"/>
                  </a:lnTo>
                  <a:close/>
                </a:path>
              </a:pathLst>
            </a:custGeom>
            <a:blipFill>
              <a:blip r:embed="rId2"/>
              <a:stretch>
                <a:fillRect l="-4" r="-4"/>
              </a:stretch>
            </a:blipFill>
          </p:spPr>
          <p:txBody>
            <a:bodyPr/>
            <a:lstStyle/>
            <a:p>
              <a:endParaRPr lang="fi-FI"/>
            </a:p>
          </p:txBody>
        </p:sp>
        <p:sp>
          <p:nvSpPr>
            <p:cNvPr id="4" name="Freeform 4"/>
            <p:cNvSpPr/>
            <p:nvPr/>
          </p:nvSpPr>
          <p:spPr>
            <a:xfrm>
              <a:off x="56770" y="48203"/>
              <a:ext cx="3142190" cy="3592604"/>
            </a:xfrm>
            <a:custGeom>
              <a:avLst/>
              <a:gdLst/>
              <a:ahLst/>
              <a:cxnLst/>
              <a:rect l="l" t="t" r="r" b="b"/>
              <a:pathLst>
                <a:path w="3142190" h="3592604">
                  <a:moveTo>
                    <a:pt x="3142190" y="35325"/>
                  </a:moveTo>
                  <a:lnTo>
                    <a:pt x="3106219" y="3592604"/>
                  </a:lnTo>
                  <a:lnTo>
                    <a:pt x="0" y="3558211"/>
                  </a:lnTo>
                  <a:lnTo>
                    <a:pt x="28183" y="0"/>
                  </a:lnTo>
                  <a:lnTo>
                    <a:pt x="3142190" y="35325"/>
                  </a:lnTo>
                  <a:close/>
                </a:path>
              </a:pathLst>
            </a:custGeom>
            <a:blipFill>
              <a:blip r:embed="rId3"/>
              <a:stretch>
                <a:fillRect l="-26315" r="-26315"/>
              </a:stretch>
            </a:blipFill>
          </p:spPr>
          <p:txBody>
            <a:bodyPr/>
            <a:lstStyle/>
            <a:p>
              <a:endParaRPr lang="fi-FI"/>
            </a:p>
          </p:txBody>
        </p:sp>
      </p:grpSp>
      <p:sp>
        <p:nvSpPr>
          <p:cNvPr id="5" name="TextBox 5"/>
          <p:cNvSpPr txBox="1"/>
          <p:nvPr/>
        </p:nvSpPr>
        <p:spPr>
          <a:xfrm>
            <a:off x="2008505" y="7258314"/>
            <a:ext cx="6439545" cy="1253950"/>
          </a:xfrm>
          <a:prstGeom prst="rect">
            <a:avLst/>
          </a:prstGeom>
        </p:spPr>
        <p:txBody>
          <a:bodyPr lIns="0" tIns="0" rIns="0" bIns="0" rtlCol="0" anchor="t">
            <a:spAutoFit/>
          </a:bodyPr>
          <a:lstStyle/>
          <a:p>
            <a:pPr algn="ctr">
              <a:lnSpc>
                <a:spcPts val="9605"/>
              </a:lnSpc>
            </a:pPr>
            <a:r>
              <a:rPr lang="en-US" sz="6861" b="1">
                <a:solidFill>
                  <a:srgbClr val="954437"/>
                </a:solidFill>
                <a:latin typeface="Tufuli Arabic Bold"/>
                <a:ea typeface="Tufuli Arabic Bold"/>
                <a:cs typeface="Tufuli Arabic Bold"/>
                <a:sym typeface="Tufuli Arabic Bold"/>
              </a:rPr>
              <a:t>ALOITUS</a:t>
            </a:r>
          </a:p>
        </p:txBody>
      </p:sp>
      <p:sp>
        <p:nvSpPr>
          <p:cNvPr id="6" name="TextBox 6"/>
          <p:cNvSpPr txBox="1"/>
          <p:nvPr/>
        </p:nvSpPr>
        <p:spPr>
          <a:xfrm>
            <a:off x="1508152" y="2244712"/>
            <a:ext cx="8832151" cy="4183898"/>
          </a:xfrm>
          <a:prstGeom prst="rect">
            <a:avLst/>
          </a:prstGeom>
        </p:spPr>
        <p:txBody>
          <a:bodyPr lIns="0" tIns="0" rIns="0" bIns="0" rtlCol="0" anchor="t">
            <a:spAutoFit/>
          </a:bodyPr>
          <a:lstStyle/>
          <a:p>
            <a:pPr algn="ctr">
              <a:lnSpc>
                <a:spcPts val="4208"/>
              </a:lnSpc>
            </a:pPr>
            <a:r>
              <a:rPr lang="en-US" sz="3006">
                <a:solidFill>
                  <a:srgbClr val="954437"/>
                </a:solidFill>
                <a:latin typeface="Capriola"/>
                <a:ea typeface="Capriola"/>
                <a:cs typeface="Capriola"/>
                <a:sym typeface="Capriola"/>
              </a:rPr>
              <a:t>Viime viikolla minä ja minun poikaystävä kävimme Napolissa, Etelä-Italiassa, viikon ajan.</a:t>
            </a:r>
          </a:p>
          <a:p>
            <a:pPr algn="ctr">
              <a:lnSpc>
                <a:spcPts val="4208"/>
              </a:lnSpc>
            </a:pPr>
            <a:r>
              <a:rPr lang="en-US" sz="3006">
                <a:solidFill>
                  <a:srgbClr val="954437"/>
                </a:solidFill>
                <a:latin typeface="Capriola"/>
                <a:ea typeface="Capriola"/>
                <a:cs typeface="Capriola"/>
                <a:sym typeface="Capriola"/>
              </a:rPr>
              <a:t>Ensin me lähdimme Jyväskylästä perjantaina, matkustimme Helsinkiin ja yövyimme siellä yhden yön.</a:t>
            </a:r>
          </a:p>
          <a:p>
            <a:pPr algn="ctr">
              <a:lnSpc>
                <a:spcPts val="4208"/>
              </a:lnSpc>
            </a:pPr>
            <a:r>
              <a:rPr lang="en-US" sz="3006">
                <a:solidFill>
                  <a:srgbClr val="954437"/>
                </a:solidFill>
                <a:latin typeface="Capriola"/>
                <a:ea typeface="Capriola"/>
                <a:cs typeface="Capriola"/>
                <a:sym typeface="Capriola"/>
              </a:rPr>
              <a:t>Seuraavana päivänä, lauantaina, menimme lentokentälle ja lensimme Napoliin.</a:t>
            </a:r>
          </a:p>
        </p:txBody>
      </p:sp>
      <p:sp>
        <p:nvSpPr>
          <p:cNvPr id="7" name="Freeform 7"/>
          <p:cNvSpPr/>
          <p:nvPr/>
        </p:nvSpPr>
        <p:spPr>
          <a:xfrm flipH="1">
            <a:off x="-2955535" y="233796"/>
            <a:ext cx="5144160" cy="3549470"/>
          </a:xfrm>
          <a:custGeom>
            <a:avLst/>
            <a:gdLst/>
            <a:ahLst/>
            <a:cxnLst/>
            <a:rect l="l" t="t" r="r" b="b"/>
            <a:pathLst>
              <a:path w="5144160" h="3549470">
                <a:moveTo>
                  <a:pt x="5144160" y="0"/>
                </a:moveTo>
                <a:lnTo>
                  <a:pt x="0" y="0"/>
                </a:lnTo>
                <a:lnTo>
                  <a:pt x="0" y="3549470"/>
                </a:lnTo>
                <a:lnTo>
                  <a:pt x="5144160" y="3549470"/>
                </a:lnTo>
                <a:lnTo>
                  <a:pt x="5144160" y="0"/>
                </a:lnTo>
                <a:close/>
              </a:path>
            </a:pathLst>
          </a:custGeom>
          <a:blipFill>
            <a:blip r:embed="rId4">
              <a:alphaModFix amt="57000"/>
            </a:blip>
            <a:stretch>
              <a:fillRect/>
            </a:stretch>
          </a:blipFill>
        </p:spPr>
        <p:txBody>
          <a:bodyPr/>
          <a:lstStyle/>
          <a:p>
            <a:endParaRPr lang="fi-FI"/>
          </a:p>
        </p:txBody>
      </p:sp>
      <p:sp>
        <p:nvSpPr>
          <p:cNvPr id="8" name="Freeform 8"/>
          <p:cNvSpPr/>
          <p:nvPr/>
        </p:nvSpPr>
        <p:spPr>
          <a:xfrm flipH="1">
            <a:off x="5668102" y="8512265"/>
            <a:ext cx="5144160" cy="3549470"/>
          </a:xfrm>
          <a:custGeom>
            <a:avLst/>
            <a:gdLst/>
            <a:ahLst/>
            <a:cxnLst/>
            <a:rect l="l" t="t" r="r" b="b"/>
            <a:pathLst>
              <a:path w="5144160" h="3549470">
                <a:moveTo>
                  <a:pt x="5144160" y="0"/>
                </a:moveTo>
                <a:lnTo>
                  <a:pt x="0" y="0"/>
                </a:lnTo>
                <a:lnTo>
                  <a:pt x="0" y="3549470"/>
                </a:lnTo>
                <a:lnTo>
                  <a:pt x="5144160" y="3549470"/>
                </a:lnTo>
                <a:lnTo>
                  <a:pt x="5144160" y="0"/>
                </a:lnTo>
                <a:close/>
              </a:path>
            </a:pathLst>
          </a:custGeom>
          <a:blipFill>
            <a:blip r:embed="rId4">
              <a:alphaModFix amt="57000"/>
            </a:blip>
            <a:stretch>
              <a:fillRect/>
            </a:stretch>
          </a:blipFill>
        </p:spPr>
        <p:txBody>
          <a:bodyPr/>
          <a:lstStyle/>
          <a:p>
            <a:endParaRPr lang="fi-FI"/>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4DED7"/>
        </a:solidFill>
        <a:effectLst/>
      </p:bgPr>
    </p:bg>
    <p:spTree>
      <p:nvGrpSpPr>
        <p:cNvPr id="1" name=""/>
        <p:cNvGrpSpPr/>
        <p:nvPr/>
      </p:nvGrpSpPr>
      <p:grpSpPr>
        <a:xfrm>
          <a:off x="0" y="0"/>
          <a:ext cx="0" cy="0"/>
          <a:chOff x="0" y="0"/>
          <a:chExt cx="0" cy="0"/>
        </a:xfrm>
      </p:grpSpPr>
      <p:sp>
        <p:nvSpPr>
          <p:cNvPr id="2" name="Freeform 2"/>
          <p:cNvSpPr/>
          <p:nvPr/>
        </p:nvSpPr>
        <p:spPr>
          <a:xfrm>
            <a:off x="6571920" y="763429"/>
            <a:ext cx="5144160" cy="3549470"/>
          </a:xfrm>
          <a:custGeom>
            <a:avLst/>
            <a:gdLst/>
            <a:ahLst/>
            <a:cxnLst/>
            <a:rect l="l" t="t" r="r" b="b"/>
            <a:pathLst>
              <a:path w="5144160" h="3549470">
                <a:moveTo>
                  <a:pt x="0" y="0"/>
                </a:moveTo>
                <a:lnTo>
                  <a:pt x="5144160" y="0"/>
                </a:lnTo>
                <a:lnTo>
                  <a:pt x="5144160" y="3549470"/>
                </a:lnTo>
                <a:lnTo>
                  <a:pt x="0" y="3549470"/>
                </a:lnTo>
                <a:lnTo>
                  <a:pt x="0" y="0"/>
                </a:lnTo>
                <a:close/>
              </a:path>
            </a:pathLst>
          </a:custGeom>
          <a:blipFill>
            <a:blip r:embed="rId2">
              <a:alphaModFix amt="57000"/>
            </a:blip>
            <a:stretch>
              <a:fillRect/>
            </a:stretch>
          </a:blipFill>
        </p:spPr>
        <p:txBody>
          <a:bodyPr/>
          <a:lstStyle/>
          <a:p>
            <a:endParaRPr lang="fi-FI"/>
          </a:p>
        </p:txBody>
      </p:sp>
      <p:sp>
        <p:nvSpPr>
          <p:cNvPr id="3" name="Freeform 3"/>
          <p:cNvSpPr/>
          <p:nvPr/>
        </p:nvSpPr>
        <p:spPr>
          <a:xfrm>
            <a:off x="15346834" y="8126035"/>
            <a:ext cx="5144160" cy="3549470"/>
          </a:xfrm>
          <a:custGeom>
            <a:avLst/>
            <a:gdLst/>
            <a:ahLst/>
            <a:cxnLst/>
            <a:rect l="l" t="t" r="r" b="b"/>
            <a:pathLst>
              <a:path w="5144160" h="3549470">
                <a:moveTo>
                  <a:pt x="0" y="0"/>
                </a:moveTo>
                <a:lnTo>
                  <a:pt x="5144160" y="0"/>
                </a:lnTo>
                <a:lnTo>
                  <a:pt x="5144160" y="3549470"/>
                </a:lnTo>
                <a:lnTo>
                  <a:pt x="0" y="3549470"/>
                </a:lnTo>
                <a:lnTo>
                  <a:pt x="0" y="0"/>
                </a:lnTo>
                <a:close/>
              </a:path>
            </a:pathLst>
          </a:custGeom>
          <a:blipFill>
            <a:blip r:embed="rId2">
              <a:alphaModFix amt="57000"/>
            </a:blip>
            <a:stretch>
              <a:fillRect/>
            </a:stretch>
          </a:blipFill>
        </p:spPr>
        <p:txBody>
          <a:bodyPr/>
          <a:lstStyle/>
          <a:p>
            <a:endParaRPr lang="fi-FI"/>
          </a:p>
        </p:txBody>
      </p:sp>
      <p:sp>
        <p:nvSpPr>
          <p:cNvPr id="4" name="Freeform 4"/>
          <p:cNvSpPr/>
          <p:nvPr/>
        </p:nvSpPr>
        <p:spPr>
          <a:xfrm rot="-355328">
            <a:off x="571972" y="486106"/>
            <a:ext cx="7448341" cy="4657394"/>
          </a:xfrm>
          <a:custGeom>
            <a:avLst/>
            <a:gdLst/>
            <a:ahLst/>
            <a:cxnLst/>
            <a:rect l="l" t="t" r="r" b="b"/>
            <a:pathLst>
              <a:path w="7448341" h="4657394">
                <a:moveTo>
                  <a:pt x="0" y="0"/>
                </a:moveTo>
                <a:lnTo>
                  <a:pt x="7448341" y="0"/>
                </a:lnTo>
                <a:lnTo>
                  <a:pt x="7448341" y="4657394"/>
                </a:lnTo>
                <a:lnTo>
                  <a:pt x="0" y="4657394"/>
                </a:lnTo>
                <a:lnTo>
                  <a:pt x="0" y="0"/>
                </a:lnTo>
                <a:close/>
              </a:path>
            </a:pathLst>
          </a:custGeom>
          <a:blipFill>
            <a:blip r:embed="rId3"/>
            <a:stretch>
              <a:fillRect/>
            </a:stretch>
          </a:blipFill>
        </p:spPr>
        <p:txBody>
          <a:bodyPr/>
          <a:lstStyle/>
          <a:p>
            <a:endParaRPr lang="fi-FI"/>
          </a:p>
        </p:txBody>
      </p:sp>
      <p:sp>
        <p:nvSpPr>
          <p:cNvPr id="5" name="Freeform 5"/>
          <p:cNvSpPr/>
          <p:nvPr/>
        </p:nvSpPr>
        <p:spPr>
          <a:xfrm>
            <a:off x="3637907" y="5515320"/>
            <a:ext cx="4760186" cy="4181920"/>
          </a:xfrm>
          <a:custGeom>
            <a:avLst/>
            <a:gdLst/>
            <a:ahLst/>
            <a:cxnLst/>
            <a:rect l="l" t="t" r="r" b="b"/>
            <a:pathLst>
              <a:path w="4760186" h="4181920">
                <a:moveTo>
                  <a:pt x="0" y="0"/>
                </a:moveTo>
                <a:lnTo>
                  <a:pt x="4760186" y="0"/>
                </a:lnTo>
                <a:lnTo>
                  <a:pt x="4760186" y="4181921"/>
                </a:lnTo>
                <a:lnTo>
                  <a:pt x="0" y="4181921"/>
                </a:lnTo>
                <a:lnTo>
                  <a:pt x="0" y="0"/>
                </a:lnTo>
                <a:close/>
              </a:path>
            </a:pathLst>
          </a:custGeom>
          <a:blipFill>
            <a:blip r:embed="rId4"/>
            <a:stretch>
              <a:fillRect t="-25885" b="-25885"/>
            </a:stretch>
          </a:blipFill>
        </p:spPr>
        <p:txBody>
          <a:bodyPr/>
          <a:lstStyle/>
          <a:p>
            <a:endParaRPr lang="fi-FI"/>
          </a:p>
        </p:txBody>
      </p:sp>
      <p:sp>
        <p:nvSpPr>
          <p:cNvPr id="6" name="TextBox 6"/>
          <p:cNvSpPr txBox="1"/>
          <p:nvPr/>
        </p:nvSpPr>
        <p:spPr>
          <a:xfrm>
            <a:off x="10074705" y="744379"/>
            <a:ext cx="7380331" cy="4202152"/>
          </a:xfrm>
          <a:prstGeom prst="rect">
            <a:avLst/>
          </a:prstGeom>
        </p:spPr>
        <p:txBody>
          <a:bodyPr lIns="0" tIns="0" rIns="0" bIns="0" rtlCol="0" anchor="t">
            <a:spAutoFit/>
          </a:bodyPr>
          <a:lstStyle/>
          <a:p>
            <a:pPr algn="l">
              <a:lnSpc>
                <a:spcPts val="15815"/>
              </a:lnSpc>
            </a:pPr>
            <a:r>
              <a:rPr lang="en-US" sz="14378" b="1">
                <a:solidFill>
                  <a:srgbClr val="954437"/>
                </a:solidFill>
                <a:latin typeface="Tufuli Arabic Bold"/>
                <a:ea typeface="Tufuli Arabic Bold"/>
                <a:cs typeface="Tufuli Arabic Bold"/>
                <a:sym typeface="Tufuli Arabic Bold"/>
              </a:rPr>
              <a:t>HELLO NAPOLI!</a:t>
            </a:r>
          </a:p>
        </p:txBody>
      </p:sp>
      <p:sp>
        <p:nvSpPr>
          <p:cNvPr id="7" name="TextBox 7"/>
          <p:cNvSpPr txBox="1"/>
          <p:nvPr/>
        </p:nvSpPr>
        <p:spPr>
          <a:xfrm>
            <a:off x="9437477" y="5260338"/>
            <a:ext cx="8017559" cy="4443730"/>
          </a:xfrm>
          <a:prstGeom prst="rect">
            <a:avLst/>
          </a:prstGeom>
        </p:spPr>
        <p:txBody>
          <a:bodyPr lIns="0" tIns="0" rIns="0" bIns="0" rtlCol="0" anchor="t">
            <a:spAutoFit/>
          </a:bodyPr>
          <a:lstStyle/>
          <a:p>
            <a:pPr algn="l">
              <a:lnSpc>
                <a:spcPts val="3919"/>
              </a:lnSpc>
            </a:pPr>
            <a:r>
              <a:rPr lang="en-US" sz="2799">
                <a:solidFill>
                  <a:srgbClr val="954437"/>
                </a:solidFill>
                <a:latin typeface="Capriola"/>
                <a:ea typeface="Capriola"/>
                <a:cs typeface="Capriola"/>
                <a:sym typeface="Capriola"/>
              </a:rPr>
              <a:t>Me saavuimme Napoliin illalla noin kello kymmenen.</a:t>
            </a:r>
          </a:p>
          <a:p>
            <a:pPr algn="l">
              <a:lnSpc>
                <a:spcPts val="3919"/>
              </a:lnSpc>
            </a:pPr>
            <a:r>
              <a:rPr lang="en-US" sz="2799">
                <a:solidFill>
                  <a:srgbClr val="954437"/>
                </a:solidFill>
                <a:latin typeface="Capriola"/>
                <a:ea typeface="Capriola"/>
                <a:cs typeface="Capriola"/>
                <a:sym typeface="Capriola"/>
              </a:rPr>
              <a:t>Heti sen jälkeen valitsimme ravintolan hotellin läheltä ja söimme pizzaa.</a:t>
            </a:r>
          </a:p>
          <a:p>
            <a:pPr algn="l">
              <a:lnSpc>
                <a:spcPts val="3919"/>
              </a:lnSpc>
            </a:pPr>
            <a:r>
              <a:rPr lang="en-US" sz="2799">
                <a:solidFill>
                  <a:srgbClr val="954437"/>
                </a:solidFill>
                <a:latin typeface="Capriola"/>
                <a:ea typeface="Capriola"/>
                <a:cs typeface="Capriola"/>
                <a:sym typeface="Capriola"/>
              </a:rPr>
              <a:t>Napoli on kuuluisa Margherita-pizzasta, ja tietysti me söimme sitä.</a:t>
            </a:r>
          </a:p>
          <a:p>
            <a:pPr algn="l">
              <a:lnSpc>
                <a:spcPts val="3919"/>
              </a:lnSpc>
            </a:pPr>
            <a:r>
              <a:rPr lang="en-US" sz="2799">
                <a:solidFill>
                  <a:srgbClr val="954437"/>
                </a:solidFill>
                <a:latin typeface="Capriola"/>
                <a:ea typeface="Capriola"/>
                <a:cs typeface="Capriola"/>
                <a:sym typeface="Capriola"/>
              </a:rPr>
              <a:t>Ruoka oli hyvää, ja lopuksi menimme lepäämään.</a:t>
            </a:r>
          </a:p>
          <a:p>
            <a:pPr algn="l">
              <a:lnSpc>
                <a:spcPts val="3919"/>
              </a:lnSpc>
            </a:pPr>
            <a:endParaRPr lang="en-US" sz="2799">
              <a:solidFill>
                <a:srgbClr val="954437"/>
              </a:solidFill>
              <a:latin typeface="Capriola"/>
              <a:ea typeface="Capriola"/>
              <a:cs typeface="Capriola"/>
              <a:sym typeface="Capriola"/>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4DED7"/>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rot="646783">
            <a:off x="9588290" y="221972"/>
            <a:ext cx="5251287" cy="5246370"/>
            <a:chOff x="0" y="0"/>
            <a:chExt cx="3255264" cy="3252216"/>
          </a:xfrm>
        </p:grpSpPr>
        <p:sp>
          <p:nvSpPr>
            <p:cNvPr id="3" name="Freeform 3"/>
            <p:cNvSpPr/>
            <p:nvPr/>
          </p:nvSpPr>
          <p:spPr>
            <a:xfrm>
              <a:off x="0" y="0"/>
              <a:ext cx="3255264" cy="3252216"/>
            </a:xfrm>
            <a:custGeom>
              <a:avLst/>
              <a:gdLst/>
              <a:ahLst/>
              <a:cxnLst/>
              <a:rect l="l" t="t" r="r" b="b"/>
              <a:pathLst>
                <a:path w="3255264" h="3252216">
                  <a:moveTo>
                    <a:pt x="3255264" y="3252216"/>
                  </a:moveTo>
                  <a:lnTo>
                    <a:pt x="0" y="3252216"/>
                  </a:lnTo>
                  <a:lnTo>
                    <a:pt x="0" y="0"/>
                  </a:lnTo>
                  <a:lnTo>
                    <a:pt x="3255264" y="0"/>
                  </a:lnTo>
                  <a:lnTo>
                    <a:pt x="3255264" y="3252216"/>
                  </a:lnTo>
                  <a:close/>
                </a:path>
              </a:pathLst>
            </a:custGeom>
            <a:blipFill>
              <a:blip r:embed="rId2"/>
              <a:stretch>
                <a:fillRect l="-15" r="-15"/>
              </a:stretch>
            </a:blipFill>
          </p:spPr>
          <p:txBody>
            <a:bodyPr/>
            <a:lstStyle/>
            <a:p>
              <a:endParaRPr lang="fi-FI"/>
            </a:p>
          </p:txBody>
        </p:sp>
        <p:sp>
          <p:nvSpPr>
            <p:cNvPr id="4" name="Freeform 4"/>
            <p:cNvSpPr/>
            <p:nvPr/>
          </p:nvSpPr>
          <p:spPr>
            <a:xfrm>
              <a:off x="178784" y="170440"/>
              <a:ext cx="2903731" cy="2875349"/>
            </a:xfrm>
            <a:custGeom>
              <a:avLst/>
              <a:gdLst/>
              <a:ahLst/>
              <a:cxnLst/>
              <a:rect l="l" t="t" r="r" b="b"/>
              <a:pathLst>
                <a:path w="2903731" h="2875349">
                  <a:moveTo>
                    <a:pt x="65607" y="158"/>
                  </a:moveTo>
                  <a:lnTo>
                    <a:pt x="2878476" y="31987"/>
                  </a:lnTo>
                  <a:cubicBezTo>
                    <a:pt x="2892501" y="32145"/>
                    <a:pt x="2903731" y="43665"/>
                    <a:pt x="2903531" y="57691"/>
                  </a:cubicBezTo>
                  <a:lnTo>
                    <a:pt x="2863754" y="2850091"/>
                  </a:lnTo>
                  <a:cubicBezTo>
                    <a:pt x="2863553" y="2864142"/>
                    <a:pt x="2851959" y="2875349"/>
                    <a:pt x="2837909" y="2875069"/>
                  </a:cubicBezTo>
                  <a:lnTo>
                    <a:pt x="25041" y="2819370"/>
                  </a:lnTo>
                  <a:cubicBezTo>
                    <a:pt x="11100" y="2819094"/>
                    <a:pt x="0" y="2807608"/>
                    <a:pt x="200" y="2793665"/>
                  </a:cubicBezTo>
                  <a:lnTo>
                    <a:pt x="39977" y="25136"/>
                  </a:lnTo>
                  <a:cubicBezTo>
                    <a:pt x="40179" y="11171"/>
                    <a:pt x="51641" y="0"/>
                    <a:pt x="65607" y="158"/>
                  </a:cubicBezTo>
                  <a:close/>
                </a:path>
              </a:pathLst>
            </a:custGeom>
            <a:blipFill>
              <a:blip r:embed="rId3"/>
              <a:stretch>
                <a:fillRect t="-17407" b="-17407"/>
              </a:stretch>
            </a:blipFill>
          </p:spPr>
          <p:txBody>
            <a:bodyPr/>
            <a:lstStyle/>
            <a:p>
              <a:endParaRPr lang="fi-FI"/>
            </a:p>
          </p:txBody>
        </p:sp>
      </p:grpSp>
      <p:grpSp>
        <p:nvGrpSpPr>
          <p:cNvPr id="5" name="Group 5"/>
          <p:cNvGrpSpPr>
            <a:grpSpLocks noChangeAspect="1"/>
          </p:cNvGrpSpPr>
          <p:nvPr/>
        </p:nvGrpSpPr>
        <p:grpSpPr>
          <a:xfrm rot="-310191">
            <a:off x="13466037" y="5061876"/>
            <a:ext cx="5251287" cy="5246370"/>
            <a:chOff x="0" y="0"/>
            <a:chExt cx="3255264" cy="3252216"/>
          </a:xfrm>
        </p:grpSpPr>
        <p:sp>
          <p:nvSpPr>
            <p:cNvPr id="6" name="Freeform 6"/>
            <p:cNvSpPr/>
            <p:nvPr/>
          </p:nvSpPr>
          <p:spPr>
            <a:xfrm>
              <a:off x="0" y="0"/>
              <a:ext cx="3255264" cy="3252216"/>
            </a:xfrm>
            <a:custGeom>
              <a:avLst/>
              <a:gdLst/>
              <a:ahLst/>
              <a:cxnLst/>
              <a:rect l="l" t="t" r="r" b="b"/>
              <a:pathLst>
                <a:path w="3255264" h="3252216">
                  <a:moveTo>
                    <a:pt x="3255264" y="3252216"/>
                  </a:moveTo>
                  <a:lnTo>
                    <a:pt x="0" y="3252216"/>
                  </a:lnTo>
                  <a:lnTo>
                    <a:pt x="0" y="0"/>
                  </a:lnTo>
                  <a:lnTo>
                    <a:pt x="3255264" y="0"/>
                  </a:lnTo>
                  <a:lnTo>
                    <a:pt x="3255264" y="3252216"/>
                  </a:lnTo>
                  <a:close/>
                </a:path>
              </a:pathLst>
            </a:custGeom>
            <a:blipFill>
              <a:blip r:embed="rId2"/>
              <a:stretch>
                <a:fillRect l="-15" r="-15"/>
              </a:stretch>
            </a:blipFill>
          </p:spPr>
          <p:txBody>
            <a:bodyPr/>
            <a:lstStyle/>
            <a:p>
              <a:endParaRPr lang="fi-FI"/>
            </a:p>
          </p:txBody>
        </p:sp>
        <p:sp>
          <p:nvSpPr>
            <p:cNvPr id="7" name="Freeform 7"/>
            <p:cNvSpPr/>
            <p:nvPr/>
          </p:nvSpPr>
          <p:spPr>
            <a:xfrm>
              <a:off x="178784" y="170440"/>
              <a:ext cx="2903731" cy="2875349"/>
            </a:xfrm>
            <a:custGeom>
              <a:avLst/>
              <a:gdLst/>
              <a:ahLst/>
              <a:cxnLst/>
              <a:rect l="l" t="t" r="r" b="b"/>
              <a:pathLst>
                <a:path w="2903731" h="2875349">
                  <a:moveTo>
                    <a:pt x="65607" y="158"/>
                  </a:moveTo>
                  <a:lnTo>
                    <a:pt x="2878476" y="31987"/>
                  </a:lnTo>
                  <a:cubicBezTo>
                    <a:pt x="2892501" y="32145"/>
                    <a:pt x="2903731" y="43665"/>
                    <a:pt x="2903531" y="57691"/>
                  </a:cubicBezTo>
                  <a:lnTo>
                    <a:pt x="2863754" y="2850091"/>
                  </a:lnTo>
                  <a:cubicBezTo>
                    <a:pt x="2863553" y="2864142"/>
                    <a:pt x="2851959" y="2875349"/>
                    <a:pt x="2837909" y="2875069"/>
                  </a:cubicBezTo>
                  <a:lnTo>
                    <a:pt x="25041" y="2819370"/>
                  </a:lnTo>
                  <a:cubicBezTo>
                    <a:pt x="11100" y="2819094"/>
                    <a:pt x="0" y="2807608"/>
                    <a:pt x="200" y="2793665"/>
                  </a:cubicBezTo>
                  <a:lnTo>
                    <a:pt x="39977" y="25136"/>
                  </a:lnTo>
                  <a:cubicBezTo>
                    <a:pt x="40179" y="11171"/>
                    <a:pt x="51641" y="0"/>
                    <a:pt x="65607" y="158"/>
                  </a:cubicBezTo>
                  <a:close/>
                </a:path>
              </a:pathLst>
            </a:custGeom>
            <a:blipFill>
              <a:blip r:embed="rId4"/>
              <a:stretch>
                <a:fillRect l="-16094" r="-16094"/>
              </a:stretch>
            </a:blipFill>
          </p:spPr>
          <p:txBody>
            <a:bodyPr/>
            <a:lstStyle/>
            <a:p>
              <a:endParaRPr lang="fi-FI"/>
            </a:p>
          </p:txBody>
        </p:sp>
      </p:grpSp>
      <p:grpSp>
        <p:nvGrpSpPr>
          <p:cNvPr id="8" name="Group 8"/>
          <p:cNvGrpSpPr>
            <a:grpSpLocks noChangeAspect="1"/>
          </p:cNvGrpSpPr>
          <p:nvPr/>
        </p:nvGrpSpPr>
        <p:grpSpPr>
          <a:xfrm rot="-668180">
            <a:off x="9702704" y="5202374"/>
            <a:ext cx="4400097" cy="6214316"/>
            <a:chOff x="0" y="0"/>
            <a:chExt cx="3267456" cy="4614672"/>
          </a:xfrm>
        </p:grpSpPr>
        <p:sp>
          <p:nvSpPr>
            <p:cNvPr id="9" name="Freeform 9"/>
            <p:cNvSpPr/>
            <p:nvPr/>
          </p:nvSpPr>
          <p:spPr>
            <a:xfrm>
              <a:off x="0" y="0"/>
              <a:ext cx="3267456" cy="4618736"/>
            </a:xfrm>
            <a:custGeom>
              <a:avLst/>
              <a:gdLst/>
              <a:ahLst/>
              <a:cxnLst/>
              <a:rect l="l" t="t" r="r" b="b"/>
              <a:pathLst>
                <a:path w="3267456" h="4618736">
                  <a:moveTo>
                    <a:pt x="3267456" y="4618736"/>
                  </a:moveTo>
                  <a:lnTo>
                    <a:pt x="0" y="4618736"/>
                  </a:lnTo>
                  <a:lnTo>
                    <a:pt x="0" y="0"/>
                  </a:lnTo>
                  <a:lnTo>
                    <a:pt x="3267456" y="0"/>
                  </a:lnTo>
                  <a:lnTo>
                    <a:pt x="3267456" y="4618736"/>
                  </a:lnTo>
                  <a:close/>
                </a:path>
              </a:pathLst>
            </a:custGeom>
            <a:blipFill>
              <a:blip r:embed="rId5"/>
              <a:stretch>
                <a:fillRect l="-4" r="-4"/>
              </a:stretch>
            </a:blipFill>
          </p:spPr>
          <p:txBody>
            <a:bodyPr/>
            <a:lstStyle/>
            <a:p>
              <a:endParaRPr lang="fi-FI"/>
            </a:p>
          </p:txBody>
        </p:sp>
        <p:sp>
          <p:nvSpPr>
            <p:cNvPr id="10" name="Freeform 10"/>
            <p:cNvSpPr/>
            <p:nvPr/>
          </p:nvSpPr>
          <p:spPr>
            <a:xfrm>
              <a:off x="144163" y="140959"/>
              <a:ext cx="2993427" cy="4317015"/>
            </a:xfrm>
            <a:custGeom>
              <a:avLst/>
              <a:gdLst/>
              <a:ahLst/>
              <a:cxnLst/>
              <a:rect l="l" t="t" r="r" b="b"/>
              <a:pathLst>
                <a:path w="2993427" h="4317015">
                  <a:moveTo>
                    <a:pt x="2993427" y="12700"/>
                  </a:moveTo>
                  <a:lnTo>
                    <a:pt x="2935892" y="4317015"/>
                  </a:lnTo>
                  <a:lnTo>
                    <a:pt x="0" y="4275547"/>
                  </a:lnTo>
                  <a:lnTo>
                    <a:pt x="0" y="0"/>
                  </a:lnTo>
                  <a:lnTo>
                    <a:pt x="2993427" y="12700"/>
                  </a:lnTo>
                  <a:close/>
                </a:path>
              </a:pathLst>
            </a:custGeom>
            <a:blipFill>
              <a:blip r:embed="rId6"/>
              <a:stretch>
                <a:fillRect t="-2675" b="-2675"/>
              </a:stretch>
            </a:blipFill>
          </p:spPr>
          <p:txBody>
            <a:bodyPr/>
            <a:lstStyle/>
            <a:p>
              <a:endParaRPr lang="fi-FI"/>
            </a:p>
          </p:txBody>
        </p:sp>
      </p:grpSp>
      <p:sp>
        <p:nvSpPr>
          <p:cNvPr id="11" name="TextBox 11"/>
          <p:cNvSpPr txBox="1"/>
          <p:nvPr/>
        </p:nvSpPr>
        <p:spPr>
          <a:xfrm>
            <a:off x="1630425" y="-222822"/>
            <a:ext cx="4620535" cy="2138608"/>
          </a:xfrm>
          <a:prstGeom prst="rect">
            <a:avLst/>
          </a:prstGeom>
        </p:spPr>
        <p:txBody>
          <a:bodyPr lIns="0" tIns="0" rIns="0" bIns="0" rtlCol="0" anchor="t">
            <a:spAutoFit/>
          </a:bodyPr>
          <a:lstStyle/>
          <a:p>
            <a:pPr algn="l">
              <a:lnSpc>
                <a:spcPts val="8079"/>
              </a:lnSpc>
            </a:pPr>
            <a:r>
              <a:rPr lang="en-US" sz="7344" b="1">
                <a:solidFill>
                  <a:srgbClr val="954437"/>
                </a:solidFill>
                <a:latin typeface="Tufuli Arabic Bold"/>
                <a:ea typeface="Tufuli Arabic Bold"/>
                <a:cs typeface="Tufuli Arabic Bold"/>
                <a:sym typeface="Tufuli Arabic Bold"/>
              </a:rPr>
              <a:t> KESKIOSA </a:t>
            </a:r>
          </a:p>
        </p:txBody>
      </p:sp>
      <p:sp>
        <p:nvSpPr>
          <p:cNvPr id="12" name="TextBox 12"/>
          <p:cNvSpPr txBox="1"/>
          <p:nvPr/>
        </p:nvSpPr>
        <p:spPr>
          <a:xfrm>
            <a:off x="1028700" y="2899704"/>
            <a:ext cx="8604705" cy="7201941"/>
          </a:xfrm>
          <a:prstGeom prst="rect">
            <a:avLst/>
          </a:prstGeom>
        </p:spPr>
        <p:txBody>
          <a:bodyPr lIns="0" tIns="0" rIns="0" bIns="0" rtlCol="0" anchor="t">
            <a:spAutoFit/>
          </a:bodyPr>
          <a:lstStyle/>
          <a:p>
            <a:pPr algn="l">
              <a:lnSpc>
                <a:spcPts val="4112"/>
              </a:lnSpc>
            </a:pPr>
            <a:r>
              <a:rPr lang="en-US" sz="2937">
                <a:solidFill>
                  <a:srgbClr val="954437"/>
                </a:solidFill>
                <a:latin typeface="Capriola"/>
                <a:ea typeface="Capriola"/>
                <a:cs typeface="Capriola"/>
                <a:sym typeface="Capriola"/>
              </a:rPr>
              <a:t>Sitten kerron, mitä teimme Napolissa.</a:t>
            </a:r>
          </a:p>
          <a:p>
            <a:pPr algn="l">
              <a:lnSpc>
                <a:spcPts val="4112"/>
              </a:lnSpc>
            </a:pPr>
            <a:endParaRPr lang="en-US" sz="2937">
              <a:solidFill>
                <a:srgbClr val="954437"/>
              </a:solidFill>
              <a:latin typeface="Capriola"/>
              <a:ea typeface="Capriola"/>
              <a:cs typeface="Capriola"/>
              <a:sym typeface="Capriola"/>
            </a:endParaRPr>
          </a:p>
          <a:p>
            <a:pPr algn="l">
              <a:lnSpc>
                <a:spcPts val="4112"/>
              </a:lnSpc>
            </a:pPr>
            <a:r>
              <a:rPr lang="en-US" sz="2937">
                <a:solidFill>
                  <a:srgbClr val="954437"/>
                </a:solidFill>
                <a:latin typeface="Capriola"/>
                <a:ea typeface="Capriola"/>
                <a:cs typeface="Capriola"/>
                <a:sym typeface="Capriola"/>
              </a:rPr>
              <a:t>Seuraavana päivänä kävimme arkeologisessa museossa. Siellä oli kauniita frescoja, mosaiikkeja ja artefakteja Kreikan ja Rooman valtakunnasta sekä Pompejista ja Herculaneumista.</a:t>
            </a:r>
          </a:p>
          <a:p>
            <a:pPr algn="l">
              <a:lnSpc>
                <a:spcPts val="4112"/>
              </a:lnSpc>
            </a:pPr>
            <a:r>
              <a:rPr lang="en-US" sz="2937">
                <a:solidFill>
                  <a:srgbClr val="954437"/>
                </a:solidFill>
                <a:latin typeface="Capriola"/>
                <a:ea typeface="Capriola"/>
                <a:cs typeface="Capriola"/>
                <a:sym typeface="Capriola"/>
              </a:rPr>
              <a:t>Me katsoimme patsaita ja nautimme taiteesta. Ulkona oli kuitenkin todella kuuma.</a:t>
            </a:r>
          </a:p>
          <a:p>
            <a:pPr algn="l">
              <a:lnSpc>
                <a:spcPts val="4112"/>
              </a:lnSpc>
            </a:pPr>
            <a:endParaRPr lang="en-US" sz="2937">
              <a:solidFill>
                <a:srgbClr val="954437"/>
              </a:solidFill>
              <a:latin typeface="Capriola"/>
              <a:ea typeface="Capriola"/>
              <a:cs typeface="Capriola"/>
              <a:sym typeface="Capriola"/>
            </a:endParaRPr>
          </a:p>
          <a:p>
            <a:pPr algn="l">
              <a:lnSpc>
                <a:spcPts val="4112"/>
              </a:lnSpc>
            </a:pPr>
            <a:r>
              <a:rPr lang="en-US" sz="2937">
                <a:solidFill>
                  <a:srgbClr val="954437"/>
                </a:solidFill>
                <a:latin typeface="Capriola"/>
                <a:ea typeface="Capriola"/>
                <a:cs typeface="Capriola"/>
                <a:sym typeface="Capriola"/>
              </a:rPr>
              <a:t>Sitten söimme mereneläviä ja pastaa ja kävelimme merenrantaan.</a:t>
            </a:r>
          </a:p>
          <a:p>
            <a:pPr algn="l">
              <a:lnSpc>
                <a:spcPts val="4112"/>
              </a:lnSpc>
            </a:pPr>
            <a:r>
              <a:rPr lang="en-US" sz="2937">
                <a:solidFill>
                  <a:srgbClr val="954437"/>
                </a:solidFill>
                <a:latin typeface="Capriola"/>
                <a:ea typeface="Capriola"/>
                <a:cs typeface="Capriola"/>
                <a:sym typeface="Capriola"/>
              </a:rPr>
              <a:t>Maisema oli erityisen kaunis illalla.</a:t>
            </a:r>
          </a:p>
          <a:p>
            <a:pPr algn="l">
              <a:lnSpc>
                <a:spcPts val="4112"/>
              </a:lnSpc>
            </a:pPr>
            <a:endParaRPr lang="en-US" sz="2937">
              <a:solidFill>
                <a:srgbClr val="954437"/>
              </a:solidFill>
              <a:latin typeface="Capriola"/>
              <a:ea typeface="Capriola"/>
              <a:cs typeface="Capriola"/>
              <a:sym typeface="Capriola"/>
            </a:endParaRPr>
          </a:p>
        </p:txBody>
      </p:sp>
      <p:sp>
        <p:nvSpPr>
          <p:cNvPr id="13" name="Freeform 13"/>
          <p:cNvSpPr/>
          <p:nvPr/>
        </p:nvSpPr>
        <p:spPr>
          <a:xfrm flipH="1">
            <a:off x="-3942200" y="-2852600"/>
            <a:ext cx="5441823" cy="8229600"/>
          </a:xfrm>
          <a:custGeom>
            <a:avLst/>
            <a:gdLst/>
            <a:ahLst/>
            <a:cxnLst/>
            <a:rect l="l" t="t" r="r" b="b"/>
            <a:pathLst>
              <a:path w="5441823" h="8229600">
                <a:moveTo>
                  <a:pt x="5441823" y="0"/>
                </a:moveTo>
                <a:lnTo>
                  <a:pt x="0" y="0"/>
                </a:lnTo>
                <a:lnTo>
                  <a:pt x="0" y="8229600"/>
                </a:lnTo>
                <a:lnTo>
                  <a:pt x="5441823" y="8229600"/>
                </a:lnTo>
                <a:lnTo>
                  <a:pt x="5441823" y="0"/>
                </a:lnTo>
                <a:close/>
              </a:path>
            </a:pathLst>
          </a:custGeom>
          <a:blipFill>
            <a:blip r:embed="rId7"/>
            <a:stretch>
              <a:fillRect/>
            </a:stretch>
          </a:blipFill>
        </p:spPr>
        <p:txBody>
          <a:bodyPr/>
          <a:lstStyle/>
          <a:p>
            <a:endParaRPr lang="fi-FI"/>
          </a:p>
        </p:txBody>
      </p:sp>
      <p:grpSp>
        <p:nvGrpSpPr>
          <p:cNvPr id="14" name="Group 14"/>
          <p:cNvGrpSpPr>
            <a:grpSpLocks noChangeAspect="1"/>
          </p:cNvGrpSpPr>
          <p:nvPr/>
        </p:nvGrpSpPr>
        <p:grpSpPr>
          <a:xfrm rot="-310191">
            <a:off x="14412368" y="200343"/>
            <a:ext cx="4656736" cy="4652376"/>
            <a:chOff x="0" y="0"/>
            <a:chExt cx="3255264" cy="3252216"/>
          </a:xfrm>
        </p:grpSpPr>
        <p:sp>
          <p:nvSpPr>
            <p:cNvPr id="15" name="Freeform 15"/>
            <p:cNvSpPr/>
            <p:nvPr/>
          </p:nvSpPr>
          <p:spPr>
            <a:xfrm>
              <a:off x="0" y="0"/>
              <a:ext cx="3255264" cy="3252216"/>
            </a:xfrm>
            <a:custGeom>
              <a:avLst/>
              <a:gdLst/>
              <a:ahLst/>
              <a:cxnLst/>
              <a:rect l="l" t="t" r="r" b="b"/>
              <a:pathLst>
                <a:path w="3255264" h="3252216">
                  <a:moveTo>
                    <a:pt x="3255264" y="3252216"/>
                  </a:moveTo>
                  <a:lnTo>
                    <a:pt x="0" y="3252216"/>
                  </a:lnTo>
                  <a:lnTo>
                    <a:pt x="0" y="0"/>
                  </a:lnTo>
                  <a:lnTo>
                    <a:pt x="3255264" y="0"/>
                  </a:lnTo>
                  <a:lnTo>
                    <a:pt x="3255264" y="3252216"/>
                  </a:lnTo>
                  <a:close/>
                </a:path>
              </a:pathLst>
            </a:custGeom>
            <a:blipFill>
              <a:blip r:embed="rId2"/>
              <a:stretch>
                <a:fillRect l="-15" r="-15"/>
              </a:stretch>
            </a:blipFill>
          </p:spPr>
          <p:txBody>
            <a:bodyPr/>
            <a:lstStyle/>
            <a:p>
              <a:endParaRPr lang="fi-FI"/>
            </a:p>
          </p:txBody>
        </p:sp>
        <p:sp>
          <p:nvSpPr>
            <p:cNvPr id="16" name="Freeform 16"/>
            <p:cNvSpPr/>
            <p:nvPr/>
          </p:nvSpPr>
          <p:spPr>
            <a:xfrm>
              <a:off x="178784" y="170440"/>
              <a:ext cx="2903731" cy="2875349"/>
            </a:xfrm>
            <a:custGeom>
              <a:avLst/>
              <a:gdLst/>
              <a:ahLst/>
              <a:cxnLst/>
              <a:rect l="l" t="t" r="r" b="b"/>
              <a:pathLst>
                <a:path w="2903731" h="2875349">
                  <a:moveTo>
                    <a:pt x="65607" y="158"/>
                  </a:moveTo>
                  <a:lnTo>
                    <a:pt x="2878476" y="31987"/>
                  </a:lnTo>
                  <a:cubicBezTo>
                    <a:pt x="2892501" y="32145"/>
                    <a:pt x="2903731" y="43665"/>
                    <a:pt x="2903531" y="57691"/>
                  </a:cubicBezTo>
                  <a:lnTo>
                    <a:pt x="2863754" y="2850091"/>
                  </a:lnTo>
                  <a:cubicBezTo>
                    <a:pt x="2863553" y="2864142"/>
                    <a:pt x="2851959" y="2875349"/>
                    <a:pt x="2837909" y="2875069"/>
                  </a:cubicBezTo>
                  <a:lnTo>
                    <a:pt x="25041" y="2819370"/>
                  </a:lnTo>
                  <a:cubicBezTo>
                    <a:pt x="11100" y="2819094"/>
                    <a:pt x="0" y="2807608"/>
                    <a:pt x="200" y="2793665"/>
                  </a:cubicBezTo>
                  <a:lnTo>
                    <a:pt x="39977" y="25136"/>
                  </a:lnTo>
                  <a:cubicBezTo>
                    <a:pt x="40179" y="11171"/>
                    <a:pt x="51641" y="0"/>
                    <a:pt x="65607" y="158"/>
                  </a:cubicBezTo>
                  <a:close/>
                </a:path>
              </a:pathLst>
            </a:custGeom>
            <a:blipFill>
              <a:blip r:embed="rId8"/>
              <a:stretch>
                <a:fillRect t="-12628" b="-12628"/>
              </a:stretch>
            </a:blipFill>
          </p:spPr>
          <p:txBody>
            <a:bodyPr/>
            <a:lstStyle/>
            <a:p>
              <a:endParaRPr lang="fi-FI"/>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4DED7"/>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rot="-310191">
            <a:off x="743792" y="3290461"/>
            <a:ext cx="5251287" cy="5246370"/>
            <a:chOff x="0" y="0"/>
            <a:chExt cx="3255264" cy="3252216"/>
          </a:xfrm>
        </p:grpSpPr>
        <p:sp>
          <p:nvSpPr>
            <p:cNvPr id="3" name="Freeform 3"/>
            <p:cNvSpPr/>
            <p:nvPr/>
          </p:nvSpPr>
          <p:spPr>
            <a:xfrm>
              <a:off x="0" y="0"/>
              <a:ext cx="3255264" cy="3252216"/>
            </a:xfrm>
            <a:custGeom>
              <a:avLst/>
              <a:gdLst/>
              <a:ahLst/>
              <a:cxnLst/>
              <a:rect l="l" t="t" r="r" b="b"/>
              <a:pathLst>
                <a:path w="3255264" h="3252216">
                  <a:moveTo>
                    <a:pt x="3255264" y="3252216"/>
                  </a:moveTo>
                  <a:lnTo>
                    <a:pt x="0" y="3252216"/>
                  </a:lnTo>
                  <a:lnTo>
                    <a:pt x="0" y="0"/>
                  </a:lnTo>
                  <a:lnTo>
                    <a:pt x="3255264" y="0"/>
                  </a:lnTo>
                  <a:lnTo>
                    <a:pt x="3255264" y="3252216"/>
                  </a:lnTo>
                  <a:close/>
                </a:path>
              </a:pathLst>
            </a:custGeom>
            <a:blipFill>
              <a:blip r:embed="rId2"/>
              <a:stretch>
                <a:fillRect l="-15" r="-15"/>
              </a:stretch>
            </a:blipFill>
          </p:spPr>
          <p:txBody>
            <a:bodyPr/>
            <a:lstStyle/>
            <a:p>
              <a:endParaRPr lang="fi-FI"/>
            </a:p>
          </p:txBody>
        </p:sp>
        <p:sp>
          <p:nvSpPr>
            <p:cNvPr id="4" name="Freeform 4"/>
            <p:cNvSpPr/>
            <p:nvPr/>
          </p:nvSpPr>
          <p:spPr>
            <a:xfrm>
              <a:off x="178784" y="170440"/>
              <a:ext cx="2903731" cy="2875349"/>
            </a:xfrm>
            <a:custGeom>
              <a:avLst/>
              <a:gdLst/>
              <a:ahLst/>
              <a:cxnLst/>
              <a:rect l="l" t="t" r="r" b="b"/>
              <a:pathLst>
                <a:path w="2903731" h="2875349">
                  <a:moveTo>
                    <a:pt x="65607" y="158"/>
                  </a:moveTo>
                  <a:lnTo>
                    <a:pt x="2878476" y="31987"/>
                  </a:lnTo>
                  <a:cubicBezTo>
                    <a:pt x="2892501" y="32145"/>
                    <a:pt x="2903731" y="43665"/>
                    <a:pt x="2903531" y="57691"/>
                  </a:cubicBezTo>
                  <a:lnTo>
                    <a:pt x="2863754" y="2850091"/>
                  </a:lnTo>
                  <a:cubicBezTo>
                    <a:pt x="2863553" y="2864142"/>
                    <a:pt x="2851959" y="2875349"/>
                    <a:pt x="2837909" y="2875069"/>
                  </a:cubicBezTo>
                  <a:lnTo>
                    <a:pt x="25041" y="2819370"/>
                  </a:lnTo>
                  <a:cubicBezTo>
                    <a:pt x="11100" y="2819094"/>
                    <a:pt x="0" y="2807608"/>
                    <a:pt x="200" y="2793665"/>
                  </a:cubicBezTo>
                  <a:lnTo>
                    <a:pt x="39977" y="25136"/>
                  </a:lnTo>
                  <a:cubicBezTo>
                    <a:pt x="40179" y="11171"/>
                    <a:pt x="51641" y="0"/>
                    <a:pt x="65607" y="158"/>
                  </a:cubicBezTo>
                  <a:close/>
                </a:path>
              </a:pathLst>
            </a:custGeom>
            <a:blipFill>
              <a:blip r:embed="rId3"/>
              <a:stretch>
                <a:fillRect l="-25846" r="-25846"/>
              </a:stretch>
            </a:blipFill>
          </p:spPr>
          <p:txBody>
            <a:bodyPr/>
            <a:lstStyle/>
            <a:p>
              <a:endParaRPr lang="fi-FI"/>
            </a:p>
          </p:txBody>
        </p:sp>
      </p:grpSp>
      <p:grpSp>
        <p:nvGrpSpPr>
          <p:cNvPr id="5" name="Group 5"/>
          <p:cNvGrpSpPr>
            <a:grpSpLocks noChangeAspect="1"/>
          </p:cNvGrpSpPr>
          <p:nvPr/>
        </p:nvGrpSpPr>
        <p:grpSpPr>
          <a:xfrm rot="764726">
            <a:off x="4216355" y="4525997"/>
            <a:ext cx="5251287" cy="5246370"/>
            <a:chOff x="0" y="0"/>
            <a:chExt cx="3255264" cy="3252216"/>
          </a:xfrm>
        </p:grpSpPr>
        <p:sp>
          <p:nvSpPr>
            <p:cNvPr id="6" name="Freeform 6"/>
            <p:cNvSpPr/>
            <p:nvPr/>
          </p:nvSpPr>
          <p:spPr>
            <a:xfrm>
              <a:off x="0" y="0"/>
              <a:ext cx="3255264" cy="3252216"/>
            </a:xfrm>
            <a:custGeom>
              <a:avLst/>
              <a:gdLst/>
              <a:ahLst/>
              <a:cxnLst/>
              <a:rect l="l" t="t" r="r" b="b"/>
              <a:pathLst>
                <a:path w="3255264" h="3252216">
                  <a:moveTo>
                    <a:pt x="3255264" y="3252216"/>
                  </a:moveTo>
                  <a:lnTo>
                    <a:pt x="0" y="3252216"/>
                  </a:lnTo>
                  <a:lnTo>
                    <a:pt x="0" y="0"/>
                  </a:lnTo>
                  <a:lnTo>
                    <a:pt x="3255264" y="0"/>
                  </a:lnTo>
                  <a:lnTo>
                    <a:pt x="3255264" y="3252216"/>
                  </a:lnTo>
                  <a:close/>
                </a:path>
              </a:pathLst>
            </a:custGeom>
            <a:blipFill>
              <a:blip r:embed="rId2"/>
              <a:stretch>
                <a:fillRect l="-15" r="-15"/>
              </a:stretch>
            </a:blipFill>
          </p:spPr>
          <p:txBody>
            <a:bodyPr/>
            <a:lstStyle/>
            <a:p>
              <a:endParaRPr lang="fi-FI"/>
            </a:p>
          </p:txBody>
        </p:sp>
        <p:sp>
          <p:nvSpPr>
            <p:cNvPr id="7" name="Freeform 7"/>
            <p:cNvSpPr/>
            <p:nvPr/>
          </p:nvSpPr>
          <p:spPr>
            <a:xfrm>
              <a:off x="178784" y="170440"/>
              <a:ext cx="2903731" cy="2875349"/>
            </a:xfrm>
            <a:custGeom>
              <a:avLst/>
              <a:gdLst/>
              <a:ahLst/>
              <a:cxnLst/>
              <a:rect l="l" t="t" r="r" b="b"/>
              <a:pathLst>
                <a:path w="2903731" h="2875349">
                  <a:moveTo>
                    <a:pt x="65607" y="158"/>
                  </a:moveTo>
                  <a:lnTo>
                    <a:pt x="2878476" y="31987"/>
                  </a:lnTo>
                  <a:cubicBezTo>
                    <a:pt x="2892501" y="32145"/>
                    <a:pt x="2903731" y="43665"/>
                    <a:pt x="2903531" y="57691"/>
                  </a:cubicBezTo>
                  <a:lnTo>
                    <a:pt x="2863754" y="2850091"/>
                  </a:lnTo>
                  <a:cubicBezTo>
                    <a:pt x="2863553" y="2864142"/>
                    <a:pt x="2851959" y="2875349"/>
                    <a:pt x="2837909" y="2875069"/>
                  </a:cubicBezTo>
                  <a:lnTo>
                    <a:pt x="25041" y="2819370"/>
                  </a:lnTo>
                  <a:cubicBezTo>
                    <a:pt x="11100" y="2819094"/>
                    <a:pt x="0" y="2807608"/>
                    <a:pt x="200" y="2793665"/>
                  </a:cubicBezTo>
                  <a:lnTo>
                    <a:pt x="39977" y="25136"/>
                  </a:lnTo>
                  <a:cubicBezTo>
                    <a:pt x="40179" y="11171"/>
                    <a:pt x="51641" y="0"/>
                    <a:pt x="65607" y="158"/>
                  </a:cubicBezTo>
                  <a:close/>
                </a:path>
              </a:pathLst>
            </a:custGeom>
            <a:blipFill>
              <a:blip r:embed="rId4"/>
              <a:stretch>
                <a:fillRect l="-24937" r="-24937"/>
              </a:stretch>
            </a:blipFill>
          </p:spPr>
          <p:txBody>
            <a:bodyPr/>
            <a:lstStyle/>
            <a:p>
              <a:endParaRPr lang="fi-FI"/>
            </a:p>
          </p:txBody>
        </p:sp>
      </p:grpSp>
      <p:grpSp>
        <p:nvGrpSpPr>
          <p:cNvPr id="8" name="Group 8"/>
          <p:cNvGrpSpPr>
            <a:grpSpLocks noChangeAspect="1"/>
          </p:cNvGrpSpPr>
          <p:nvPr/>
        </p:nvGrpSpPr>
        <p:grpSpPr>
          <a:xfrm rot="-668180">
            <a:off x="8716120" y="3263628"/>
            <a:ext cx="4874055" cy="6883694"/>
            <a:chOff x="0" y="0"/>
            <a:chExt cx="3267456" cy="4614672"/>
          </a:xfrm>
        </p:grpSpPr>
        <p:sp>
          <p:nvSpPr>
            <p:cNvPr id="9" name="Freeform 9"/>
            <p:cNvSpPr/>
            <p:nvPr/>
          </p:nvSpPr>
          <p:spPr>
            <a:xfrm>
              <a:off x="0" y="0"/>
              <a:ext cx="3267456" cy="4618736"/>
            </a:xfrm>
            <a:custGeom>
              <a:avLst/>
              <a:gdLst/>
              <a:ahLst/>
              <a:cxnLst/>
              <a:rect l="l" t="t" r="r" b="b"/>
              <a:pathLst>
                <a:path w="3267456" h="4618736">
                  <a:moveTo>
                    <a:pt x="3267456" y="4618736"/>
                  </a:moveTo>
                  <a:lnTo>
                    <a:pt x="0" y="4618736"/>
                  </a:lnTo>
                  <a:lnTo>
                    <a:pt x="0" y="0"/>
                  </a:lnTo>
                  <a:lnTo>
                    <a:pt x="3267456" y="0"/>
                  </a:lnTo>
                  <a:lnTo>
                    <a:pt x="3267456" y="4618736"/>
                  </a:lnTo>
                  <a:close/>
                </a:path>
              </a:pathLst>
            </a:custGeom>
            <a:blipFill>
              <a:blip r:embed="rId5"/>
              <a:stretch>
                <a:fillRect l="-4" r="-4"/>
              </a:stretch>
            </a:blipFill>
          </p:spPr>
          <p:txBody>
            <a:bodyPr/>
            <a:lstStyle/>
            <a:p>
              <a:endParaRPr lang="fi-FI"/>
            </a:p>
          </p:txBody>
        </p:sp>
        <p:sp>
          <p:nvSpPr>
            <p:cNvPr id="10" name="Freeform 10"/>
            <p:cNvSpPr/>
            <p:nvPr/>
          </p:nvSpPr>
          <p:spPr>
            <a:xfrm>
              <a:off x="144163" y="140959"/>
              <a:ext cx="2993427" cy="4317015"/>
            </a:xfrm>
            <a:custGeom>
              <a:avLst/>
              <a:gdLst/>
              <a:ahLst/>
              <a:cxnLst/>
              <a:rect l="l" t="t" r="r" b="b"/>
              <a:pathLst>
                <a:path w="2993427" h="4317015">
                  <a:moveTo>
                    <a:pt x="2993427" y="12700"/>
                  </a:moveTo>
                  <a:lnTo>
                    <a:pt x="2935892" y="4317015"/>
                  </a:lnTo>
                  <a:lnTo>
                    <a:pt x="0" y="4275547"/>
                  </a:lnTo>
                  <a:lnTo>
                    <a:pt x="0" y="0"/>
                  </a:lnTo>
                  <a:lnTo>
                    <a:pt x="2993427" y="12700"/>
                  </a:lnTo>
                  <a:close/>
                </a:path>
              </a:pathLst>
            </a:custGeom>
            <a:blipFill>
              <a:blip r:embed="rId6"/>
              <a:stretch>
                <a:fillRect l="-21155" r="-21155"/>
              </a:stretch>
            </a:blipFill>
          </p:spPr>
          <p:txBody>
            <a:bodyPr/>
            <a:lstStyle/>
            <a:p>
              <a:endParaRPr lang="fi-FI"/>
            </a:p>
          </p:txBody>
        </p:sp>
      </p:grpSp>
      <p:grpSp>
        <p:nvGrpSpPr>
          <p:cNvPr id="11" name="Group 11"/>
          <p:cNvGrpSpPr>
            <a:grpSpLocks noChangeAspect="1"/>
          </p:cNvGrpSpPr>
          <p:nvPr/>
        </p:nvGrpSpPr>
        <p:grpSpPr>
          <a:xfrm rot="-269880">
            <a:off x="12492195" y="4082290"/>
            <a:ext cx="5251287" cy="5246370"/>
            <a:chOff x="0" y="0"/>
            <a:chExt cx="3255264" cy="3252216"/>
          </a:xfrm>
        </p:grpSpPr>
        <p:sp>
          <p:nvSpPr>
            <p:cNvPr id="12" name="Freeform 12"/>
            <p:cNvSpPr/>
            <p:nvPr/>
          </p:nvSpPr>
          <p:spPr>
            <a:xfrm>
              <a:off x="0" y="0"/>
              <a:ext cx="3255264" cy="3252216"/>
            </a:xfrm>
            <a:custGeom>
              <a:avLst/>
              <a:gdLst/>
              <a:ahLst/>
              <a:cxnLst/>
              <a:rect l="l" t="t" r="r" b="b"/>
              <a:pathLst>
                <a:path w="3255264" h="3252216">
                  <a:moveTo>
                    <a:pt x="3255264" y="3252216"/>
                  </a:moveTo>
                  <a:lnTo>
                    <a:pt x="0" y="3252216"/>
                  </a:lnTo>
                  <a:lnTo>
                    <a:pt x="0" y="0"/>
                  </a:lnTo>
                  <a:lnTo>
                    <a:pt x="3255264" y="0"/>
                  </a:lnTo>
                  <a:lnTo>
                    <a:pt x="3255264" y="3252216"/>
                  </a:lnTo>
                  <a:close/>
                </a:path>
              </a:pathLst>
            </a:custGeom>
            <a:blipFill>
              <a:blip r:embed="rId2"/>
              <a:stretch>
                <a:fillRect l="-15" r="-15"/>
              </a:stretch>
            </a:blipFill>
          </p:spPr>
          <p:txBody>
            <a:bodyPr/>
            <a:lstStyle/>
            <a:p>
              <a:endParaRPr lang="fi-FI"/>
            </a:p>
          </p:txBody>
        </p:sp>
        <p:sp>
          <p:nvSpPr>
            <p:cNvPr id="13" name="Freeform 13"/>
            <p:cNvSpPr/>
            <p:nvPr/>
          </p:nvSpPr>
          <p:spPr>
            <a:xfrm>
              <a:off x="178784" y="170440"/>
              <a:ext cx="2903731" cy="2875349"/>
            </a:xfrm>
            <a:custGeom>
              <a:avLst/>
              <a:gdLst/>
              <a:ahLst/>
              <a:cxnLst/>
              <a:rect l="l" t="t" r="r" b="b"/>
              <a:pathLst>
                <a:path w="2903731" h="2875349">
                  <a:moveTo>
                    <a:pt x="65607" y="158"/>
                  </a:moveTo>
                  <a:lnTo>
                    <a:pt x="2878476" y="31987"/>
                  </a:lnTo>
                  <a:cubicBezTo>
                    <a:pt x="2892501" y="32145"/>
                    <a:pt x="2903731" y="43665"/>
                    <a:pt x="2903531" y="57691"/>
                  </a:cubicBezTo>
                  <a:lnTo>
                    <a:pt x="2863754" y="2850091"/>
                  </a:lnTo>
                  <a:cubicBezTo>
                    <a:pt x="2863553" y="2864142"/>
                    <a:pt x="2851959" y="2875349"/>
                    <a:pt x="2837909" y="2875069"/>
                  </a:cubicBezTo>
                  <a:lnTo>
                    <a:pt x="25041" y="2819370"/>
                  </a:lnTo>
                  <a:cubicBezTo>
                    <a:pt x="11100" y="2819094"/>
                    <a:pt x="0" y="2807608"/>
                    <a:pt x="200" y="2793665"/>
                  </a:cubicBezTo>
                  <a:lnTo>
                    <a:pt x="39977" y="25136"/>
                  </a:lnTo>
                  <a:cubicBezTo>
                    <a:pt x="40179" y="11171"/>
                    <a:pt x="51641" y="0"/>
                    <a:pt x="65607" y="158"/>
                  </a:cubicBezTo>
                  <a:close/>
                </a:path>
              </a:pathLst>
            </a:custGeom>
            <a:blipFill>
              <a:blip r:embed="rId7"/>
              <a:stretch>
                <a:fillRect t="-38586" b="-38586"/>
              </a:stretch>
            </a:blipFill>
          </p:spPr>
          <p:txBody>
            <a:bodyPr/>
            <a:lstStyle/>
            <a:p>
              <a:endParaRPr lang="fi-FI"/>
            </a:p>
          </p:txBody>
        </p:sp>
      </p:grpSp>
      <p:sp>
        <p:nvSpPr>
          <p:cNvPr id="14" name="TextBox 14"/>
          <p:cNvSpPr txBox="1"/>
          <p:nvPr/>
        </p:nvSpPr>
        <p:spPr>
          <a:xfrm>
            <a:off x="1028700" y="509651"/>
            <a:ext cx="16754312" cy="2012888"/>
          </a:xfrm>
          <a:prstGeom prst="rect">
            <a:avLst/>
          </a:prstGeom>
        </p:spPr>
        <p:txBody>
          <a:bodyPr lIns="0" tIns="0" rIns="0" bIns="0" rtlCol="0" anchor="t">
            <a:spAutoFit/>
          </a:bodyPr>
          <a:lstStyle/>
          <a:p>
            <a:pPr algn="l">
              <a:lnSpc>
                <a:spcPts val="4028"/>
              </a:lnSpc>
            </a:pPr>
            <a:r>
              <a:rPr lang="en-US" sz="2877">
                <a:solidFill>
                  <a:srgbClr val="954437"/>
                </a:solidFill>
                <a:latin typeface="Capriola"/>
                <a:ea typeface="Capriola"/>
                <a:cs typeface="Capriola"/>
                <a:sym typeface="Capriola"/>
              </a:rPr>
              <a:t>Sen jälkeen seuraavana päivänä kävimme Underground Naples -kohteessa, Napoli Sotterraneassa.</a:t>
            </a:r>
          </a:p>
          <a:p>
            <a:pPr algn="l">
              <a:lnSpc>
                <a:spcPts val="4028"/>
              </a:lnSpc>
            </a:pPr>
            <a:r>
              <a:rPr lang="en-US" sz="2877">
                <a:solidFill>
                  <a:srgbClr val="954437"/>
                </a:solidFill>
                <a:latin typeface="Capriola"/>
                <a:ea typeface="Capriola"/>
                <a:cs typeface="Capriola"/>
                <a:sym typeface="Capriola"/>
              </a:rPr>
              <a:t>Meillä oli opas, joka kertoi paljon paikan historiasta.</a:t>
            </a:r>
          </a:p>
          <a:p>
            <a:pPr algn="l">
              <a:lnSpc>
                <a:spcPts val="4028"/>
              </a:lnSpc>
            </a:pPr>
            <a:r>
              <a:rPr lang="en-US" sz="2877">
                <a:solidFill>
                  <a:srgbClr val="954437"/>
                </a:solidFill>
                <a:latin typeface="Capriola"/>
                <a:ea typeface="Capriola"/>
                <a:cs typeface="Capriola"/>
                <a:sym typeface="Capriola"/>
              </a:rPr>
              <a:t>Näimme entisiä vesikanavia, jotka olivat myös pommisuoja toisessa maailmansodassa.</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4DED7"/>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rot="-310191">
            <a:off x="-159935" y="472327"/>
            <a:ext cx="5634588" cy="5629313"/>
            <a:chOff x="0" y="0"/>
            <a:chExt cx="3255264" cy="3252216"/>
          </a:xfrm>
        </p:grpSpPr>
        <p:sp>
          <p:nvSpPr>
            <p:cNvPr id="3" name="Freeform 3"/>
            <p:cNvSpPr/>
            <p:nvPr/>
          </p:nvSpPr>
          <p:spPr>
            <a:xfrm>
              <a:off x="0" y="0"/>
              <a:ext cx="3255264" cy="3252216"/>
            </a:xfrm>
            <a:custGeom>
              <a:avLst/>
              <a:gdLst/>
              <a:ahLst/>
              <a:cxnLst/>
              <a:rect l="l" t="t" r="r" b="b"/>
              <a:pathLst>
                <a:path w="3255264" h="3252216">
                  <a:moveTo>
                    <a:pt x="3255264" y="3252216"/>
                  </a:moveTo>
                  <a:lnTo>
                    <a:pt x="0" y="3252216"/>
                  </a:lnTo>
                  <a:lnTo>
                    <a:pt x="0" y="0"/>
                  </a:lnTo>
                  <a:lnTo>
                    <a:pt x="3255264" y="0"/>
                  </a:lnTo>
                  <a:lnTo>
                    <a:pt x="3255264" y="3252216"/>
                  </a:lnTo>
                  <a:close/>
                </a:path>
              </a:pathLst>
            </a:custGeom>
            <a:blipFill>
              <a:blip r:embed="rId2"/>
              <a:stretch>
                <a:fillRect l="-15" r="-15"/>
              </a:stretch>
            </a:blipFill>
          </p:spPr>
          <p:txBody>
            <a:bodyPr/>
            <a:lstStyle/>
            <a:p>
              <a:endParaRPr lang="fi-FI"/>
            </a:p>
          </p:txBody>
        </p:sp>
        <p:sp>
          <p:nvSpPr>
            <p:cNvPr id="4" name="Freeform 4"/>
            <p:cNvSpPr/>
            <p:nvPr/>
          </p:nvSpPr>
          <p:spPr>
            <a:xfrm>
              <a:off x="178784" y="170440"/>
              <a:ext cx="2903731" cy="2875349"/>
            </a:xfrm>
            <a:custGeom>
              <a:avLst/>
              <a:gdLst/>
              <a:ahLst/>
              <a:cxnLst/>
              <a:rect l="l" t="t" r="r" b="b"/>
              <a:pathLst>
                <a:path w="2903731" h="2875349">
                  <a:moveTo>
                    <a:pt x="65607" y="158"/>
                  </a:moveTo>
                  <a:lnTo>
                    <a:pt x="2878476" y="31987"/>
                  </a:lnTo>
                  <a:cubicBezTo>
                    <a:pt x="2892501" y="32145"/>
                    <a:pt x="2903731" y="43665"/>
                    <a:pt x="2903531" y="57691"/>
                  </a:cubicBezTo>
                  <a:lnTo>
                    <a:pt x="2863754" y="2850091"/>
                  </a:lnTo>
                  <a:cubicBezTo>
                    <a:pt x="2863553" y="2864142"/>
                    <a:pt x="2851959" y="2875349"/>
                    <a:pt x="2837909" y="2875069"/>
                  </a:cubicBezTo>
                  <a:lnTo>
                    <a:pt x="25041" y="2819370"/>
                  </a:lnTo>
                  <a:cubicBezTo>
                    <a:pt x="11100" y="2819094"/>
                    <a:pt x="0" y="2807608"/>
                    <a:pt x="200" y="2793665"/>
                  </a:cubicBezTo>
                  <a:lnTo>
                    <a:pt x="39977" y="25136"/>
                  </a:lnTo>
                  <a:cubicBezTo>
                    <a:pt x="40179" y="11171"/>
                    <a:pt x="51641" y="0"/>
                    <a:pt x="65607" y="158"/>
                  </a:cubicBezTo>
                  <a:close/>
                </a:path>
              </a:pathLst>
            </a:custGeom>
            <a:blipFill>
              <a:blip r:embed="rId3"/>
              <a:stretch>
                <a:fillRect t="-17407" b="-17407"/>
              </a:stretch>
            </a:blipFill>
          </p:spPr>
          <p:txBody>
            <a:bodyPr/>
            <a:lstStyle/>
            <a:p>
              <a:endParaRPr lang="fi-FI"/>
            </a:p>
          </p:txBody>
        </p:sp>
      </p:grpSp>
      <p:grpSp>
        <p:nvGrpSpPr>
          <p:cNvPr id="5" name="Group 5"/>
          <p:cNvGrpSpPr>
            <a:grpSpLocks noChangeAspect="1"/>
          </p:cNvGrpSpPr>
          <p:nvPr/>
        </p:nvGrpSpPr>
        <p:grpSpPr>
          <a:xfrm rot="674452">
            <a:off x="13101415" y="5076924"/>
            <a:ext cx="5251287" cy="5246370"/>
            <a:chOff x="0" y="0"/>
            <a:chExt cx="3255264" cy="3252216"/>
          </a:xfrm>
        </p:grpSpPr>
        <p:sp>
          <p:nvSpPr>
            <p:cNvPr id="6" name="Freeform 6"/>
            <p:cNvSpPr/>
            <p:nvPr/>
          </p:nvSpPr>
          <p:spPr>
            <a:xfrm>
              <a:off x="0" y="0"/>
              <a:ext cx="3255264" cy="3252216"/>
            </a:xfrm>
            <a:custGeom>
              <a:avLst/>
              <a:gdLst/>
              <a:ahLst/>
              <a:cxnLst/>
              <a:rect l="l" t="t" r="r" b="b"/>
              <a:pathLst>
                <a:path w="3255264" h="3252216">
                  <a:moveTo>
                    <a:pt x="3255264" y="3252216"/>
                  </a:moveTo>
                  <a:lnTo>
                    <a:pt x="0" y="3252216"/>
                  </a:lnTo>
                  <a:lnTo>
                    <a:pt x="0" y="0"/>
                  </a:lnTo>
                  <a:lnTo>
                    <a:pt x="3255264" y="0"/>
                  </a:lnTo>
                  <a:lnTo>
                    <a:pt x="3255264" y="3252216"/>
                  </a:lnTo>
                  <a:close/>
                </a:path>
              </a:pathLst>
            </a:custGeom>
            <a:blipFill>
              <a:blip r:embed="rId2"/>
              <a:stretch>
                <a:fillRect l="-15" r="-15"/>
              </a:stretch>
            </a:blipFill>
          </p:spPr>
          <p:txBody>
            <a:bodyPr/>
            <a:lstStyle/>
            <a:p>
              <a:endParaRPr lang="fi-FI"/>
            </a:p>
          </p:txBody>
        </p:sp>
        <p:sp>
          <p:nvSpPr>
            <p:cNvPr id="7" name="Freeform 7"/>
            <p:cNvSpPr/>
            <p:nvPr/>
          </p:nvSpPr>
          <p:spPr>
            <a:xfrm>
              <a:off x="178784" y="170440"/>
              <a:ext cx="2903731" cy="2875349"/>
            </a:xfrm>
            <a:custGeom>
              <a:avLst/>
              <a:gdLst/>
              <a:ahLst/>
              <a:cxnLst/>
              <a:rect l="l" t="t" r="r" b="b"/>
              <a:pathLst>
                <a:path w="2903731" h="2875349">
                  <a:moveTo>
                    <a:pt x="65607" y="158"/>
                  </a:moveTo>
                  <a:lnTo>
                    <a:pt x="2878476" y="31987"/>
                  </a:lnTo>
                  <a:cubicBezTo>
                    <a:pt x="2892501" y="32145"/>
                    <a:pt x="2903731" y="43665"/>
                    <a:pt x="2903531" y="57691"/>
                  </a:cubicBezTo>
                  <a:lnTo>
                    <a:pt x="2863754" y="2850091"/>
                  </a:lnTo>
                  <a:cubicBezTo>
                    <a:pt x="2863553" y="2864142"/>
                    <a:pt x="2851959" y="2875349"/>
                    <a:pt x="2837909" y="2875069"/>
                  </a:cubicBezTo>
                  <a:lnTo>
                    <a:pt x="25041" y="2819370"/>
                  </a:lnTo>
                  <a:cubicBezTo>
                    <a:pt x="11100" y="2819094"/>
                    <a:pt x="0" y="2807608"/>
                    <a:pt x="200" y="2793665"/>
                  </a:cubicBezTo>
                  <a:lnTo>
                    <a:pt x="39977" y="25136"/>
                  </a:lnTo>
                  <a:cubicBezTo>
                    <a:pt x="40179" y="11171"/>
                    <a:pt x="51641" y="0"/>
                    <a:pt x="65607" y="158"/>
                  </a:cubicBezTo>
                  <a:close/>
                </a:path>
              </a:pathLst>
            </a:custGeom>
            <a:blipFill>
              <a:blip r:embed="rId4"/>
              <a:stretch>
                <a:fillRect l="-16014" r="-16014"/>
              </a:stretch>
            </a:blipFill>
          </p:spPr>
          <p:txBody>
            <a:bodyPr/>
            <a:lstStyle/>
            <a:p>
              <a:endParaRPr lang="fi-FI"/>
            </a:p>
          </p:txBody>
        </p:sp>
      </p:grpSp>
      <p:sp>
        <p:nvSpPr>
          <p:cNvPr id="8" name="TextBox 8"/>
          <p:cNvSpPr txBox="1"/>
          <p:nvPr/>
        </p:nvSpPr>
        <p:spPr>
          <a:xfrm>
            <a:off x="3583145" y="3473194"/>
            <a:ext cx="11121710" cy="2274925"/>
          </a:xfrm>
          <a:prstGeom prst="rect">
            <a:avLst/>
          </a:prstGeom>
        </p:spPr>
        <p:txBody>
          <a:bodyPr lIns="0" tIns="0" rIns="0" bIns="0" rtlCol="0" anchor="t">
            <a:spAutoFit/>
          </a:bodyPr>
          <a:lstStyle/>
          <a:p>
            <a:pPr algn="ctr">
              <a:lnSpc>
                <a:spcPts val="16365"/>
              </a:lnSpc>
            </a:pPr>
            <a:r>
              <a:rPr lang="en-US" sz="14877" b="1">
                <a:solidFill>
                  <a:srgbClr val="954437"/>
                </a:solidFill>
                <a:latin typeface="Tufuli Arabic Bold"/>
                <a:ea typeface="Tufuli Arabic Bold"/>
                <a:cs typeface="Tufuli Arabic Bold"/>
                <a:sym typeface="Tufuli Arabic Bold"/>
              </a:rPr>
              <a:t>POMPEII</a:t>
            </a:r>
          </a:p>
        </p:txBody>
      </p:sp>
      <p:sp>
        <p:nvSpPr>
          <p:cNvPr id="9" name="TextBox 9"/>
          <p:cNvSpPr txBox="1"/>
          <p:nvPr/>
        </p:nvSpPr>
        <p:spPr>
          <a:xfrm>
            <a:off x="8132408" y="360843"/>
            <a:ext cx="9676383" cy="3518451"/>
          </a:xfrm>
          <a:prstGeom prst="rect">
            <a:avLst/>
          </a:prstGeom>
        </p:spPr>
        <p:txBody>
          <a:bodyPr lIns="0" tIns="0" rIns="0" bIns="0" rtlCol="0" anchor="t">
            <a:spAutoFit/>
          </a:bodyPr>
          <a:lstStyle/>
          <a:p>
            <a:pPr algn="ctr">
              <a:lnSpc>
                <a:spcPts val="3994"/>
              </a:lnSpc>
            </a:pPr>
            <a:r>
              <a:rPr lang="en-US" sz="2853">
                <a:solidFill>
                  <a:srgbClr val="954437"/>
                </a:solidFill>
                <a:latin typeface="Capriola"/>
                <a:ea typeface="Capriola"/>
                <a:cs typeface="Capriola"/>
                <a:sym typeface="Capriola"/>
              </a:rPr>
              <a:t>Seuraavana päivänä menimme Pompejiin.</a:t>
            </a:r>
          </a:p>
          <a:p>
            <a:pPr algn="ctr">
              <a:lnSpc>
                <a:spcPts val="3994"/>
              </a:lnSpc>
            </a:pPr>
            <a:r>
              <a:rPr lang="en-US" sz="2853">
                <a:solidFill>
                  <a:srgbClr val="954437"/>
                </a:solidFill>
                <a:latin typeface="Capriola"/>
                <a:ea typeface="Capriola"/>
                <a:cs typeface="Capriola"/>
                <a:sym typeface="Capriola"/>
              </a:rPr>
              <a:t>Matka Napoliista Pompejiin kesti noin 30 minuuttia.</a:t>
            </a:r>
          </a:p>
          <a:p>
            <a:pPr algn="ctr">
              <a:lnSpc>
                <a:spcPts val="3994"/>
              </a:lnSpc>
            </a:pPr>
            <a:r>
              <a:rPr lang="en-US" sz="2853">
                <a:solidFill>
                  <a:srgbClr val="954437"/>
                </a:solidFill>
                <a:latin typeface="Capriola"/>
                <a:ea typeface="Capriola"/>
                <a:cs typeface="Capriola"/>
                <a:sym typeface="Capriola"/>
              </a:rPr>
              <a:t>Satoi paljon, joten kokemus ei ollut kovin hyvä.</a:t>
            </a:r>
          </a:p>
          <a:p>
            <a:pPr algn="ctr">
              <a:lnSpc>
                <a:spcPts val="3994"/>
              </a:lnSpc>
            </a:pPr>
            <a:r>
              <a:rPr lang="en-US" sz="2853">
                <a:solidFill>
                  <a:srgbClr val="954437"/>
                </a:solidFill>
                <a:latin typeface="Capriola"/>
                <a:ea typeface="Capriola"/>
                <a:cs typeface="Capriola"/>
                <a:sym typeface="Capriola"/>
              </a:rPr>
              <a:t>Näimme areenan, kylpylän ja taloja Pompejissa.</a:t>
            </a:r>
          </a:p>
          <a:p>
            <a:pPr algn="ctr">
              <a:lnSpc>
                <a:spcPts val="3994"/>
              </a:lnSpc>
            </a:pPr>
            <a:r>
              <a:rPr lang="en-US" sz="2853">
                <a:solidFill>
                  <a:srgbClr val="954437"/>
                </a:solidFill>
                <a:latin typeface="Capriola"/>
                <a:ea typeface="Capriola"/>
                <a:cs typeface="Capriola"/>
                <a:sym typeface="Capriola"/>
              </a:rPr>
              <a:t>Me kävelimme ympäri ja kuuntelimme paikan historiasta.</a:t>
            </a:r>
          </a:p>
          <a:p>
            <a:pPr algn="ctr">
              <a:lnSpc>
                <a:spcPts val="3994"/>
              </a:lnSpc>
            </a:pPr>
            <a:endParaRPr lang="en-US" sz="2853">
              <a:solidFill>
                <a:srgbClr val="954437"/>
              </a:solidFill>
              <a:latin typeface="Capriola"/>
              <a:ea typeface="Capriola"/>
              <a:cs typeface="Capriola"/>
              <a:sym typeface="Capriola"/>
            </a:endParaRPr>
          </a:p>
        </p:txBody>
      </p:sp>
      <p:grpSp>
        <p:nvGrpSpPr>
          <p:cNvPr id="10" name="Group 10"/>
          <p:cNvGrpSpPr>
            <a:grpSpLocks noChangeAspect="1"/>
          </p:cNvGrpSpPr>
          <p:nvPr/>
        </p:nvGrpSpPr>
        <p:grpSpPr>
          <a:xfrm rot="872503">
            <a:off x="978758" y="6360409"/>
            <a:ext cx="5634588" cy="5629313"/>
            <a:chOff x="0" y="0"/>
            <a:chExt cx="3255264" cy="3252216"/>
          </a:xfrm>
        </p:grpSpPr>
        <p:sp>
          <p:nvSpPr>
            <p:cNvPr id="11" name="Freeform 11"/>
            <p:cNvSpPr/>
            <p:nvPr/>
          </p:nvSpPr>
          <p:spPr>
            <a:xfrm>
              <a:off x="0" y="0"/>
              <a:ext cx="3255264" cy="3252216"/>
            </a:xfrm>
            <a:custGeom>
              <a:avLst/>
              <a:gdLst/>
              <a:ahLst/>
              <a:cxnLst/>
              <a:rect l="l" t="t" r="r" b="b"/>
              <a:pathLst>
                <a:path w="3255264" h="3252216">
                  <a:moveTo>
                    <a:pt x="3255264" y="3252216"/>
                  </a:moveTo>
                  <a:lnTo>
                    <a:pt x="0" y="3252216"/>
                  </a:lnTo>
                  <a:lnTo>
                    <a:pt x="0" y="0"/>
                  </a:lnTo>
                  <a:lnTo>
                    <a:pt x="3255264" y="0"/>
                  </a:lnTo>
                  <a:lnTo>
                    <a:pt x="3255264" y="3252216"/>
                  </a:lnTo>
                  <a:close/>
                </a:path>
              </a:pathLst>
            </a:custGeom>
            <a:blipFill>
              <a:blip r:embed="rId2"/>
              <a:stretch>
                <a:fillRect l="-15" r="-15"/>
              </a:stretch>
            </a:blipFill>
          </p:spPr>
          <p:txBody>
            <a:bodyPr/>
            <a:lstStyle/>
            <a:p>
              <a:endParaRPr lang="fi-FI"/>
            </a:p>
          </p:txBody>
        </p:sp>
        <p:sp>
          <p:nvSpPr>
            <p:cNvPr id="12" name="Freeform 12"/>
            <p:cNvSpPr/>
            <p:nvPr/>
          </p:nvSpPr>
          <p:spPr>
            <a:xfrm>
              <a:off x="178784" y="170440"/>
              <a:ext cx="2903731" cy="2875349"/>
            </a:xfrm>
            <a:custGeom>
              <a:avLst/>
              <a:gdLst/>
              <a:ahLst/>
              <a:cxnLst/>
              <a:rect l="l" t="t" r="r" b="b"/>
              <a:pathLst>
                <a:path w="2903731" h="2875349">
                  <a:moveTo>
                    <a:pt x="65607" y="158"/>
                  </a:moveTo>
                  <a:lnTo>
                    <a:pt x="2878476" y="31987"/>
                  </a:lnTo>
                  <a:cubicBezTo>
                    <a:pt x="2892501" y="32145"/>
                    <a:pt x="2903731" y="43665"/>
                    <a:pt x="2903531" y="57691"/>
                  </a:cubicBezTo>
                  <a:lnTo>
                    <a:pt x="2863754" y="2850091"/>
                  </a:lnTo>
                  <a:cubicBezTo>
                    <a:pt x="2863553" y="2864142"/>
                    <a:pt x="2851959" y="2875349"/>
                    <a:pt x="2837909" y="2875069"/>
                  </a:cubicBezTo>
                  <a:lnTo>
                    <a:pt x="25041" y="2819370"/>
                  </a:lnTo>
                  <a:cubicBezTo>
                    <a:pt x="11100" y="2819094"/>
                    <a:pt x="0" y="2807608"/>
                    <a:pt x="200" y="2793665"/>
                  </a:cubicBezTo>
                  <a:lnTo>
                    <a:pt x="39977" y="25136"/>
                  </a:lnTo>
                  <a:cubicBezTo>
                    <a:pt x="40179" y="11171"/>
                    <a:pt x="51641" y="0"/>
                    <a:pt x="65607" y="158"/>
                  </a:cubicBezTo>
                  <a:close/>
                </a:path>
              </a:pathLst>
            </a:custGeom>
            <a:blipFill>
              <a:blip r:embed="rId5"/>
              <a:stretch>
                <a:fillRect l="-16014" r="-16014"/>
              </a:stretch>
            </a:blipFill>
          </p:spPr>
          <p:txBody>
            <a:bodyPr/>
            <a:lstStyle/>
            <a:p>
              <a:endParaRPr lang="fi-FI"/>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4DED7"/>
        </a:solidFill>
        <a:effectLst/>
      </p:bgPr>
    </p:bg>
    <p:spTree>
      <p:nvGrpSpPr>
        <p:cNvPr id="1" name=""/>
        <p:cNvGrpSpPr/>
        <p:nvPr/>
      </p:nvGrpSpPr>
      <p:grpSpPr>
        <a:xfrm>
          <a:off x="0" y="0"/>
          <a:ext cx="0" cy="0"/>
          <a:chOff x="0" y="0"/>
          <a:chExt cx="0" cy="0"/>
        </a:xfrm>
      </p:grpSpPr>
      <p:sp>
        <p:nvSpPr>
          <p:cNvPr id="2" name="Freeform 2"/>
          <p:cNvSpPr/>
          <p:nvPr/>
        </p:nvSpPr>
        <p:spPr>
          <a:xfrm>
            <a:off x="-5499633" y="5576929"/>
            <a:ext cx="7370762" cy="6421777"/>
          </a:xfrm>
          <a:custGeom>
            <a:avLst/>
            <a:gdLst/>
            <a:ahLst/>
            <a:cxnLst/>
            <a:rect l="l" t="t" r="r" b="b"/>
            <a:pathLst>
              <a:path w="7370762" h="6421777">
                <a:moveTo>
                  <a:pt x="0" y="0"/>
                </a:moveTo>
                <a:lnTo>
                  <a:pt x="7370763" y="0"/>
                </a:lnTo>
                <a:lnTo>
                  <a:pt x="7370763" y="6421777"/>
                </a:lnTo>
                <a:lnTo>
                  <a:pt x="0" y="6421777"/>
                </a:lnTo>
                <a:lnTo>
                  <a:pt x="0" y="0"/>
                </a:lnTo>
                <a:close/>
              </a:path>
            </a:pathLst>
          </a:custGeom>
          <a:blipFill>
            <a:blip r:embed="rId2"/>
            <a:stretch>
              <a:fillRect/>
            </a:stretch>
          </a:blipFill>
        </p:spPr>
        <p:txBody>
          <a:bodyPr/>
          <a:lstStyle/>
          <a:p>
            <a:endParaRPr lang="fi-FI"/>
          </a:p>
        </p:txBody>
      </p:sp>
      <p:grpSp>
        <p:nvGrpSpPr>
          <p:cNvPr id="3" name="Group 3"/>
          <p:cNvGrpSpPr>
            <a:grpSpLocks noChangeAspect="1"/>
          </p:cNvGrpSpPr>
          <p:nvPr/>
        </p:nvGrpSpPr>
        <p:grpSpPr>
          <a:xfrm rot="-310191">
            <a:off x="2096820" y="6164633"/>
            <a:ext cx="5251287" cy="5246370"/>
            <a:chOff x="0" y="0"/>
            <a:chExt cx="3255264" cy="3252216"/>
          </a:xfrm>
        </p:grpSpPr>
        <p:sp>
          <p:nvSpPr>
            <p:cNvPr id="4" name="Freeform 4"/>
            <p:cNvSpPr/>
            <p:nvPr/>
          </p:nvSpPr>
          <p:spPr>
            <a:xfrm>
              <a:off x="0" y="0"/>
              <a:ext cx="3255264" cy="3252216"/>
            </a:xfrm>
            <a:custGeom>
              <a:avLst/>
              <a:gdLst/>
              <a:ahLst/>
              <a:cxnLst/>
              <a:rect l="l" t="t" r="r" b="b"/>
              <a:pathLst>
                <a:path w="3255264" h="3252216">
                  <a:moveTo>
                    <a:pt x="3255264" y="3252216"/>
                  </a:moveTo>
                  <a:lnTo>
                    <a:pt x="0" y="3252216"/>
                  </a:lnTo>
                  <a:lnTo>
                    <a:pt x="0" y="0"/>
                  </a:lnTo>
                  <a:lnTo>
                    <a:pt x="3255264" y="0"/>
                  </a:lnTo>
                  <a:lnTo>
                    <a:pt x="3255264" y="3252216"/>
                  </a:lnTo>
                  <a:close/>
                </a:path>
              </a:pathLst>
            </a:custGeom>
            <a:blipFill>
              <a:blip r:embed="rId3"/>
              <a:stretch>
                <a:fillRect l="-15" r="-15"/>
              </a:stretch>
            </a:blipFill>
          </p:spPr>
          <p:txBody>
            <a:bodyPr/>
            <a:lstStyle/>
            <a:p>
              <a:endParaRPr lang="fi-FI"/>
            </a:p>
          </p:txBody>
        </p:sp>
        <p:sp>
          <p:nvSpPr>
            <p:cNvPr id="5" name="Freeform 5"/>
            <p:cNvSpPr/>
            <p:nvPr/>
          </p:nvSpPr>
          <p:spPr>
            <a:xfrm>
              <a:off x="178784" y="170440"/>
              <a:ext cx="2903731" cy="2875349"/>
            </a:xfrm>
            <a:custGeom>
              <a:avLst/>
              <a:gdLst/>
              <a:ahLst/>
              <a:cxnLst/>
              <a:rect l="l" t="t" r="r" b="b"/>
              <a:pathLst>
                <a:path w="2903731" h="2875349">
                  <a:moveTo>
                    <a:pt x="65607" y="158"/>
                  </a:moveTo>
                  <a:lnTo>
                    <a:pt x="2878476" y="31987"/>
                  </a:lnTo>
                  <a:cubicBezTo>
                    <a:pt x="2892501" y="32145"/>
                    <a:pt x="2903731" y="43665"/>
                    <a:pt x="2903531" y="57691"/>
                  </a:cubicBezTo>
                  <a:lnTo>
                    <a:pt x="2863754" y="2850091"/>
                  </a:lnTo>
                  <a:cubicBezTo>
                    <a:pt x="2863553" y="2864142"/>
                    <a:pt x="2851959" y="2875349"/>
                    <a:pt x="2837909" y="2875069"/>
                  </a:cubicBezTo>
                  <a:lnTo>
                    <a:pt x="25041" y="2819370"/>
                  </a:lnTo>
                  <a:cubicBezTo>
                    <a:pt x="11100" y="2819094"/>
                    <a:pt x="0" y="2807608"/>
                    <a:pt x="200" y="2793665"/>
                  </a:cubicBezTo>
                  <a:lnTo>
                    <a:pt x="39977" y="25136"/>
                  </a:lnTo>
                  <a:cubicBezTo>
                    <a:pt x="40179" y="11171"/>
                    <a:pt x="51641" y="0"/>
                    <a:pt x="65607" y="158"/>
                  </a:cubicBezTo>
                  <a:close/>
                </a:path>
              </a:pathLst>
            </a:custGeom>
            <a:blipFill>
              <a:blip r:embed="rId4"/>
              <a:stretch>
                <a:fillRect l="-20792" r="-20792"/>
              </a:stretch>
            </a:blipFill>
          </p:spPr>
          <p:txBody>
            <a:bodyPr/>
            <a:lstStyle/>
            <a:p>
              <a:endParaRPr lang="fi-FI"/>
            </a:p>
          </p:txBody>
        </p:sp>
      </p:grpSp>
      <p:grpSp>
        <p:nvGrpSpPr>
          <p:cNvPr id="6" name="Group 6"/>
          <p:cNvGrpSpPr>
            <a:grpSpLocks noChangeAspect="1"/>
          </p:cNvGrpSpPr>
          <p:nvPr/>
        </p:nvGrpSpPr>
        <p:grpSpPr>
          <a:xfrm rot="820758">
            <a:off x="7658131" y="5669086"/>
            <a:ext cx="5251287" cy="5246370"/>
            <a:chOff x="0" y="0"/>
            <a:chExt cx="3255264" cy="3252216"/>
          </a:xfrm>
        </p:grpSpPr>
        <p:sp>
          <p:nvSpPr>
            <p:cNvPr id="7" name="Freeform 7"/>
            <p:cNvSpPr/>
            <p:nvPr/>
          </p:nvSpPr>
          <p:spPr>
            <a:xfrm>
              <a:off x="0" y="0"/>
              <a:ext cx="3255264" cy="3252216"/>
            </a:xfrm>
            <a:custGeom>
              <a:avLst/>
              <a:gdLst/>
              <a:ahLst/>
              <a:cxnLst/>
              <a:rect l="l" t="t" r="r" b="b"/>
              <a:pathLst>
                <a:path w="3255264" h="3252216">
                  <a:moveTo>
                    <a:pt x="3255264" y="3252216"/>
                  </a:moveTo>
                  <a:lnTo>
                    <a:pt x="0" y="3252216"/>
                  </a:lnTo>
                  <a:lnTo>
                    <a:pt x="0" y="0"/>
                  </a:lnTo>
                  <a:lnTo>
                    <a:pt x="3255264" y="0"/>
                  </a:lnTo>
                  <a:lnTo>
                    <a:pt x="3255264" y="3252216"/>
                  </a:lnTo>
                  <a:close/>
                </a:path>
              </a:pathLst>
            </a:custGeom>
            <a:blipFill>
              <a:blip r:embed="rId3"/>
              <a:stretch>
                <a:fillRect l="-15" r="-15"/>
              </a:stretch>
            </a:blipFill>
          </p:spPr>
          <p:txBody>
            <a:bodyPr/>
            <a:lstStyle/>
            <a:p>
              <a:endParaRPr lang="fi-FI"/>
            </a:p>
          </p:txBody>
        </p:sp>
        <p:sp>
          <p:nvSpPr>
            <p:cNvPr id="8" name="Freeform 8"/>
            <p:cNvSpPr/>
            <p:nvPr/>
          </p:nvSpPr>
          <p:spPr>
            <a:xfrm>
              <a:off x="178784" y="170440"/>
              <a:ext cx="2903731" cy="2875349"/>
            </a:xfrm>
            <a:custGeom>
              <a:avLst/>
              <a:gdLst/>
              <a:ahLst/>
              <a:cxnLst/>
              <a:rect l="l" t="t" r="r" b="b"/>
              <a:pathLst>
                <a:path w="2903731" h="2875349">
                  <a:moveTo>
                    <a:pt x="65607" y="158"/>
                  </a:moveTo>
                  <a:lnTo>
                    <a:pt x="2878476" y="31987"/>
                  </a:lnTo>
                  <a:cubicBezTo>
                    <a:pt x="2892501" y="32145"/>
                    <a:pt x="2903731" y="43665"/>
                    <a:pt x="2903531" y="57691"/>
                  </a:cubicBezTo>
                  <a:lnTo>
                    <a:pt x="2863754" y="2850091"/>
                  </a:lnTo>
                  <a:cubicBezTo>
                    <a:pt x="2863553" y="2864142"/>
                    <a:pt x="2851959" y="2875349"/>
                    <a:pt x="2837909" y="2875069"/>
                  </a:cubicBezTo>
                  <a:lnTo>
                    <a:pt x="25041" y="2819370"/>
                  </a:lnTo>
                  <a:cubicBezTo>
                    <a:pt x="11100" y="2819094"/>
                    <a:pt x="0" y="2807608"/>
                    <a:pt x="200" y="2793665"/>
                  </a:cubicBezTo>
                  <a:lnTo>
                    <a:pt x="39977" y="25136"/>
                  </a:lnTo>
                  <a:cubicBezTo>
                    <a:pt x="40179" y="11171"/>
                    <a:pt x="51641" y="0"/>
                    <a:pt x="65607" y="158"/>
                  </a:cubicBezTo>
                  <a:close/>
                </a:path>
              </a:pathLst>
            </a:custGeom>
            <a:blipFill>
              <a:blip r:embed="rId5"/>
              <a:stretch>
                <a:fillRect l="-25992" r="-25992"/>
              </a:stretch>
            </a:blipFill>
          </p:spPr>
          <p:txBody>
            <a:bodyPr/>
            <a:lstStyle/>
            <a:p>
              <a:endParaRPr lang="fi-FI"/>
            </a:p>
          </p:txBody>
        </p:sp>
      </p:grpSp>
      <p:grpSp>
        <p:nvGrpSpPr>
          <p:cNvPr id="9" name="Group 9"/>
          <p:cNvGrpSpPr>
            <a:grpSpLocks noChangeAspect="1"/>
          </p:cNvGrpSpPr>
          <p:nvPr/>
        </p:nvGrpSpPr>
        <p:grpSpPr>
          <a:xfrm rot="-668180">
            <a:off x="12056441" y="1051112"/>
            <a:ext cx="5795298" cy="8184777"/>
            <a:chOff x="0" y="0"/>
            <a:chExt cx="3267456" cy="4614672"/>
          </a:xfrm>
        </p:grpSpPr>
        <p:sp>
          <p:nvSpPr>
            <p:cNvPr id="10" name="Freeform 10"/>
            <p:cNvSpPr/>
            <p:nvPr/>
          </p:nvSpPr>
          <p:spPr>
            <a:xfrm>
              <a:off x="0" y="0"/>
              <a:ext cx="3267456" cy="4618736"/>
            </a:xfrm>
            <a:custGeom>
              <a:avLst/>
              <a:gdLst/>
              <a:ahLst/>
              <a:cxnLst/>
              <a:rect l="l" t="t" r="r" b="b"/>
              <a:pathLst>
                <a:path w="3267456" h="4618736">
                  <a:moveTo>
                    <a:pt x="3267456" y="4618736"/>
                  </a:moveTo>
                  <a:lnTo>
                    <a:pt x="0" y="4618736"/>
                  </a:lnTo>
                  <a:lnTo>
                    <a:pt x="0" y="0"/>
                  </a:lnTo>
                  <a:lnTo>
                    <a:pt x="3267456" y="0"/>
                  </a:lnTo>
                  <a:lnTo>
                    <a:pt x="3267456" y="4618736"/>
                  </a:lnTo>
                  <a:close/>
                </a:path>
              </a:pathLst>
            </a:custGeom>
            <a:blipFill>
              <a:blip r:embed="rId6"/>
              <a:stretch>
                <a:fillRect l="-4" r="-4"/>
              </a:stretch>
            </a:blipFill>
          </p:spPr>
          <p:txBody>
            <a:bodyPr/>
            <a:lstStyle/>
            <a:p>
              <a:endParaRPr lang="fi-FI"/>
            </a:p>
          </p:txBody>
        </p:sp>
        <p:sp>
          <p:nvSpPr>
            <p:cNvPr id="11" name="Freeform 11"/>
            <p:cNvSpPr/>
            <p:nvPr/>
          </p:nvSpPr>
          <p:spPr>
            <a:xfrm>
              <a:off x="144163" y="140959"/>
              <a:ext cx="2993427" cy="4317015"/>
            </a:xfrm>
            <a:custGeom>
              <a:avLst/>
              <a:gdLst/>
              <a:ahLst/>
              <a:cxnLst/>
              <a:rect l="l" t="t" r="r" b="b"/>
              <a:pathLst>
                <a:path w="2993427" h="4317015">
                  <a:moveTo>
                    <a:pt x="2993427" y="12700"/>
                  </a:moveTo>
                  <a:lnTo>
                    <a:pt x="2935892" y="4317015"/>
                  </a:lnTo>
                  <a:lnTo>
                    <a:pt x="0" y="4275547"/>
                  </a:lnTo>
                  <a:lnTo>
                    <a:pt x="0" y="0"/>
                  </a:lnTo>
                  <a:lnTo>
                    <a:pt x="2993427" y="12700"/>
                  </a:lnTo>
                  <a:close/>
                </a:path>
              </a:pathLst>
            </a:custGeom>
            <a:blipFill>
              <a:blip r:embed="rId7"/>
              <a:stretch>
                <a:fillRect l="-10120" r="-10120"/>
              </a:stretch>
            </a:blipFill>
          </p:spPr>
          <p:txBody>
            <a:bodyPr/>
            <a:lstStyle/>
            <a:p>
              <a:endParaRPr lang="fi-FI"/>
            </a:p>
          </p:txBody>
        </p:sp>
      </p:grpSp>
      <p:sp>
        <p:nvSpPr>
          <p:cNvPr id="12" name="TextBox 12"/>
          <p:cNvSpPr txBox="1"/>
          <p:nvPr/>
        </p:nvSpPr>
        <p:spPr>
          <a:xfrm>
            <a:off x="1246925" y="971550"/>
            <a:ext cx="9683689" cy="4173083"/>
          </a:xfrm>
          <a:prstGeom prst="rect">
            <a:avLst/>
          </a:prstGeom>
        </p:spPr>
        <p:txBody>
          <a:bodyPr lIns="0" tIns="0" rIns="0" bIns="0" rtlCol="0" anchor="t">
            <a:spAutoFit/>
          </a:bodyPr>
          <a:lstStyle/>
          <a:p>
            <a:pPr algn="l">
              <a:lnSpc>
                <a:spcPts val="4137"/>
              </a:lnSpc>
            </a:pPr>
            <a:r>
              <a:rPr lang="en-US" sz="2955">
                <a:solidFill>
                  <a:srgbClr val="954437"/>
                </a:solidFill>
                <a:latin typeface="Capriola"/>
                <a:ea typeface="Capriola"/>
                <a:cs typeface="Capriola"/>
                <a:sym typeface="Capriola"/>
              </a:rPr>
              <a:t>Seuraavana päivänä satoi taas, joten me vain kävelimme ympäri, söimme ja lepäsimme hotellissa.</a:t>
            </a:r>
          </a:p>
          <a:p>
            <a:pPr algn="l">
              <a:lnSpc>
                <a:spcPts val="4137"/>
              </a:lnSpc>
            </a:pPr>
            <a:r>
              <a:rPr lang="en-US" sz="2955">
                <a:solidFill>
                  <a:srgbClr val="954437"/>
                </a:solidFill>
                <a:latin typeface="Capriola"/>
                <a:ea typeface="Capriola"/>
                <a:cs typeface="Capriola"/>
                <a:sym typeface="Capriola"/>
              </a:rPr>
              <a:t>Kävimme myös Galleria Umbertossa, joka on kaunis ostoskeskus.</a:t>
            </a:r>
          </a:p>
          <a:p>
            <a:pPr algn="l">
              <a:lnSpc>
                <a:spcPts val="4137"/>
              </a:lnSpc>
            </a:pPr>
            <a:r>
              <a:rPr lang="en-US" sz="2955">
                <a:solidFill>
                  <a:srgbClr val="954437"/>
                </a:solidFill>
                <a:latin typeface="Capriola"/>
                <a:ea typeface="Capriola"/>
                <a:cs typeface="Capriola"/>
                <a:sym typeface="Capriola"/>
              </a:rPr>
              <a:t>Kävelimme ostoskadulla ja ostimme  tuliaisia.</a:t>
            </a:r>
          </a:p>
          <a:p>
            <a:pPr algn="l">
              <a:lnSpc>
                <a:spcPts val="4137"/>
              </a:lnSpc>
            </a:pPr>
            <a:r>
              <a:rPr lang="en-US" sz="2955">
                <a:solidFill>
                  <a:srgbClr val="954437"/>
                </a:solidFill>
                <a:latin typeface="Capriola"/>
                <a:ea typeface="Capriola"/>
                <a:cs typeface="Capriola"/>
                <a:sym typeface="Capriola"/>
              </a:rPr>
              <a:t>Meidän täytyi levätä, koska olimme kävelleet paljon.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4DED7"/>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rot="646783">
            <a:off x="10077696" y="221972"/>
            <a:ext cx="5251287" cy="5246370"/>
            <a:chOff x="0" y="0"/>
            <a:chExt cx="3255264" cy="3252216"/>
          </a:xfrm>
        </p:grpSpPr>
        <p:sp>
          <p:nvSpPr>
            <p:cNvPr id="3" name="Freeform 3"/>
            <p:cNvSpPr/>
            <p:nvPr/>
          </p:nvSpPr>
          <p:spPr>
            <a:xfrm>
              <a:off x="0" y="0"/>
              <a:ext cx="3255264" cy="3252216"/>
            </a:xfrm>
            <a:custGeom>
              <a:avLst/>
              <a:gdLst/>
              <a:ahLst/>
              <a:cxnLst/>
              <a:rect l="l" t="t" r="r" b="b"/>
              <a:pathLst>
                <a:path w="3255264" h="3252216">
                  <a:moveTo>
                    <a:pt x="3255264" y="3252216"/>
                  </a:moveTo>
                  <a:lnTo>
                    <a:pt x="0" y="3252216"/>
                  </a:lnTo>
                  <a:lnTo>
                    <a:pt x="0" y="0"/>
                  </a:lnTo>
                  <a:lnTo>
                    <a:pt x="3255264" y="0"/>
                  </a:lnTo>
                  <a:lnTo>
                    <a:pt x="3255264" y="3252216"/>
                  </a:lnTo>
                  <a:close/>
                </a:path>
              </a:pathLst>
            </a:custGeom>
            <a:blipFill>
              <a:blip r:embed="rId2"/>
              <a:stretch>
                <a:fillRect l="-15" r="-15"/>
              </a:stretch>
            </a:blipFill>
          </p:spPr>
          <p:txBody>
            <a:bodyPr/>
            <a:lstStyle/>
            <a:p>
              <a:endParaRPr lang="fi-FI"/>
            </a:p>
          </p:txBody>
        </p:sp>
        <p:sp>
          <p:nvSpPr>
            <p:cNvPr id="4" name="Freeform 4"/>
            <p:cNvSpPr/>
            <p:nvPr/>
          </p:nvSpPr>
          <p:spPr>
            <a:xfrm>
              <a:off x="178784" y="170440"/>
              <a:ext cx="2903731" cy="2875349"/>
            </a:xfrm>
            <a:custGeom>
              <a:avLst/>
              <a:gdLst/>
              <a:ahLst/>
              <a:cxnLst/>
              <a:rect l="l" t="t" r="r" b="b"/>
              <a:pathLst>
                <a:path w="2903731" h="2875349">
                  <a:moveTo>
                    <a:pt x="65607" y="158"/>
                  </a:moveTo>
                  <a:lnTo>
                    <a:pt x="2878476" y="31987"/>
                  </a:lnTo>
                  <a:cubicBezTo>
                    <a:pt x="2892501" y="32145"/>
                    <a:pt x="2903731" y="43665"/>
                    <a:pt x="2903531" y="57691"/>
                  </a:cubicBezTo>
                  <a:lnTo>
                    <a:pt x="2863754" y="2850091"/>
                  </a:lnTo>
                  <a:cubicBezTo>
                    <a:pt x="2863553" y="2864142"/>
                    <a:pt x="2851959" y="2875349"/>
                    <a:pt x="2837909" y="2875069"/>
                  </a:cubicBezTo>
                  <a:lnTo>
                    <a:pt x="25041" y="2819370"/>
                  </a:lnTo>
                  <a:cubicBezTo>
                    <a:pt x="11100" y="2819094"/>
                    <a:pt x="0" y="2807608"/>
                    <a:pt x="200" y="2793665"/>
                  </a:cubicBezTo>
                  <a:lnTo>
                    <a:pt x="39977" y="25136"/>
                  </a:lnTo>
                  <a:cubicBezTo>
                    <a:pt x="40179" y="11171"/>
                    <a:pt x="51641" y="0"/>
                    <a:pt x="65607" y="158"/>
                  </a:cubicBezTo>
                  <a:close/>
                </a:path>
              </a:pathLst>
            </a:custGeom>
            <a:blipFill>
              <a:blip r:embed="rId3"/>
              <a:stretch>
                <a:fillRect t="-17407" b="-17407"/>
              </a:stretch>
            </a:blipFill>
          </p:spPr>
          <p:txBody>
            <a:bodyPr/>
            <a:lstStyle/>
            <a:p>
              <a:endParaRPr lang="fi-FI"/>
            </a:p>
          </p:txBody>
        </p:sp>
      </p:grpSp>
      <p:grpSp>
        <p:nvGrpSpPr>
          <p:cNvPr id="5" name="Group 5"/>
          <p:cNvGrpSpPr>
            <a:grpSpLocks noChangeAspect="1"/>
          </p:cNvGrpSpPr>
          <p:nvPr/>
        </p:nvGrpSpPr>
        <p:grpSpPr>
          <a:xfrm rot="-310191">
            <a:off x="13580337" y="4566576"/>
            <a:ext cx="5251287" cy="5246370"/>
            <a:chOff x="0" y="0"/>
            <a:chExt cx="3255264" cy="3252216"/>
          </a:xfrm>
        </p:grpSpPr>
        <p:sp>
          <p:nvSpPr>
            <p:cNvPr id="6" name="Freeform 6"/>
            <p:cNvSpPr/>
            <p:nvPr/>
          </p:nvSpPr>
          <p:spPr>
            <a:xfrm>
              <a:off x="0" y="0"/>
              <a:ext cx="3255264" cy="3252216"/>
            </a:xfrm>
            <a:custGeom>
              <a:avLst/>
              <a:gdLst/>
              <a:ahLst/>
              <a:cxnLst/>
              <a:rect l="l" t="t" r="r" b="b"/>
              <a:pathLst>
                <a:path w="3255264" h="3252216">
                  <a:moveTo>
                    <a:pt x="3255264" y="3252216"/>
                  </a:moveTo>
                  <a:lnTo>
                    <a:pt x="0" y="3252216"/>
                  </a:lnTo>
                  <a:lnTo>
                    <a:pt x="0" y="0"/>
                  </a:lnTo>
                  <a:lnTo>
                    <a:pt x="3255264" y="0"/>
                  </a:lnTo>
                  <a:lnTo>
                    <a:pt x="3255264" y="3252216"/>
                  </a:lnTo>
                  <a:close/>
                </a:path>
              </a:pathLst>
            </a:custGeom>
            <a:blipFill>
              <a:blip r:embed="rId2"/>
              <a:stretch>
                <a:fillRect l="-15" r="-15"/>
              </a:stretch>
            </a:blipFill>
          </p:spPr>
          <p:txBody>
            <a:bodyPr/>
            <a:lstStyle/>
            <a:p>
              <a:endParaRPr lang="fi-FI"/>
            </a:p>
          </p:txBody>
        </p:sp>
        <p:sp>
          <p:nvSpPr>
            <p:cNvPr id="7" name="Freeform 7"/>
            <p:cNvSpPr/>
            <p:nvPr/>
          </p:nvSpPr>
          <p:spPr>
            <a:xfrm>
              <a:off x="178784" y="170440"/>
              <a:ext cx="2903731" cy="2875349"/>
            </a:xfrm>
            <a:custGeom>
              <a:avLst/>
              <a:gdLst/>
              <a:ahLst/>
              <a:cxnLst/>
              <a:rect l="l" t="t" r="r" b="b"/>
              <a:pathLst>
                <a:path w="2903731" h="2875349">
                  <a:moveTo>
                    <a:pt x="65607" y="158"/>
                  </a:moveTo>
                  <a:lnTo>
                    <a:pt x="2878476" y="31987"/>
                  </a:lnTo>
                  <a:cubicBezTo>
                    <a:pt x="2892501" y="32145"/>
                    <a:pt x="2903731" y="43665"/>
                    <a:pt x="2903531" y="57691"/>
                  </a:cubicBezTo>
                  <a:lnTo>
                    <a:pt x="2863754" y="2850091"/>
                  </a:lnTo>
                  <a:cubicBezTo>
                    <a:pt x="2863553" y="2864142"/>
                    <a:pt x="2851959" y="2875349"/>
                    <a:pt x="2837909" y="2875069"/>
                  </a:cubicBezTo>
                  <a:lnTo>
                    <a:pt x="25041" y="2819370"/>
                  </a:lnTo>
                  <a:cubicBezTo>
                    <a:pt x="11100" y="2819094"/>
                    <a:pt x="0" y="2807608"/>
                    <a:pt x="200" y="2793665"/>
                  </a:cubicBezTo>
                  <a:lnTo>
                    <a:pt x="39977" y="25136"/>
                  </a:lnTo>
                  <a:cubicBezTo>
                    <a:pt x="40179" y="11171"/>
                    <a:pt x="51641" y="0"/>
                    <a:pt x="65607" y="158"/>
                  </a:cubicBezTo>
                  <a:close/>
                </a:path>
              </a:pathLst>
            </a:custGeom>
            <a:blipFill>
              <a:blip r:embed="rId4"/>
              <a:stretch>
                <a:fillRect t="-9241" b="-9241"/>
              </a:stretch>
            </a:blipFill>
          </p:spPr>
          <p:txBody>
            <a:bodyPr/>
            <a:lstStyle/>
            <a:p>
              <a:endParaRPr lang="fi-FI"/>
            </a:p>
          </p:txBody>
        </p:sp>
      </p:grpSp>
      <p:grpSp>
        <p:nvGrpSpPr>
          <p:cNvPr id="8" name="Group 8"/>
          <p:cNvGrpSpPr>
            <a:grpSpLocks noChangeAspect="1"/>
          </p:cNvGrpSpPr>
          <p:nvPr/>
        </p:nvGrpSpPr>
        <p:grpSpPr>
          <a:xfrm rot="-668180">
            <a:off x="9702704" y="5202374"/>
            <a:ext cx="4400097" cy="6214316"/>
            <a:chOff x="0" y="0"/>
            <a:chExt cx="3267456" cy="4614672"/>
          </a:xfrm>
        </p:grpSpPr>
        <p:sp>
          <p:nvSpPr>
            <p:cNvPr id="9" name="Freeform 9"/>
            <p:cNvSpPr/>
            <p:nvPr/>
          </p:nvSpPr>
          <p:spPr>
            <a:xfrm>
              <a:off x="0" y="0"/>
              <a:ext cx="3267456" cy="4618736"/>
            </a:xfrm>
            <a:custGeom>
              <a:avLst/>
              <a:gdLst/>
              <a:ahLst/>
              <a:cxnLst/>
              <a:rect l="l" t="t" r="r" b="b"/>
              <a:pathLst>
                <a:path w="3267456" h="4618736">
                  <a:moveTo>
                    <a:pt x="3267456" y="4618736"/>
                  </a:moveTo>
                  <a:lnTo>
                    <a:pt x="0" y="4618736"/>
                  </a:lnTo>
                  <a:lnTo>
                    <a:pt x="0" y="0"/>
                  </a:lnTo>
                  <a:lnTo>
                    <a:pt x="3267456" y="0"/>
                  </a:lnTo>
                  <a:lnTo>
                    <a:pt x="3267456" y="4618736"/>
                  </a:lnTo>
                  <a:close/>
                </a:path>
              </a:pathLst>
            </a:custGeom>
            <a:blipFill>
              <a:blip r:embed="rId5"/>
              <a:stretch>
                <a:fillRect l="-4" r="-4"/>
              </a:stretch>
            </a:blipFill>
          </p:spPr>
          <p:txBody>
            <a:bodyPr/>
            <a:lstStyle/>
            <a:p>
              <a:endParaRPr lang="fi-FI"/>
            </a:p>
          </p:txBody>
        </p:sp>
        <p:sp>
          <p:nvSpPr>
            <p:cNvPr id="10" name="Freeform 10"/>
            <p:cNvSpPr/>
            <p:nvPr/>
          </p:nvSpPr>
          <p:spPr>
            <a:xfrm>
              <a:off x="144163" y="140959"/>
              <a:ext cx="2993427" cy="4317015"/>
            </a:xfrm>
            <a:custGeom>
              <a:avLst/>
              <a:gdLst/>
              <a:ahLst/>
              <a:cxnLst/>
              <a:rect l="l" t="t" r="r" b="b"/>
              <a:pathLst>
                <a:path w="2993427" h="4317015">
                  <a:moveTo>
                    <a:pt x="2993427" y="12700"/>
                  </a:moveTo>
                  <a:lnTo>
                    <a:pt x="2935892" y="4317015"/>
                  </a:lnTo>
                  <a:lnTo>
                    <a:pt x="0" y="4275547"/>
                  </a:lnTo>
                  <a:lnTo>
                    <a:pt x="0" y="0"/>
                  </a:lnTo>
                  <a:lnTo>
                    <a:pt x="2993427" y="12700"/>
                  </a:lnTo>
                  <a:close/>
                </a:path>
              </a:pathLst>
            </a:custGeom>
            <a:blipFill>
              <a:blip r:embed="rId6"/>
              <a:stretch>
                <a:fillRect l="-4081" r="-4081"/>
              </a:stretch>
            </a:blipFill>
          </p:spPr>
          <p:txBody>
            <a:bodyPr/>
            <a:lstStyle/>
            <a:p>
              <a:endParaRPr lang="fi-FI"/>
            </a:p>
          </p:txBody>
        </p:sp>
      </p:grpSp>
      <p:sp>
        <p:nvSpPr>
          <p:cNvPr id="11" name="TextBox 11"/>
          <p:cNvSpPr txBox="1"/>
          <p:nvPr/>
        </p:nvSpPr>
        <p:spPr>
          <a:xfrm>
            <a:off x="1156154" y="2908144"/>
            <a:ext cx="7987846" cy="4088083"/>
          </a:xfrm>
          <a:prstGeom prst="rect">
            <a:avLst/>
          </a:prstGeom>
        </p:spPr>
        <p:txBody>
          <a:bodyPr lIns="0" tIns="0" rIns="0" bIns="0" rtlCol="0" anchor="t">
            <a:spAutoFit/>
          </a:bodyPr>
          <a:lstStyle/>
          <a:p>
            <a:pPr algn="l">
              <a:lnSpc>
                <a:spcPts val="4097"/>
              </a:lnSpc>
            </a:pPr>
            <a:r>
              <a:rPr lang="en-US" sz="2926">
                <a:solidFill>
                  <a:srgbClr val="954437"/>
                </a:solidFill>
                <a:latin typeface="Capriola"/>
                <a:ea typeface="Capriola"/>
                <a:cs typeface="Capriola"/>
                <a:sym typeface="Capriola"/>
              </a:rPr>
              <a:t>Sitten teimme retken Caprin saarelle veneellä.</a:t>
            </a:r>
          </a:p>
          <a:p>
            <a:pPr algn="l">
              <a:lnSpc>
                <a:spcPts val="4097"/>
              </a:lnSpc>
            </a:pPr>
            <a:r>
              <a:rPr lang="en-US" sz="2926">
                <a:solidFill>
                  <a:srgbClr val="954437"/>
                </a:solidFill>
                <a:latin typeface="Capriola"/>
                <a:ea typeface="Capriola"/>
                <a:cs typeface="Capriola"/>
                <a:sym typeface="Capriola"/>
              </a:rPr>
              <a:t>Capri oli kaunis, mutta siellä oli liikaa ihmisiä.</a:t>
            </a:r>
          </a:p>
          <a:p>
            <a:pPr algn="l">
              <a:lnSpc>
                <a:spcPts val="4097"/>
              </a:lnSpc>
            </a:pPr>
            <a:r>
              <a:rPr lang="en-US" sz="2926">
                <a:solidFill>
                  <a:srgbClr val="954437"/>
                </a:solidFill>
                <a:latin typeface="Capriola"/>
                <a:ea typeface="Capriola"/>
                <a:cs typeface="Capriola"/>
                <a:sym typeface="Capriola"/>
              </a:rPr>
              <a:t>Kävimme myös Augustus-puutarhassa ja näimme monta kissaa.</a:t>
            </a:r>
          </a:p>
          <a:p>
            <a:pPr algn="l">
              <a:lnSpc>
                <a:spcPts val="4097"/>
              </a:lnSpc>
            </a:pPr>
            <a:r>
              <a:rPr lang="en-US" sz="2926">
                <a:solidFill>
                  <a:srgbClr val="954437"/>
                </a:solidFill>
                <a:latin typeface="Capriola"/>
                <a:ea typeface="Capriola"/>
                <a:cs typeface="Capriola"/>
                <a:sym typeface="Capriola"/>
              </a:rPr>
              <a:t>Meidän mielestä Caprissa olisi voinut viettää vähemmän aikaa.</a:t>
            </a:r>
          </a:p>
        </p:txBody>
      </p:sp>
      <p:sp>
        <p:nvSpPr>
          <p:cNvPr id="12" name="Freeform 12"/>
          <p:cNvSpPr/>
          <p:nvPr/>
        </p:nvSpPr>
        <p:spPr>
          <a:xfrm flipH="1">
            <a:off x="-3942200" y="-2852600"/>
            <a:ext cx="5441823" cy="8229600"/>
          </a:xfrm>
          <a:custGeom>
            <a:avLst/>
            <a:gdLst/>
            <a:ahLst/>
            <a:cxnLst/>
            <a:rect l="l" t="t" r="r" b="b"/>
            <a:pathLst>
              <a:path w="5441823" h="8229600">
                <a:moveTo>
                  <a:pt x="5441823" y="0"/>
                </a:moveTo>
                <a:lnTo>
                  <a:pt x="0" y="0"/>
                </a:lnTo>
                <a:lnTo>
                  <a:pt x="0" y="8229600"/>
                </a:lnTo>
                <a:lnTo>
                  <a:pt x="5441823" y="8229600"/>
                </a:lnTo>
                <a:lnTo>
                  <a:pt x="5441823" y="0"/>
                </a:lnTo>
                <a:close/>
              </a:path>
            </a:pathLst>
          </a:custGeom>
          <a:blipFill>
            <a:blip r:embed="rId7"/>
            <a:stretch>
              <a:fillRect/>
            </a:stretch>
          </a:blipFill>
        </p:spPr>
        <p:txBody>
          <a:bodyPr/>
          <a:lstStyle/>
          <a:p>
            <a:endParaRPr lang="fi-FI"/>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4DED7"/>
        </a:solidFill>
        <a:effectLst/>
      </p:bgPr>
    </p:bg>
    <p:spTree>
      <p:nvGrpSpPr>
        <p:cNvPr id="1" name=""/>
        <p:cNvGrpSpPr/>
        <p:nvPr/>
      </p:nvGrpSpPr>
      <p:grpSpPr>
        <a:xfrm>
          <a:off x="0" y="0"/>
          <a:ext cx="0" cy="0"/>
          <a:chOff x="0" y="0"/>
          <a:chExt cx="0" cy="0"/>
        </a:xfrm>
      </p:grpSpPr>
      <p:sp>
        <p:nvSpPr>
          <p:cNvPr id="2" name="Freeform 2"/>
          <p:cNvSpPr/>
          <p:nvPr/>
        </p:nvSpPr>
        <p:spPr>
          <a:xfrm>
            <a:off x="-5499633" y="5576929"/>
            <a:ext cx="7370762" cy="6421777"/>
          </a:xfrm>
          <a:custGeom>
            <a:avLst/>
            <a:gdLst/>
            <a:ahLst/>
            <a:cxnLst/>
            <a:rect l="l" t="t" r="r" b="b"/>
            <a:pathLst>
              <a:path w="7370762" h="6421777">
                <a:moveTo>
                  <a:pt x="0" y="0"/>
                </a:moveTo>
                <a:lnTo>
                  <a:pt x="7370763" y="0"/>
                </a:lnTo>
                <a:lnTo>
                  <a:pt x="7370763" y="6421777"/>
                </a:lnTo>
                <a:lnTo>
                  <a:pt x="0" y="6421777"/>
                </a:lnTo>
                <a:lnTo>
                  <a:pt x="0" y="0"/>
                </a:lnTo>
                <a:close/>
              </a:path>
            </a:pathLst>
          </a:custGeom>
          <a:blipFill>
            <a:blip r:embed="rId2"/>
            <a:stretch>
              <a:fillRect/>
            </a:stretch>
          </a:blipFill>
        </p:spPr>
        <p:txBody>
          <a:bodyPr/>
          <a:lstStyle/>
          <a:p>
            <a:endParaRPr lang="fi-FI"/>
          </a:p>
        </p:txBody>
      </p:sp>
      <p:grpSp>
        <p:nvGrpSpPr>
          <p:cNvPr id="3" name="Group 3"/>
          <p:cNvGrpSpPr>
            <a:grpSpLocks noChangeAspect="1"/>
          </p:cNvGrpSpPr>
          <p:nvPr/>
        </p:nvGrpSpPr>
        <p:grpSpPr>
          <a:xfrm rot="-310191">
            <a:off x="2096820" y="6164633"/>
            <a:ext cx="5251287" cy="5246370"/>
            <a:chOff x="0" y="0"/>
            <a:chExt cx="3255264" cy="3252216"/>
          </a:xfrm>
        </p:grpSpPr>
        <p:sp>
          <p:nvSpPr>
            <p:cNvPr id="4" name="Freeform 4"/>
            <p:cNvSpPr/>
            <p:nvPr/>
          </p:nvSpPr>
          <p:spPr>
            <a:xfrm>
              <a:off x="0" y="0"/>
              <a:ext cx="3255264" cy="3252216"/>
            </a:xfrm>
            <a:custGeom>
              <a:avLst/>
              <a:gdLst/>
              <a:ahLst/>
              <a:cxnLst/>
              <a:rect l="l" t="t" r="r" b="b"/>
              <a:pathLst>
                <a:path w="3255264" h="3252216">
                  <a:moveTo>
                    <a:pt x="3255264" y="3252216"/>
                  </a:moveTo>
                  <a:lnTo>
                    <a:pt x="0" y="3252216"/>
                  </a:lnTo>
                  <a:lnTo>
                    <a:pt x="0" y="0"/>
                  </a:lnTo>
                  <a:lnTo>
                    <a:pt x="3255264" y="0"/>
                  </a:lnTo>
                  <a:lnTo>
                    <a:pt x="3255264" y="3252216"/>
                  </a:lnTo>
                  <a:close/>
                </a:path>
              </a:pathLst>
            </a:custGeom>
            <a:blipFill>
              <a:blip r:embed="rId3"/>
              <a:stretch>
                <a:fillRect l="-15" r="-15"/>
              </a:stretch>
            </a:blipFill>
          </p:spPr>
          <p:txBody>
            <a:bodyPr/>
            <a:lstStyle/>
            <a:p>
              <a:endParaRPr lang="fi-FI"/>
            </a:p>
          </p:txBody>
        </p:sp>
        <p:sp>
          <p:nvSpPr>
            <p:cNvPr id="5" name="Freeform 5"/>
            <p:cNvSpPr/>
            <p:nvPr/>
          </p:nvSpPr>
          <p:spPr>
            <a:xfrm>
              <a:off x="178784" y="170440"/>
              <a:ext cx="2903731" cy="2875349"/>
            </a:xfrm>
            <a:custGeom>
              <a:avLst/>
              <a:gdLst/>
              <a:ahLst/>
              <a:cxnLst/>
              <a:rect l="l" t="t" r="r" b="b"/>
              <a:pathLst>
                <a:path w="2903731" h="2875349">
                  <a:moveTo>
                    <a:pt x="65607" y="158"/>
                  </a:moveTo>
                  <a:lnTo>
                    <a:pt x="2878476" y="31987"/>
                  </a:lnTo>
                  <a:cubicBezTo>
                    <a:pt x="2892501" y="32145"/>
                    <a:pt x="2903731" y="43665"/>
                    <a:pt x="2903531" y="57691"/>
                  </a:cubicBezTo>
                  <a:lnTo>
                    <a:pt x="2863754" y="2850091"/>
                  </a:lnTo>
                  <a:cubicBezTo>
                    <a:pt x="2863553" y="2864142"/>
                    <a:pt x="2851959" y="2875349"/>
                    <a:pt x="2837909" y="2875069"/>
                  </a:cubicBezTo>
                  <a:lnTo>
                    <a:pt x="25041" y="2819370"/>
                  </a:lnTo>
                  <a:cubicBezTo>
                    <a:pt x="11100" y="2819094"/>
                    <a:pt x="0" y="2807608"/>
                    <a:pt x="200" y="2793665"/>
                  </a:cubicBezTo>
                  <a:lnTo>
                    <a:pt x="39977" y="25136"/>
                  </a:lnTo>
                  <a:cubicBezTo>
                    <a:pt x="40179" y="11171"/>
                    <a:pt x="51641" y="0"/>
                    <a:pt x="65607" y="158"/>
                  </a:cubicBezTo>
                  <a:close/>
                </a:path>
              </a:pathLst>
            </a:custGeom>
            <a:blipFill>
              <a:blip r:embed="rId4"/>
              <a:stretch>
                <a:fillRect l="-39281" r="-39281"/>
              </a:stretch>
            </a:blipFill>
          </p:spPr>
          <p:txBody>
            <a:bodyPr/>
            <a:lstStyle/>
            <a:p>
              <a:endParaRPr lang="fi-FI"/>
            </a:p>
          </p:txBody>
        </p:sp>
      </p:grpSp>
      <p:grpSp>
        <p:nvGrpSpPr>
          <p:cNvPr id="6" name="Group 6"/>
          <p:cNvGrpSpPr>
            <a:grpSpLocks noChangeAspect="1"/>
          </p:cNvGrpSpPr>
          <p:nvPr/>
        </p:nvGrpSpPr>
        <p:grpSpPr>
          <a:xfrm rot="820758">
            <a:off x="7745125" y="5690024"/>
            <a:ext cx="5251287" cy="5246370"/>
            <a:chOff x="0" y="0"/>
            <a:chExt cx="3255264" cy="3252216"/>
          </a:xfrm>
        </p:grpSpPr>
        <p:sp>
          <p:nvSpPr>
            <p:cNvPr id="7" name="Freeform 7"/>
            <p:cNvSpPr/>
            <p:nvPr/>
          </p:nvSpPr>
          <p:spPr>
            <a:xfrm>
              <a:off x="0" y="0"/>
              <a:ext cx="3255264" cy="3252216"/>
            </a:xfrm>
            <a:custGeom>
              <a:avLst/>
              <a:gdLst/>
              <a:ahLst/>
              <a:cxnLst/>
              <a:rect l="l" t="t" r="r" b="b"/>
              <a:pathLst>
                <a:path w="3255264" h="3252216">
                  <a:moveTo>
                    <a:pt x="3255264" y="3252216"/>
                  </a:moveTo>
                  <a:lnTo>
                    <a:pt x="0" y="3252216"/>
                  </a:lnTo>
                  <a:lnTo>
                    <a:pt x="0" y="0"/>
                  </a:lnTo>
                  <a:lnTo>
                    <a:pt x="3255264" y="0"/>
                  </a:lnTo>
                  <a:lnTo>
                    <a:pt x="3255264" y="3252216"/>
                  </a:lnTo>
                  <a:close/>
                </a:path>
              </a:pathLst>
            </a:custGeom>
            <a:blipFill>
              <a:blip r:embed="rId3"/>
              <a:stretch>
                <a:fillRect l="-15" r="-15"/>
              </a:stretch>
            </a:blipFill>
          </p:spPr>
          <p:txBody>
            <a:bodyPr/>
            <a:lstStyle/>
            <a:p>
              <a:endParaRPr lang="fi-FI"/>
            </a:p>
          </p:txBody>
        </p:sp>
        <p:sp>
          <p:nvSpPr>
            <p:cNvPr id="8" name="Freeform 8"/>
            <p:cNvSpPr/>
            <p:nvPr/>
          </p:nvSpPr>
          <p:spPr>
            <a:xfrm>
              <a:off x="178784" y="170440"/>
              <a:ext cx="2903731" cy="2875349"/>
            </a:xfrm>
            <a:custGeom>
              <a:avLst/>
              <a:gdLst/>
              <a:ahLst/>
              <a:cxnLst/>
              <a:rect l="l" t="t" r="r" b="b"/>
              <a:pathLst>
                <a:path w="2903731" h="2875349">
                  <a:moveTo>
                    <a:pt x="65607" y="158"/>
                  </a:moveTo>
                  <a:lnTo>
                    <a:pt x="2878476" y="31987"/>
                  </a:lnTo>
                  <a:cubicBezTo>
                    <a:pt x="2892501" y="32145"/>
                    <a:pt x="2903731" y="43665"/>
                    <a:pt x="2903531" y="57691"/>
                  </a:cubicBezTo>
                  <a:lnTo>
                    <a:pt x="2863754" y="2850091"/>
                  </a:lnTo>
                  <a:cubicBezTo>
                    <a:pt x="2863553" y="2864142"/>
                    <a:pt x="2851959" y="2875349"/>
                    <a:pt x="2837909" y="2875069"/>
                  </a:cubicBezTo>
                  <a:lnTo>
                    <a:pt x="25041" y="2819370"/>
                  </a:lnTo>
                  <a:cubicBezTo>
                    <a:pt x="11100" y="2819094"/>
                    <a:pt x="0" y="2807608"/>
                    <a:pt x="200" y="2793665"/>
                  </a:cubicBezTo>
                  <a:lnTo>
                    <a:pt x="39977" y="25136"/>
                  </a:lnTo>
                  <a:cubicBezTo>
                    <a:pt x="40179" y="11171"/>
                    <a:pt x="51641" y="0"/>
                    <a:pt x="65607" y="158"/>
                  </a:cubicBezTo>
                  <a:close/>
                </a:path>
              </a:pathLst>
            </a:custGeom>
            <a:blipFill>
              <a:blip r:embed="rId5"/>
              <a:stretch>
                <a:fillRect l="-16094" r="-16094"/>
              </a:stretch>
            </a:blipFill>
          </p:spPr>
          <p:txBody>
            <a:bodyPr/>
            <a:lstStyle/>
            <a:p>
              <a:endParaRPr lang="fi-FI"/>
            </a:p>
          </p:txBody>
        </p:sp>
      </p:grpSp>
      <p:grpSp>
        <p:nvGrpSpPr>
          <p:cNvPr id="9" name="Group 9"/>
          <p:cNvGrpSpPr>
            <a:grpSpLocks noChangeAspect="1"/>
          </p:cNvGrpSpPr>
          <p:nvPr/>
        </p:nvGrpSpPr>
        <p:grpSpPr>
          <a:xfrm rot="-668180">
            <a:off x="12056441" y="1051112"/>
            <a:ext cx="5795298" cy="8184777"/>
            <a:chOff x="0" y="0"/>
            <a:chExt cx="3267456" cy="4614672"/>
          </a:xfrm>
        </p:grpSpPr>
        <p:sp>
          <p:nvSpPr>
            <p:cNvPr id="10" name="Freeform 10"/>
            <p:cNvSpPr/>
            <p:nvPr/>
          </p:nvSpPr>
          <p:spPr>
            <a:xfrm>
              <a:off x="0" y="0"/>
              <a:ext cx="3267456" cy="4618736"/>
            </a:xfrm>
            <a:custGeom>
              <a:avLst/>
              <a:gdLst/>
              <a:ahLst/>
              <a:cxnLst/>
              <a:rect l="l" t="t" r="r" b="b"/>
              <a:pathLst>
                <a:path w="3267456" h="4618736">
                  <a:moveTo>
                    <a:pt x="3267456" y="4618736"/>
                  </a:moveTo>
                  <a:lnTo>
                    <a:pt x="0" y="4618736"/>
                  </a:lnTo>
                  <a:lnTo>
                    <a:pt x="0" y="0"/>
                  </a:lnTo>
                  <a:lnTo>
                    <a:pt x="3267456" y="0"/>
                  </a:lnTo>
                  <a:lnTo>
                    <a:pt x="3267456" y="4618736"/>
                  </a:lnTo>
                  <a:close/>
                </a:path>
              </a:pathLst>
            </a:custGeom>
            <a:blipFill>
              <a:blip r:embed="rId6"/>
              <a:stretch>
                <a:fillRect l="-4" r="-4"/>
              </a:stretch>
            </a:blipFill>
          </p:spPr>
          <p:txBody>
            <a:bodyPr/>
            <a:lstStyle/>
            <a:p>
              <a:endParaRPr lang="fi-FI"/>
            </a:p>
          </p:txBody>
        </p:sp>
        <p:sp>
          <p:nvSpPr>
            <p:cNvPr id="11" name="Freeform 11"/>
            <p:cNvSpPr/>
            <p:nvPr/>
          </p:nvSpPr>
          <p:spPr>
            <a:xfrm>
              <a:off x="144163" y="140959"/>
              <a:ext cx="2993427" cy="4317015"/>
            </a:xfrm>
            <a:custGeom>
              <a:avLst/>
              <a:gdLst/>
              <a:ahLst/>
              <a:cxnLst/>
              <a:rect l="l" t="t" r="r" b="b"/>
              <a:pathLst>
                <a:path w="2993427" h="4317015">
                  <a:moveTo>
                    <a:pt x="2993427" y="12700"/>
                  </a:moveTo>
                  <a:lnTo>
                    <a:pt x="2935892" y="4317015"/>
                  </a:lnTo>
                  <a:lnTo>
                    <a:pt x="0" y="4275547"/>
                  </a:lnTo>
                  <a:lnTo>
                    <a:pt x="0" y="0"/>
                  </a:lnTo>
                  <a:lnTo>
                    <a:pt x="2993427" y="12700"/>
                  </a:lnTo>
                  <a:close/>
                </a:path>
              </a:pathLst>
            </a:custGeom>
            <a:blipFill>
              <a:blip r:embed="rId7"/>
              <a:stretch>
                <a:fillRect l="-44853" r="-44853"/>
              </a:stretch>
            </a:blipFill>
          </p:spPr>
          <p:txBody>
            <a:bodyPr/>
            <a:lstStyle/>
            <a:p>
              <a:endParaRPr lang="fi-FI"/>
            </a:p>
          </p:txBody>
        </p:sp>
      </p:grpSp>
      <p:sp>
        <p:nvSpPr>
          <p:cNvPr id="12" name="TextBox 12"/>
          <p:cNvSpPr txBox="1"/>
          <p:nvPr/>
        </p:nvSpPr>
        <p:spPr>
          <a:xfrm>
            <a:off x="1246925" y="971550"/>
            <a:ext cx="9683689" cy="3399034"/>
          </a:xfrm>
          <a:prstGeom prst="rect">
            <a:avLst/>
          </a:prstGeom>
        </p:spPr>
        <p:txBody>
          <a:bodyPr lIns="0" tIns="0" rIns="0" bIns="0" rtlCol="0" anchor="t">
            <a:spAutoFit/>
          </a:bodyPr>
          <a:lstStyle/>
          <a:p>
            <a:pPr algn="l">
              <a:lnSpc>
                <a:spcPts val="3857"/>
              </a:lnSpc>
            </a:pPr>
            <a:r>
              <a:rPr lang="en-US" sz="2755">
                <a:solidFill>
                  <a:srgbClr val="954437"/>
                </a:solidFill>
                <a:latin typeface="Capriola"/>
                <a:ea typeface="Capriola"/>
                <a:cs typeface="Capriola"/>
                <a:sym typeface="Capriola"/>
              </a:rPr>
              <a:t>Lopuksi viimeisenä päivänä kävimme Castel Sant’Elmon linnassa.</a:t>
            </a:r>
          </a:p>
          <a:p>
            <a:pPr algn="l">
              <a:lnSpc>
                <a:spcPts val="3857"/>
              </a:lnSpc>
            </a:pPr>
            <a:r>
              <a:rPr lang="en-US" sz="2755">
                <a:solidFill>
                  <a:srgbClr val="954437"/>
                </a:solidFill>
                <a:latin typeface="Capriola"/>
                <a:ea typeface="Capriola"/>
                <a:cs typeface="Capriola"/>
                <a:sym typeface="Capriola"/>
              </a:rPr>
              <a:t>Sieltä näki koko kaupungin maiseman. Sieltä näki saaria, taloja ja sataman.</a:t>
            </a:r>
          </a:p>
          <a:p>
            <a:pPr algn="l">
              <a:lnSpc>
                <a:spcPts val="3857"/>
              </a:lnSpc>
            </a:pPr>
            <a:r>
              <a:rPr lang="en-US" sz="2755">
                <a:solidFill>
                  <a:srgbClr val="954437"/>
                </a:solidFill>
                <a:latin typeface="Capriola"/>
                <a:ea typeface="Capriola"/>
                <a:cs typeface="Capriola"/>
                <a:sym typeface="Capriola"/>
              </a:rPr>
              <a:t>Aikaisemmin siellä oli armeijan harjoituksia ja vankeja.</a:t>
            </a:r>
          </a:p>
          <a:p>
            <a:pPr algn="l">
              <a:lnSpc>
                <a:spcPts val="3857"/>
              </a:lnSpc>
            </a:pPr>
            <a:r>
              <a:rPr lang="en-US" sz="2755">
                <a:solidFill>
                  <a:srgbClr val="954437"/>
                </a:solidFill>
                <a:latin typeface="Capriola"/>
                <a:ea typeface="Capriola"/>
                <a:cs typeface="Capriola"/>
                <a:sym typeface="Capriola"/>
              </a:rPr>
              <a:t>Tämä oli minun poikaystäväni lempipaikka.</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430</Words>
  <Application>Microsoft Office PowerPoint</Application>
  <PresentationFormat>Mukautettu</PresentationFormat>
  <Paragraphs>50</Paragraphs>
  <Slides>11</Slides>
  <Notes>0</Notes>
  <HiddenSlides>0</HiddenSlides>
  <MMClips>0</MMClips>
  <ScaleCrop>false</ScaleCrop>
  <HeadingPairs>
    <vt:vector size="6" baseType="variant">
      <vt:variant>
        <vt:lpstr>Käytetyt fontit</vt:lpstr>
      </vt:variant>
      <vt:variant>
        <vt:i4>5</vt:i4>
      </vt:variant>
      <vt:variant>
        <vt:lpstr>Teema</vt:lpstr>
      </vt:variant>
      <vt:variant>
        <vt:i4>1</vt:i4>
      </vt:variant>
      <vt:variant>
        <vt:lpstr>Dian otsikot</vt:lpstr>
      </vt:variant>
      <vt:variant>
        <vt:i4>11</vt:i4>
      </vt:variant>
    </vt:vector>
  </HeadingPairs>
  <TitlesOfParts>
    <vt:vector size="17" baseType="lpstr">
      <vt:lpstr>Tufuli Arabic Bold</vt:lpstr>
      <vt:lpstr>Calibri</vt:lpstr>
      <vt:lpstr>Arial</vt:lpstr>
      <vt:lpstr>Playwrite US Modern</vt:lpstr>
      <vt:lpstr>Capriola</vt:lpstr>
      <vt:lpstr>Office Theme</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Dark Red and Beige Playful Illustrative Italy Travel Presentation</dc:title>
  <dc:creator>Eloranta Niina</dc:creator>
  <cp:lastModifiedBy>Eloranta Niina</cp:lastModifiedBy>
  <cp:revision>1</cp:revision>
  <dcterms:created xsi:type="dcterms:W3CDTF">2006-08-16T00:00:00Z</dcterms:created>
  <dcterms:modified xsi:type="dcterms:W3CDTF">2025-09-30T14:48:09Z</dcterms:modified>
  <dc:identifier>DAG0chit5C0</dc:identifier>
</cp:coreProperties>
</file>