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3CB4A2-7A18-5079-EA3B-2D23C45D8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78843BF-E000-9052-8D2B-D184550243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46D7A07-747B-386D-A91B-D3D9DFC37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7B62B-37DD-4B1D-A68F-5E59EA9C046D}" type="datetimeFigureOut">
              <a:rPr lang="fi-FI" smtClean="0"/>
              <a:t>25.9.2024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01BEE8-CBEF-BE18-F398-9088206B7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10EC6A-78DF-C996-4F32-661EA599D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98A5-D97B-4DEE-90DD-DDD71CA345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355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381F4F-7120-0B6F-F849-3FCFCA598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EB60F35-7241-0C13-C7E5-F8C1860EE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339047-D588-A2C7-1D4F-540BF62BF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7B62B-37DD-4B1D-A68F-5E59EA9C046D}" type="datetimeFigureOut">
              <a:rPr lang="fi-FI" smtClean="0"/>
              <a:t>25.9.2024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67281E7-6AEF-807C-C8F7-14CB404D6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CAFF01-8F0F-762F-13B7-470D7BA40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98A5-D97B-4DEE-90DD-DDD71CA345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246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0C046FD-82B4-F415-5926-CDF52ADE3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14C75DD-A665-3CF0-DAFF-EBE48B6159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75E182-85C4-3D58-A1D6-B31F9500A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7B62B-37DD-4B1D-A68F-5E59EA9C046D}" type="datetimeFigureOut">
              <a:rPr lang="fi-FI" smtClean="0"/>
              <a:t>25.9.2024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78022A-52B2-04A5-40E6-9801DF1B9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A05653-23C7-2C80-82EF-CCD273046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98A5-D97B-4DEE-90DD-DDD71CA345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3244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079C33-BEE9-9D01-62D9-A45A05DB4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9EC002-2343-AD67-8627-37B6A3A9B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85ADE16-0CB0-EBC0-292C-6F447E468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7B62B-37DD-4B1D-A68F-5E59EA9C046D}" type="datetimeFigureOut">
              <a:rPr lang="fi-FI" smtClean="0"/>
              <a:t>25.9.2024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5B41C9-196C-8B95-E38C-54C91C447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2E3305-709B-8CC4-30F5-807F30040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98A5-D97B-4DEE-90DD-DDD71CA345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6758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469691-22C9-0498-BB62-3BE23B1EF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9E8B8AB-EE60-BA7A-A3A7-8B80C4FF9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B108A72-45A6-DED1-AC43-F2F04CC2C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7B62B-37DD-4B1D-A68F-5E59EA9C046D}" type="datetimeFigureOut">
              <a:rPr lang="fi-FI" smtClean="0"/>
              <a:t>25.9.2024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206A68-7565-5E7A-C282-F61806971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2AF49C-F6DF-767F-3B3F-3DCE39252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98A5-D97B-4DEE-90DD-DDD71CA345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5085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4F4A5A-A4D1-2B28-A5F5-69188E3DC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177E99-FD6D-A79F-AB94-9C8CA7CF18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4EAFF21-D768-0EF6-8946-FC938232F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145CA49-7865-4298-5F2B-7D647DD94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7B62B-37DD-4B1D-A68F-5E59EA9C046D}" type="datetimeFigureOut">
              <a:rPr lang="fi-FI" smtClean="0"/>
              <a:t>25.9.2024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ECBF7A4-F855-ADCF-F640-70BE8F100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1D9120B-34C8-80F5-2AB9-1526EF548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98A5-D97B-4DEE-90DD-DDD71CA345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8413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DBEA3A-BBF5-BDF0-5FB2-937186740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379D550-B537-C560-A0EA-95A6926C6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5D8840D-FA0A-2851-2BAC-26E4F011E8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EFF5FFD-1C5A-E560-3738-19F7866BE4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6480E18-06BC-914F-81E1-819BF69B1A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1804EAE-89B5-A3F0-562A-748BB9054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7B62B-37DD-4B1D-A68F-5E59EA9C046D}" type="datetimeFigureOut">
              <a:rPr lang="fi-FI" smtClean="0"/>
              <a:t>25.9.2024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060965C-29F7-74A9-691E-AF05B07E6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1E3EF5D-FDC9-0082-D82B-753DEAAC2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98A5-D97B-4DEE-90DD-DDD71CA345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34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1345E7-02A0-D214-0A19-7EA8DAD1D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E212CED-9EB4-4EFE-EB3E-24CC6F1BA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7B62B-37DD-4B1D-A68F-5E59EA9C046D}" type="datetimeFigureOut">
              <a:rPr lang="fi-FI" smtClean="0"/>
              <a:t>25.9.2024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B257DF-157E-F22F-E4C5-C0A44FACE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EA8F541-E05D-8C9A-C076-7D550B61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98A5-D97B-4DEE-90DD-DDD71CA345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876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8D70839-82DC-856F-C11F-F3708D509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7B62B-37DD-4B1D-A68F-5E59EA9C046D}" type="datetimeFigureOut">
              <a:rPr lang="fi-FI" smtClean="0"/>
              <a:t>25.9.2024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CEFEA48-EA7D-9AA5-0EF9-302BE8F0D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44B1850-CDFD-134B-96C1-601AB2C84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98A5-D97B-4DEE-90DD-DDD71CA345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9698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7F921F-54C8-E2C3-8EEC-88693EEAA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C41E4B-C6AB-C2B2-5C70-D9B9558CC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83D7088-D164-BA60-490E-89519B9D8D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7D9462C-FBFE-21C3-CE7E-E8327AE92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7B62B-37DD-4B1D-A68F-5E59EA9C046D}" type="datetimeFigureOut">
              <a:rPr lang="fi-FI" smtClean="0"/>
              <a:t>25.9.2024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D7B46B1-9B11-AFD2-E1EF-63B38F540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9EDDE0A-058E-5A79-AF1F-06DC94431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98A5-D97B-4DEE-90DD-DDD71CA345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8219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12470E-3F3A-8BAE-9E12-BAF1BDB84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B681EA7-8651-9A0F-9060-EC09FBBB2E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0963AE3-8C6A-8A12-EE64-39593C730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FC52D24-EB6A-C1B5-605B-80622E984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7B62B-37DD-4B1D-A68F-5E59EA9C046D}" type="datetimeFigureOut">
              <a:rPr lang="fi-FI" smtClean="0"/>
              <a:t>25.9.2024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E902926-90B8-AA88-6971-122E4C7B9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CFF5A75-A190-E576-1057-4D68B76FF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598A5-D97B-4DEE-90DD-DDD71CA345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823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8D3E0D4-A6C2-F644-36A6-C8282FC26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40294D7-2CB5-DAFB-0146-755BD6F61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3AFE498-3899-FB2C-1CB6-81705A3AA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7B62B-37DD-4B1D-A68F-5E59EA9C046D}" type="datetimeFigureOut">
              <a:rPr lang="fi-FI" smtClean="0"/>
              <a:t>25.9.2024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9E8BE3B-C093-451A-9853-DB6A47B208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731474-7060-6C91-64D2-EA5A477FE1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598A5-D97B-4DEE-90DD-DDD71CA345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0806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1414FA-7AD4-3D81-AC06-79DF8253D9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Vokaaliloppuiset sanat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2165822-B15C-D685-A166-8E3534B459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vastaukset</a:t>
            </a:r>
          </a:p>
        </p:txBody>
      </p:sp>
    </p:spTree>
    <p:extLst>
      <p:ext uri="{BB962C8B-B14F-4D97-AF65-F5344CB8AC3E}">
        <p14:creationId xmlns:p14="http://schemas.microsoft.com/office/powerpoint/2010/main" val="3813305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F1A817-26CD-5474-CED3-BD445D9E8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4562E5-B6F6-2E1C-CD93-4CD1E5B7B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b="1" u="none" strike="noStrike" kern="0" dirty="0">
                <a:effectLst/>
                <a:latin typeface="Times New Roman" panose="02020603050405020304" pitchFamily="18" charset="0"/>
              </a:rPr>
              <a:t>VOKAALILOPPUISET SANAT</a:t>
            </a:r>
          </a:p>
          <a:p>
            <a:pPr marL="0" indent="0">
              <a:buNone/>
            </a:pPr>
            <a:endParaRPr lang="fi-FI" sz="1800" b="1" u="sng" kern="0" dirty="0">
              <a:effectLst/>
              <a:latin typeface="Comic Sans MS" panose="030F0702030302020204" pitchFamily="66" charset="0"/>
            </a:endParaRPr>
          </a:p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O, Ö, U, Y, A, Ä –LOPPUISET 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MATTO	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vartalo: vahva: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MATTO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		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MATTO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		              			             heikko: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MATO-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perusmuodon lopussa on vokaali o, ö, u, y, a, ä</a:t>
            </a:r>
          </a:p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Huom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!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sanan lopussa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kaksi vokaalia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vapaa	partitiivi: vapaa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k, p, t 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ASTEVAIHTELU A:  vahva -&gt; heikko 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Lautaset ovat pöy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ällä (pöy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ä). Kerro terveisiä tuolle ty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ölle (ty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ö).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Nähdään i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ll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alla (i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79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32E80B-C25F-5727-57DA-590E6A3CE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3F8F42-CA1D-BFDC-90DF-92ACBCC45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i- LOPPUISET 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a)   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PANKKI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    vartalo: vahva: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PANKKI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 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PANKKI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                                  heikko: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PANKI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</a:p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i/i-sanat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k, p, t 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ASTEVAIHTELU A:  vahva -&gt; heikko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suurin osa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lainasanoja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Pilkoin salattiin yhden tomaa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(tomaa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i). 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Seinällä on presiden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(presiden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i) kuva.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Tiedätkö jotain Suomen la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 (la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i)?</a:t>
            </a:r>
          </a:p>
          <a:p>
            <a:pPr marL="0" indent="0">
              <a:buNone/>
            </a:pP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6472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B0304A-048B-5333-2CE1-D97CAFA85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127F5C-22BA-B589-7248-00CADD732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LEHTI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vartalo: vahva: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LEHTE-	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LEHTE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Ä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                            heikko: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LEHDE- 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i/e-sanat, vanhat suomalaiset luontosanat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partitiivissa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vahva vartalo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ja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leh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ä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k, p, t 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ASTEVAIHTELU A:  vahva -&gt; heikko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Kalat uivat jo</a:t>
            </a:r>
            <a:r>
              <a:rPr lang="fi-FI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ssa/jo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een (jo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i). 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Elokuva sai vain yhden täh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 (täh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i).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Oletko käynyt Lah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essa (Lah</a:t>
            </a:r>
            <a:r>
              <a:rPr lang="fi-FI" sz="18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i)?</a:t>
            </a:r>
          </a:p>
          <a:p>
            <a:pPr marL="0" indent="0">
              <a:buNone/>
            </a:pPr>
            <a:r>
              <a:rPr lang="fi-FI" sz="2000" dirty="0">
                <a:solidFill>
                  <a:srgbClr val="FF0000"/>
                </a:solidFill>
              </a:rPr>
              <a:t>Muita sanoja esim. </a:t>
            </a:r>
            <a:r>
              <a:rPr lang="fi-FI" sz="2000" dirty="0"/>
              <a:t>nie</a:t>
            </a:r>
            <a:r>
              <a:rPr lang="fi-FI" sz="2000" dirty="0">
                <a:highlight>
                  <a:srgbClr val="FFFF00"/>
                </a:highlight>
              </a:rPr>
              <a:t>mi</a:t>
            </a:r>
            <a:r>
              <a:rPr lang="fi-FI" sz="2000" dirty="0"/>
              <a:t>, ki</a:t>
            </a:r>
            <a:r>
              <a:rPr lang="fi-FI" sz="2000" dirty="0">
                <a:highlight>
                  <a:srgbClr val="FFFF00"/>
                </a:highlight>
              </a:rPr>
              <a:t>vi</a:t>
            </a:r>
            <a:r>
              <a:rPr lang="fi-FI" sz="2000" dirty="0"/>
              <a:t>, nimi, ovi, pilvi, Suomi, hirvi, talvi, sär</a:t>
            </a:r>
            <a:r>
              <a:rPr lang="fi-FI" sz="2000" dirty="0">
                <a:highlight>
                  <a:srgbClr val="FFFF00"/>
                </a:highlight>
              </a:rPr>
              <a:t>ki (sä</a:t>
            </a:r>
            <a:r>
              <a:rPr lang="fi-FI" sz="2000" b="1" dirty="0">
                <a:solidFill>
                  <a:srgbClr val="FF0000"/>
                </a:solidFill>
                <a:highlight>
                  <a:srgbClr val="FFFF00"/>
                </a:highlight>
              </a:rPr>
              <a:t>rje</a:t>
            </a:r>
            <a:r>
              <a:rPr lang="fi-FI" sz="2000" dirty="0">
                <a:highlight>
                  <a:srgbClr val="FFFF00"/>
                </a:highlight>
              </a:rPr>
              <a:t>-)</a:t>
            </a:r>
            <a:r>
              <a:rPr lang="fi-FI" sz="2000" dirty="0"/>
              <a:t> hauki, polvi, mäki, lam</a:t>
            </a:r>
            <a:r>
              <a:rPr lang="fi-FI" sz="2000" dirty="0">
                <a:highlight>
                  <a:srgbClr val="FFFF00"/>
                </a:highlight>
              </a:rPr>
              <a:t>pi</a:t>
            </a:r>
            <a:r>
              <a:rPr lang="fi-FI" sz="2000" dirty="0"/>
              <a:t>, poski, sormi</a:t>
            </a:r>
            <a:endParaRPr lang="fi-FI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3612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5AD895-C014-31AF-3F95-30DD10CC3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6B03CD-46DE-2055-892C-AA7664F17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c) perusmuoto: </a:t>
            </a:r>
            <a:r>
              <a:rPr lang="fi-FI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KIELI</a:t>
            </a:r>
            <a:r>
              <a:rPr lang="fi-FI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vartalo</a:t>
            </a:r>
            <a:r>
              <a:rPr lang="fi-FI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KIELE</a:t>
            </a:r>
            <a:r>
              <a:rPr lang="fi-FI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 yksikön partitiivi: </a:t>
            </a:r>
            <a:r>
              <a:rPr lang="fi-FI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KIEL</a:t>
            </a:r>
            <a:r>
              <a:rPr lang="fi-FI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</a:p>
          <a:p>
            <a:r>
              <a:rPr lang="fi-FI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partitiivissa </a:t>
            </a:r>
            <a:r>
              <a:rPr lang="fi-FI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menee pois: </a:t>
            </a:r>
            <a:r>
              <a:rPr lang="fi-FI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kiel</a:t>
            </a:r>
            <a:r>
              <a:rPr lang="fi-FI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i-FI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ei</a:t>
            </a:r>
            <a:r>
              <a:rPr lang="fi-FI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k, p, t -astevaihtelua!</a:t>
            </a:r>
          </a:p>
          <a:p>
            <a:r>
              <a:rPr lang="fi-FI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Etsimme pien</a:t>
            </a:r>
            <a:r>
              <a:rPr lang="fi-FI" sz="20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  <a:r>
              <a:rPr lang="fi-FI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(pieni) asuntoa. Jaakko muuttaa suur</a:t>
            </a:r>
            <a:r>
              <a:rPr lang="fi-FI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 (suuri) kaupunkiin.</a:t>
            </a:r>
          </a:p>
          <a:p>
            <a:r>
              <a:rPr lang="fi-FI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Laiva purjehtii mer</a:t>
            </a:r>
            <a:r>
              <a:rPr lang="fi-FI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llä/mer</a:t>
            </a:r>
            <a:r>
              <a:rPr lang="fi-FI" sz="2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lle (meri).</a:t>
            </a:r>
          </a:p>
          <a:p>
            <a:pPr marL="0" indent="0">
              <a:buNone/>
            </a:pPr>
            <a:endParaRPr lang="fi-FI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2000" dirty="0">
                <a:solidFill>
                  <a:srgbClr val="FF0000"/>
                </a:solidFill>
              </a:rPr>
              <a:t>Muita sanoja esim. </a:t>
            </a:r>
            <a:r>
              <a:rPr lang="fi-FI" sz="2000" dirty="0"/>
              <a:t>saa</a:t>
            </a:r>
            <a:r>
              <a:rPr lang="fi-FI" sz="2000" dirty="0">
                <a:highlight>
                  <a:srgbClr val="FFFF00"/>
                </a:highlight>
              </a:rPr>
              <a:t>ri</a:t>
            </a:r>
            <a:r>
              <a:rPr lang="fi-FI" sz="2000" dirty="0"/>
              <a:t>, lohi, kuu</a:t>
            </a:r>
            <a:r>
              <a:rPr lang="fi-FI" sz="2000" dirty="0">
                <a:highlight>
                  <a:srgbClr val="FFFF00"/>
                </a:highlight>
              </a:rPr>
              <a:t>si</a:t>
            </a:r>
            <a:r>
              <a:rPr lang="fi-FI" sz="2000" dirty="0"/>
              <a:t> (puu), puo</a:t>
            </a:r>
            <a:r>
              <a:rPr lang="fi-FI" sz="2000" dirty="0">
                <a:highlight>
                  <a:srgbClr val="FFFF00"/>
                </a:highlight>
              </a:rPr>
              <a:t>li</a:t>
            </a:r>
            <a:r>
              <a:rPr lang="fi-FI" sz="2000" dirty="0"/>
              <a:t>, mieli, tuuli, tuli, sie</a:t>
            </a:r>
            <a:r>
              <a:rPr lang="fi-FI" sz="2000" dirty="0">
                <a:highlight>
                  <a:srgbClr val="FFFF00"/>
                </a:highlight>
              </a:rPr>
              <a:t>ni</a:t>
            </a:r>
            <a:r>
              <a:rPr lang="fi-FI" sz="2000" dirty="0"/>
              <a:t>, huuli, nuoli, hiiri, moni, huoli, ääni, uni, vuori, nuori, sääri, veri, lapsi (lasta) lumi, (lunta) veitsi </a:t>
            </a:r>
            <a:r>
              <a:rPr lang="fi-FI" sz="2000"/>
              <a:t>(veistä)</a:t>
            </a:r>
            <a:endParaRPr lang="fi-FI" sz="2000" dirty="0">
              <a:solidFill>
                <a:srgbClr val="FF0000"/>
              </a:solidFill>
            </a:endParaRPr>
          </a:p>
          <a:p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6375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F76173-29F5-0384-70D8-7FE8464D7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9A955B-4F8E-46FE-A4D4-EC57D6112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d) 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UUSI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vartalo: vahva: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UUTE-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UUT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                            heikko: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UUDE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 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-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 -&gt; de/ te -&gt;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uu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 uu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n, uu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  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partitiivissa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 -&gt; t +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uu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tta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b="1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Dokumentti kertoo su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 (susi). Menetkö uimaan kylmään ve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 (vesi)?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Lomaan on vielä monta kuukaut</a:t>
            </a:r>
            <a:r>
              <a:rPr lang="fi-FI" sz="18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(kuukausi).</a:t>
            </a:r>
          </a:p>
          <a:p>
            <a:pPr marL="0" indent="0">
              <a:buNone/>
            </a:pPr>
            <a:endParaRPr lang="fi-FI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1800" dirty="0">
                <a:solidFill>
                  <a:srgbClr val="FF0000"/>
                </a:solidFill>
              </a:rPr>
              <a:t>Muita sanoja esim. </a:t>
            </a:r>
            <a:r>
              <a:rPr lang="fi-FI" sz="1800" dirty="0"/>
              <a:t>reisi, käsi, tosi, kuusi (6), viisi, täysi, vuorokausi, vuosi</a:t>
            </a:r>
            <a:endParaRPr lang="fi-FI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012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0F697D-D6C1-3E4E-026F-1F480EE2E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041957-3E51-BA44-E455-ECA5A044B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E-LOPPUISET 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AATE-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vartalo vahva: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AATTEE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      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AATE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perusmuodon 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-&gt;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partitiivi = perusmuoto +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tta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i-FI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ttä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huone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tta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k, p, t 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ASTEVAIHTELU B:  heikko -&gt; vahva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Myyn vanhat vaa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eet (vaa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e) kirpputorilla.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Ole varovainen ruuhkaisessa liike</a:t>
            </a:r>
            <a:r>
              <a:rPr lang="fi-FI" sz="1800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nt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eessä (liike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nn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e).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Kokeilimme uutta voi</a:t>
            </a:r>
            <a:r>
              <a:rPr lang="fi-FI" sz="1800" b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(voi</a:t>
            </a:r>
            <a:r>
              <a:rPr lang="fi-FI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2414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2C6064-2C88-100A-3BE9-DF04E14DD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69FF87-0C7E-38D8-1CFD-0128AFCAB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YKSITAVUISET VOKAALILOPPUISET SANAT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perusmuoto: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vartalo: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       yksikön partitiivi: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perusmuoto = vartalo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partitiivi: -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fi-FI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</a:t>
            </a:r>
            <a:endParaRPr lang="fi-FI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fi-FI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ei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k, p, t -astevaihtelua!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Näimme kesällä rannalla 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kyy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 (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kyy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Kävele hiljaa liukkaalla 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llä (</a:t>
            </a:r>
            <a:r>
              <a:rPr lang="fi-FI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tie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513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611</Words>
  <Application>Microsoft Office PowerPoint</Application>
  <PresentationFormat>Laajakuva</PresentationFormat>
  <Paragraphs>61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Times New Roman</vt:lpstr>
      <vt:lpstr>Office-teema</vt:lpstr>
      <vt:lpstr>Vokaaliloppuiset sanat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Vokaaliloppuiset sanat</dc:title>
  <dc:creator>Eloranta Niina</dc:creator>
  <cp:lastModifiedBy>Eloranta Niina</cp:lastModifiedBy>
  <cp:revision>12</cp:revision>
  <dcterms:created xsi:type="dcterms:W3CDTF">2023-09-01T07:52:40Z</dcterms:created>
  <dcterms:modified xsi:type="dcterms:W3CDTF">2024-09-25T16:12:57Z</dcterms:modified>
</cp:coreProperties>
</file>