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C73197-0E31-D8C4-36AD-1FA28653B1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1BC1B28-47DC-DB72-8994-1AAC03112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8F2EFE-BB2A-F10B-249B-656963F2B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028925-A9AB-8875-E601-E8D4C086B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2F12F6-57D4-6299-385D-F4EB1F42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279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C96B8E-D099-0CE4-32A2-B8AEC87E7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55DA2CF-17A0-40DD-513F-9A212924F7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77F5FA-BB7A-EE1A-0313-7D310D003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2F7530-9C3D-2C1E-168A-04236F7F8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9BC162-8F19-234B-A53C-211B80751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1643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D5CDB62-DD43-F765-C434-EE73E5989F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DB9AF30-5700-D321-0AF6-63EED5B80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6E0EC0-D296-F835-673C-C3FF0DCC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73AB66-A63A-7F69-CC1A-2641247E3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8FC48D-DFAE-61A2-9146-96092A6CA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797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56ACB3-B7AD-D797-5F9B-AE19F47C9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1288BB-6C47-0DC5-829A-F9697680E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146E29-16AC-F275-491A-04906932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6D0A72-41FF-F02A-2C2D-749010EC1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1D8C3E-3E11-FDBA-E761-801192B91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914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686F9D-1E5D-97C2-0ED9-EED723D2A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00A571-9F2C-6BAB-1E77-496311932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5FC51DB-E1E6-1DC8-13F8-6297CA67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5764A2-6DDA-3F63-D28D-517899726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6F1A13-0186-BA46-D620-7AE201CFF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247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A7AB50-3BD7-9F62-E2CC-9ED6529F3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97946E-4ED1-DF24-38BA-42601D916D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8EC5EFB-F0DC-FC44-FAFB-1AAECF6A0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1FF22F3-49CD-5E64-D0F8-DA39892B5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2BD28D0-8679-FE8F-7FB8-2B1AD023B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D232804-311A-264D-0C4C-DF921E849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755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FC1D13-73FF-7E86-9585-91AC723D1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9BFBEE8-46A5-B463-9222-C2CFCBBA3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53E1EC8-3B9E-354F-285A-9A05B5F4A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EC46B53-83E2-6FAF-091C-DE98D6693C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3FBDC5A-3BD2-19B3-6305-5B9D92AD1E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A5A56B0-74CF-9848-F084-ED8721F19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8A6688-C52E-8B0C-976D-F074DA022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78865F1-8555-AC8E-773A-146B15665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4011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920A72-CD74-0206-CF2D-33E572EEC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1169B5C-D093-70F2-8E66-2429EB3A5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63A4076-AC01-93CD-8378-A834E5A25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47D2174-8083-56EB-F571-67DB6D1AA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81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CFE2CB6-0DCD-AF9B-E1D9-64CBFBA25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009792A-CD57-5D2E-ED7B-56610479B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494A621-32E0-C0EB-6904-1325533A8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69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B8E049-4E07-4CE3-8E17-513094870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35CA33-3B40-7044-53C4-6C122FFB6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1568156-3C53-39A7-EF43-8B0D75613D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7577A9E-0E43-C9C0-BEE3-8F023CB84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18E7F5D-5B31-38C5-4DDA-1EDA66E43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EC3627D-BA3E-68F4-6D1E-D3275CF93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221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88B4D8-F9D5-1F89-28CB-0FF66F309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0124439-BE21-611D-0A3A-A2FD879A03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F2702BF-FD40-7349-92FA-2519EFB1E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4BCC68-6AE3-AED8-BC6A-CE888F63E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CAF746A-1FAF-1840-8EE7-92ADD8E39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71647C3-630A-D61E-FE0A-9038D073A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461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25EAEEF-BF46-D0F0-F682-8B5ED2D53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854246-93D7-BC47-4D5B-6C8C2B147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41BFBB-44CB-8F3D-3ECC-A50E16986D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415FB-FE93-45B0-8ACF-68AAF64352A2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71254E-B56A-987A-882D-A6DE75D2FD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F7C0C5-EA01-9F65-F640-2D698364F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0B621-CE78-45DC-8F89-843D521910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6769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6CDB44-9154-47D0-AEC7-D4BEFAD03E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Konsonanttiloppuiset nominit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2B18CB-C5EA-D766-79C9-2A9D2959E4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 tehtävään</a:t>
            </a:r>
          </a:p>
        </p:txBody>
      </p:sp>
    </p:spTree>
    <p:extLst>
      <p:ext uri="{BB962C8B-B14F-4D97-AF65-F5344CB8AC3E}">
        <p14:creationId xmlns:p14="http://schemas.microsoft.com/office/powerpoint/2010/main" val="3518524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EE0AF1-5457-4650-73E0-370BE24E2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79F9D6-6AFB-023E-7B28-F170A7939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-NUT, -NYT, -LUT, -LYT, -SUT, -SYT, -RUT 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VÄSYNYT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VÄSYNEE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yksikön partitiivi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VÄSYNYT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adjektiivi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vastaa kysymykseen 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Millainen?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loppu muuttuu vartalossa seuraavasti: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nut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-nyt -&gt;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nee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lut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lyt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lee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sut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syt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-&gt;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-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rut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partitiivi= perusmuoto +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ta,tä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ei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k, p, t -astevaihtelua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sanat ovat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myös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verbin perfektipartisiippeja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(käytetään negatiivisessa imperfektissä, 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postitiivisessa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 negatiivisessa perfektissä ja pluskvamperfektissä)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Ruoka maistui pala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nee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lta (palanut).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Uutisessa kerrottiin kadon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nee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 (kadonnut) miehestä.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Löysin pihasta kuol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lee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(kuollut) linnun.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077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2AE5AB-0F72-2C61-6ECF-BF04BB570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0C80EB-6B34-3D83-E879-5B0297FA4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10)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-UT, -YT 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OLUT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OLUE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OLUT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	    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yt-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ye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partitiivi= perusmuoto +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ta,tä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ei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k, p, t –astevaihtelua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Lähdemme lyh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ye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lle (lyhyt) matkalle.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 voi pitää talvella ohut</a:t>
            </a:r>
            <a:r>
              <a:rPr lang="fi-FI" sz="18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(ohut) takkia.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Otan mukaan kev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ye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(kevyt) laukun.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163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74E781-DF88-7420-5276-A0D67E36E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493A91-4C38-045D-CED3-3EED412BC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11)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-EL, -EN, -ER, -AR 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SÄVEL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SÄVELE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SÄVEL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loppu muuttuu vartalossa seuraavasti: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 -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 -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-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 -&gt; -</a:t>
            </a:r>
            <a:r>
              <a:rPr lang="de-DE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ere</a:t>
            </a: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 = perusmuoto +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ta,tä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k, p, t: ASTEVAIHTELU B:  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heikko -&gt; vahva </a:t>
            </a:r>
            <a:endParaRPr lang="fi-FI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Kuinka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monta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askel</a:t>
            </a:r>
            <a:r>
              <a:rPr lang="de-DE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askel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olet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kävellyt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tänään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Mummo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soitti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laulun</a:t>
            </a:r>
            <a:r>
              <a:rPr lang="de-DE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de-DE" sz="1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nt</a:t>
            </a:r>
            <a:r>
              <a:rPr lang="de-DE" sz="1800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ele</a:t>
            </a:r>
            <a:r>
              <a:rPr lang="de-DE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lla</a:t>
            </a:r>
            <a:r>
              <a:rPr lang="de-DE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de-DE" sz="1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nn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Poikkeus: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vas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vas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emma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             vas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6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C1AD1F-1ED1-E91A-D000-8CCFA4727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10F3C0-F810-E50E-F499-0349D0BD5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12)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-TAR, -TÄR 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TYTÄR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TYTTÄRE-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TYTÄR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tar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tär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vartalossa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ttare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-,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ttäre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 = perusmuoto +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ta,tä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                                           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ollut aiemmin yleinen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feminiinijohdin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(= naista tarkoittava) suomen kielessä, mutta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nykykielessä harvinainen</a:t>
            </a:r>
          </a:p>
          <a:p>
            <a:pPr marL="0" indent="0">
              <a:buNone/>
            </a:pP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Mikä on Ruotsin kuninga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ttare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(kuningatar) nimi?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0410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203EA0-CCC0-9FB3-0AFE-F6C7640C0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DF4EC8-11B7-EDD1-0ECB-255E804C5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13)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KONSONANTTILOPPUISET LAINASANAT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Kun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vieraskielisen nimen tai lainasanan lopussa on konsonantti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sanaan lisätään vokaali </a:t>
            </a:r>
            <a:r>
              <a:rPr lang="fi-FI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ennen suomalaista päätettä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stadion		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stadion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   stadion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	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Irak		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Irak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   Irak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Boston		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Boston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   Boston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John		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John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  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John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Matkustamme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New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York</a:t>
            </a:r>
            <a:r>
              <a:rPr lang="en-GB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(New York).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506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87F29C-9054-9B7F-9774-98ACD5BBD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A2AEA3-5573-552A-2A78-A3873483A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-NEN-LOPPUISET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NAINEN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NAISE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NAIS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endParaRPr lang="fi-FI" sz="1800" dirty="0">
              <a:latin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nen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-se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vartalossa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partitiivissa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konsonanttivartalo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(partitiivissa ei ole e:tä)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ei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k, p, t -astevaihtelua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Haluaisin oman hevo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(hevonen). Virta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 (Virtanen) ovat matkalla. Lähetämme terveisiä amerikkalai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lle (amerikkalainen) ystävälle.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118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046366-A8B0-CDB6-AE21-77514AC2D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FA3C02-287E-0812-A15B-74B7E963F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-IN-LOPPUISET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PUHELIN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PUHELIME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PUHELIN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-in -&gt; -ime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vartalossa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yksikön partitiivi =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k, p, t: ASTEVAIHTELU B:  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heikko -&gt; vahva</a:t>
            </a:r>
          </a:p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Laita paperia tulost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ime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 (tulostin). 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Osaatko soittaa tällä soi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ime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lla (soi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in)? 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Otan leivät pois leivänpaah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ime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 (leivänpaah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004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8B253D-1AD2-53EF-B5FF-E012BF7D8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D1EEAE-D19F-44C4-C75F-308B8C1CC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-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TON, -TÖN 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TYÖTÖN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TYÖTTÖMÄ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TYÖTÖN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ton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vartalossa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ttoma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         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tön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vartalossa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ttömä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 =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- 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ton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tön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on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negatiivinen</a:t>
            </a:r>
            <a:r>
              <a:rPr lang="fi-FI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johdin: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työtön mies = miehellä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ole työtä</a:t>
            </a:r>
          </a:p>
          <a:p>
            <a:pPr marL="0" indent="0">
              <a:buNone/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          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Haluan yhden maido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ttoma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(maidoton) kahvin, kiitos.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Sokeri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ttoma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ssa (sokeriton) kakussa ei ole sokeria.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Tämä asunto annetaan asunno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ttoma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lle (asunnoton) henkilölle.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538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59437E-8A3F-A8DE-8F95-4F2ADD573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1CA3C5-AB5B-3ED4-5703-F879C1F5C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-AS, -ÄS-LOPPUISET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RAKAS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RAKKAA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RAKAS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-as -&gt; vartalossa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aa-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    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äs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vartalossa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ää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perusmuoto +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k, p, t : ASTEVAIHTELU B:      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heikko -&gt; vahva</a:t>
            </a:r>
            <a:endParaRPr lang="fi-FI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Lehdessä kerrotaan (ri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as) ri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kk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 perheestä. </a:t>
            </a:r>
            <a:r>
              <a:rPr lang="fi-FI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</a:t>
            </a:r>
            <a:r>
              <a:rPr lang="fi-FI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mp</a:t>
            </a:r>
            <a:r>
              <a:rPr lang="fi-FI" sz="18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aa</a:t>
            </a:r>
            <a:r>
              <a:rPr lang="fi-FI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ssa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(ha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mm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as) on reikä. Menemme töihin suureen teh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seen (teh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as).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039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C71F44-E9AC-4B30-1EDB-E11DB420A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04B21E-55BD-3863-15FE-1A9A99112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-IS-LOPPUISET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KAUNIS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KAUNII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      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KAUNIS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–is -&gt; vartalossa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ii-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 =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 +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k, p, t: ASTEVAIHTELU B: 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heikko -&gt; vahva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t-&gt;</a:t>
            </a:r>
            <a:r>
              <a:rPr lang="fi-FI" sz="1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Pidämme rai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 (rai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is) ilmasta.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Vertaa: Emme voi muuttaa ka</a:t>
            </a:r>
            <a:r>
              <a:rPr lang="fi-FI" sz="18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seen (ka</a:t>
            </a:r>
            <a:r>
              <a:rPr lang="fi-FI" sz="1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</a:t>
            </a:r>
            <a:r>
              <a:rPr lang="fi-FI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s) asuntoon. En voi asua kalliissa asunnossa.</a:t>
            </a:r>
          </a:p>
          <a:p>
            <a:pPr marL="0" indent="0">
              <a:buNone/>
            </a:pP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Poikkeus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fi-FI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is-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&gt;</a:t>
            </a:r>
            <a:r>
              <a:rPr lang="fi-FI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ikse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jän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jäni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	jän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rosk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roski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	rosk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var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vari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	var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tenn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tenni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	tenn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057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0BA646-F5CD-8D1F-C743-86A5F7817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839665-D43D-2B6D-A2FE-935D44C0A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-US, -YS, -OS, -ÖS, -ES 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perusmuoto: OST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OSTOKSE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OSTOS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loppu muuttuu vartalossa seuraavasti: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-us -&gt;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ukse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ys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ykse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okse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ös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ökse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-es -&gt;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ekse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 =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 +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          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ei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k, p, t -astevaihtelua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sanat on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tehty yleensä verbistä: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rakentaa -&gt; rakennus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(hallitus) Hallit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ukse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lla on viikko aikaa päättää asiasta.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Emme osaa vastata vaikeaan kysym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ykse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 (kysymys).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Ulla asuu viidennessä kerr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okse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ssa (kerros). 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tekivät tärkeän päät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ökse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(päätös). 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Laitan kattilaan tuoreet vihann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ekse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 (vihannes).</a:t>
            </a:r>
          </a:p>
          <a:p>
            <a:r>
              <a:rPr lang="fi-FI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Poikkeus: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kirv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kirv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	kirvestä      (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es-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&gt;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       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949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95757C-8496-9FC8-108D-6B76501E3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509433-2391-A5AE-F6D7-72E611D42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-UUS, -YYS, - AUS, -EUS, -EYS, -OUS 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TOTUUS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TOTUUDE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TOTUUT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pPr marL="0" indent="0">
              <a:buNone/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TOTUUTE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-&gt; vartalossa -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de/-te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partitiivi= perusmuodon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s-&gt; 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+  pääte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ta,tä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ei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k, p, t –astevaihtelua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sanat on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muodostettu yleensä adjektiiveista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korkea -&gt; korkeus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joskus substantiivista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		runo -&gt; runous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Artikkeli kertoo pitkästä ystäv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yyde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stä (ystävyys). 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Lääkäri mittasi lapsen pit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uude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(pituus).</a:t>
            </a:r>
          </a:p>
          <a:p>
            <a:pPr>
              <a:lnSpc>
                <a:spcPct val="150000"/>
              </a:lnSpc>
            </a:pP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Rakastan kaun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eut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 (kauneus) Suomen luonnossa.</a:t>
            </a:r>
          </a:p>
          <a:p>
            <a:pPr marL="0" indent="0">
              <a:buNone/>
            </a:pP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695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260285-EAC7-9703-96C7-7E7DAF6AB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528721-3945-3481-4DDE-241C7195F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8)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MIES-SANA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MIES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MIE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MIES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ei muita samanlaisia sanoja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yksikön partitiivi= perusmuoto + 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6836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1156</Words>
  <Application>Microsoft Office PowerPoint</Application>
  <PresentationFormat>Laajakuva</PresentationFormat>
  <Paragraphs>119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Office-teema</vt:lpstr>
      <vt:lpstr>Konsonanttiloppuiset nominit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Konsonanttiloppuiset nominit</dc:title>
  <dc:creator>Eloranta Niina</dc:creator>
  <cp:lastModifiedBy>Eloranta Niina</cp:lastModifiedBy>
  <cp:revision>16</cp:revision>
  <dcterms:created xsi:type="dcterms:W3CDTF">2023-09-07T12:29:06Z</dcterms:created>
  <dcterms:modified xsi:type="dcterms:W3CDTF">2023-09-11T15:28:28Z</dcterms:modified>
</cp:coreProperties>
</file>