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04F2FE-0A6D-09F0-0B22-01461AEF9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FBEE7AE-49CC-9CC2-C995-C6D630B1D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E69AE2-6504-B834-262E-6C2317983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43DB4F-7334-FF7A-F543-3288BBBFA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F42B26-4686-783A-D3F1-5ACED156B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77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07011E-2614-64D9-A9B1-E3678E2F2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96F6277-6E47-9B67-8E5C-0887E5A5C3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11B028-0D56-DCA8-9C03-DB076613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37C9AE-CEEA-C19B-40F8-89AE12AE5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E816C8-2129-46E9-ABB8-E51D299D0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08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8AE53FA-593C-2B3C-8E9C-96DD066FC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8E1464B-B831-DE3C-2AAF-F23139A67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024337-DAD5-830A-A0EA-B3985D87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95EFE5B-F4DE-476F-A8E1-187D937AD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C67C8D-5C85-BE9F-9AB0-66248E394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78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5F1415-B99A-9AD1-510B-CFA6138F6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809358-1530-C244-FAB3-A7C6D833E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67C975-90C1-A02B-D369-91A587F37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2ACA8F-63B7-CDB2-08DF-8D5D9939B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689FD83-49C1-A5B9-B135-27AB4BE46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0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B7E255-FED0-9130-395A-981E3A0A0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A5E189F-ECA1-14FE-F92F-F6AD4C3FD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DD5016-F5B0-3414-2D6A-BDC5336D6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87983B-7ABE-C207-8567-33DC2F5D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50ABCE-C986-0DF9-751C-2AC62F45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94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78DDE0-F286-E7AE-5D0D-0CD46C0CC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A89F20-7B0E-8E3D-70DB-BC615BEA0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C35B23-8A1E-0D40-E8B0-AF176707EF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8A787C-69F4-449F-2037-1A8E1F3EF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6C42A9-4D8F-BCD8-37F0-FF0CA01E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046F45-C59B-D28D-8D2A-9CD64316F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511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85A8F4-5058-F7A7-EEC8-32B840352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2255FA-F464-68C5-71C8-E7B6DF75E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40B8C50-DEE7-A1C3-E8FB-9C492FCEF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7BC61D8-24A1-AD26-DF0C-7F2E9966A1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B1B9367-C89E-AE91-05B6-5997FD9E1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681B13D-20F7-D5CA-AE5F-2B0343BB5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C3E3056-EBEE-4697-61FE-43500EFC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68E6EC2-4FF2-0D7F-12DE-35FA7B48E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0226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930007-F6E8-64A3-CCCD-DCE2A8D0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BC25E86-F0FD-015A-91D2-F16FDA3E5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04896C1-FB8B-3754-C2BE-92D0616B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5724FE9-B643-08ED-C0EB-986D78338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84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B7C0137-244A-EB65-7D28-329B825E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AF0A0B2-B9E0-04CE-1589-1C79FEBF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57D1F8-5A02-C3C6-A8B1-DA2B15477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18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963D07-6906-B147-92F7-FAEE927D8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0FD2A4-D600-32B2-246D-3B14D182D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6C39CB-E75A-0443-449F-343021017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CF007F-5BAA-4DC9-B8FE-E588416C1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8E62A04-116E-0351-6F0B-C3CFCB340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919B9A-6370-DFBE-72A0-5181AA12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49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85606A-C991-7B62-03CC-74BA1ED64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349C753-AC9C-74E6-716C-1BB27820B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6C10825-6467-5706-D959-9749B5A36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B904E2-217C-A92A-ED3E-177E797A3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ADB7655-AB51-892D-9425-0F92E15B5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EEBA37-8C33-45BC-574D-CF0F05042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20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E98308-DFFA-89C4-8316-F9A411251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BDBBC84-396D-F003-A8A3-82ABA25C9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0FA974-9ED7-9595-AC96-C088EA68F3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6CE50-45B4-4151-878F-708300FF9AC5}" type="datetimeFigureOut">
              <a:rPr lang="fi-FI" smtClean="0"/>
              <a:t>12.9.2024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2E4B4F-9236-7F63-BC0A-38951E460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A02F21-7275-DA78-3FE1-BF6CF69A8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B39E4-764A-468E-87AE-50A91D49907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2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E4563D-F90C-1DD6-EFC3-3AD2A1E6AD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Maa, kansalaisuus, kieli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FED24F5-CB8C-7AA2-439A-FE7B1BBDB7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(sivu 31)</a:t>
            </a:r>
          </a:p>
        </p:txBody>
      </p:sp>
    </p:spTree>
    <p:extLst>
      <p:ext uri="{BB962C8B-B14F-4D97-AF65-F5344CB8AC3E}">
        <p14:creationId xmlns:p14="http://schemas.microsoft.com/office/powerpoint/2010/main" val="41778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481FF1-DB26-A4BA-0F41-0D3BE7545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6B20F9-7FA5-700F-8AB3-4D398D152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Maa = country</a:t>
            </a:r>
          </a:p>
          <a:p>
            <a:pPr marL="0" indent="0">
              <a:buNone/>
            </a:pPr>
            <a:r>
              <a:rPr lang="fi-FI" dirty="0"/>
              <a:t>Suomi</a:t>
            </a:r>
          </a:p>
          <a:p>
            <a:pPr marL="0" indent="0">
              <a:buNone/>
            </a:pPr>
            <a:r>
              <a:rPr lang="fi-FI" dirty="0"/>
              <a:t>Ruotsi </a:t>
            </a:r>
          </a:p>
          <a:p>
            <a:pPr marL="0" indent="0">
              <a:buNone/>
            </a:pPr>
            <a:r>
              <a:rPr lang="fi-FI" dirty="0"/>
              <a:t>Ranska</a:t>
            </a:r>
          </a:p>
          <a:p>
            <a:pPr marL="0" indent="0">
              <a:buNone/>
            </a:pPr>
            <a:r>
              <a:rPr lang="fi-FI" dirty="0"/>
              <a:t>Espanja</a:t>
            </a:r>
          </a:p>
          <a:p>
            <a:pPr marL="0" indent="0">
              <a:buNone/>
            </a:pPr>
            <a:r>
              <a:rPr lang="fi-FI" dirty="0"/>
              <a:t>Englanti</a:t>
            </a:r>
          </a:p>
          <a:p>
            <a:pPr marL="0" indent="0">
              <a:buNone/>
            </a:pPr>
            <a:r>
              <a:rPr lang="fi-FI" b="1" dirty="0">
                <a:solidFill>
                  <a:srgbClr val="00B050"/>
                </a:solidFill>
              </a:rPr>
              <a:t>Venäjä</a:t>
            </a:r>
          </a:p>
          <a:p>
            <a:pPr marL="0" indent="0">
              <a:buNone/>
            </a:pPr>
            <a:r>
              <a:rPr lang="fi-FI" dirty="0"/>
              <a:t>Ira</a:t>
            </a:r>
            <a:r>
              <a:rPr lang="fi-FI" u="sng" dirty="0"/>
              <a:t>n</a:t>
            </a:r>
          </a:p>
          <a:p>
            <a:pPr marL="0" indent="0">
              <a:buNone/>
            </a:pPr>
            <a:r>
              <a:rPr lang="fi-FI" dirty="0"/>
              <a:t>Mi</a:t>
            </a:r>
            <a:r>
              <a:rPr lang="fi-FI" b="1" dirty="0">
                <a:highlight>
                  <a:srgbClr val="FFFF00"/>
                </a:highlight>
              </a:rPr>
              <a:t>stä</a:t>
            </a:r>
            <a:r>
              <a:rPr lang="fi-FI" dirty="0"/>
              <a:t> sinä olet kotoisin?</a:t>
            </a:r>
          </a:p>
          <a:p>
            <a:pPr marL="0" indent="0">
              <a:buNone/>
            </a:pPr>
            <a:r>
              <a:rPr lang="fi-FI" dirty="0"/>
              <a:t>Minä olen kotoisin </a:t>
            </a:r>
            <a:r>
              <a:rPr lang="fi-FI" b="1" dirty="0">
                <a:highlight>
                  <a:srgbClr val="FFFF00"/>
                </a:highlight>
              </a:rPr>
              <a:t>+ STA </a:t>
            </a:r>
            <a:r>
              <a:rPr lang="fi-FI" dirty="0"/>
              <a:t>(I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…)</a:t>
            </a:r>
          </a:p>
          <a:p>
            <a:pPr marL="0" indent="0">
              <a:buNone/>
            </a:pPr>
            <a:r>
              <a:rPr lang="fi-FI" dirty="0"/>
              <a:t>Minä olen kotoisin Suom</a:t>
            </a:r>
            <a:r>
              <a:rPr lang="fi-FI" dirty="0">
                <a:solidFill>
                  <a:srgbClr val="FF0000"/>
                </a:solidFill>
              </a:rPr>
              <a:t>e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/Ruotsi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/Ranska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/Espanja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/Engla</a:t>
            </a:r>
            <a:r>
              <a:rPr lang="fi-FI" dirty="0">
                <a:solidFill>
                  <a:srgbClr val="FF0000"/>
                </a:solidFill>
              </a:rPr>
              <a:t>nn</a:t>
            </a:r>
            <a:r>
              <a:rPr lang="fi-FI" dirty="0"/>
              <a:t>i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/</a:t>
            </a:r>
            <a:r>
              <a:rPr lang="fi-FI" b="1" dirty="0">
                <a:solidFill>
                  <a:srgbClr val="00B050"/>
                </a:solidFill>
              </a:rPr>
              <a:t>Venäjä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l</a:t>
            </a:r>
            <a:r>
              <a:rPr lang="fi-FI" b="1" dirty="0">
                <a:solidFill>
                  <a:srgbClr val="00B050"/>
                </a:solidFill>
                <a:highlight>
                  <a:srgbClr val="FFFF00"/>
                </a:highlight>
              </a:rPr>
              <a:t>tä</a:t>
            </a:r>
            <a:r>
              <a:rPr lang="fi-FI" dirty="0"/>
              <a:t>/Iran</a:t>
            </a:r>
            <a:r>
              <a:rPr lang="fi-FI" u="sng" dirty="0">
                <a:solidFill>
                  <a:srgbClr val="FF0000"/>
                </a:solidFill>
              </a:rPr>
              <a:t>i</a:t>
            </a:r>
            <a:r>
              <a:rPr lang="fi-FI" dirty="0">
                <a:highlight>
                  <a:srgbClr val="FFFF00"/>
                </a:highlight>
              </a:rPr>
              <a:t>sta</a:t>
            </a:r>
            <a:r>
              <a:rPr lang="fi-FI" dirty="0"/>
              <a:t>. (Ira</a:t>
            </a:r>
            <a:r>
              <a:rPr lang="fi-FI" b="1" dirty="0">
                <a:solidFill>
                  <a:srgbClr val="FF0000"/>
                </a:solidFill>
              </a:rPr>
              <a:t>n</a:t>
            </a:r>
            <a:r>
              <a:rPr lang="fi-FI" dirty="0"/>
              <a:t> + </a:t>
            </a:r>
            <a:r>
              <a:rPr lang="fi-FI" dirty="0">
                <a:solidFill>
                  <a:srgbClr val="FF0000"/>
                </a:solidFill>
              </a:rPr>
              <a:t>i</a:t>
            </a:r>
            <a:r>
              <a:rPr lang="fi-FI" dirty="0"/>
              <a:t> + </a:t>
            </a:r>
            <a:r>
              <a:rPr lang="fi-FI" dirty="0" err="1"/>
              <a:t>sta</a:t>
            </a:r>
            <a:r>
              <a:rPr lang="fi-FI" dirty="0"/>
              <a:t>) (</a:t>
            </a:r>
            <a:r>
              <a:rPr lang="fi-FI" b="1" dirty="0">
                <a:solidFill>
                  <a:srgbClr val="FF0000"/>
                </a:solidFill>
              </a:rPr>
              <a:t>konsonantti</a:t>
            </a:r>
            <a:r>
              <a:rPr lang="fi-FI" dirty="0"/>
              <a:t> + i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1408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FC5342-3DC5-3FB2-708B-5CCEBAAA5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FC0D77-3DFD-331A-5112-E43A51963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Kansalaisuus = </a:t>
            </a:r>
            <a:r>
              <a:rPr lang="fi-FI" dirty="0" err="1"/>
              <a:t>nationality</a:t>
            </a:r>
            <a:r>
              <a:rPr lang="fi-FI" dirty="0"/>
              <a:t> (maa + -</a:t>
            </a:r>
            <a:r>
              <a:rPr lang="fi-FI" dirty="0">
                <a:highlight>
                  <a:srgbClr val="FFFF00"/>
                </a:highlight>
              </a:rPr>
              <a:t>lainen/-</a:t>
            </a:r>
            <a:r>
              <a:rPr lang="fi-FI" dirty="0" err="1">
                <a:highlight>
                  <a:srgbClr val="FFFF00"/>
                </a:highlight>
              </a:rPr>
              <a:t>läinen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Maa      + </a:t>
            </a:r>
            <a:r>
              <a:rPr lang="fi-FI" dirty="0">
                <a:highlight>
                  <a:srgbClr val="FFFF00"/>
                </a:highlight>
              </a:rPr>
              <a:t>lainen/</a:t>
            </a:r>
            <a:r>
              <a:rPr lang="fi-FI" dirty="0" err="1">
                <a:highlight>
                  <a:srgbClr val="FFFF00"/>
                </a:highlight>
              </a:rPr>
              <a:t>läinen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Suom</a:t>
            </a:r>
            <a:r>
              <a:rPr lang="fi-FI" u="sng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fi-FI" dirty="0"/>
              <a:t>Ruots</a:t>
            </a:r>
            <a:r>
              <a:rPr lang="fi-FI" u="sng" dirty="0">
                <a:solidFill>
                  <a:srgbClr val="FF0000"/>
                </a:solidFill>
              </a:rPr>
              <a:t>i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Ranska</a:t>
            </a:r>
          </a:p>
          <a:p>
            <a:pPr marL="0" indent="0">
              <a:buNone/>
            </a:pPr>
            <a:r>
              <a:rPr lang="fi-FI" dirty="0"/>
              <a:t>Espanja</a:t>
            </a:r>
          </a:p>
          <a:p>
            <a:pPr marL="0" indent="0">
              <a:buNone/>
            </a:pPr>
            <a:r>
              <a:rPr lang="fi-FI" dirty="0"/>
              <a:t>Englanti</a:t>
            </a:r>
          </a:p>
          <a:p>
            <a:pPr marL="0" indent="0">
              <a:buNone/>
            </a:pPr>
            <a:r>
              <a:rPr lang="fi-FI" b="1" dirty="0">
                <a:solidFill>
                  <a:srgbClr val="00B050"/>
                </a:solidFill>
              </a:rPr>
              <a:t>Venä</a:t>
            </a:r>
            <a:r>
              <a:rPr lang="fi-FI" b="1" u="sng" dirty="0">
                <a:solidFill>
                  <a:srgbClr val="FF0000"/>
                </a:solidFill>
              </a:rPr>
              <a:t>jä</a:t>
            </a:r>
          </a:p>
          <a:p>
            <a:pPr marL="0" indent="0">
              <a:buNone/>
            </a:pPr>
            <a:r>
              <a:rPr lang="fi-FI" dirty="0"/>
              <a:t>Ira</a:t>
            </a:r>
            <a:r>
              <a:rPr lang="fi-FI" u="sng" dirty="0"/>
              <a:t>n</a:t>
            </a:r>
          </a:p>
          <a:p>
            <a:pPr marL="0" indent="0">
              <a:buNone/>
            </a:pPr>
            <a:r>
              <a:rPr lang="fi-FI" dirty="0"/>
              <a:t>Minkämaa</a:t>
            </a:r>
            <a:r>
              <a:rPr lang="fi-FI" b="1" dirty="0">
                <a:highlight>
                  <a:srgbClr val="FFFF00"/>
                </a:highlight>
              </a:rPr>
              <a:t>lainen </a:t>
            </a:r>
            <a:r>
              <a:rPr lang="fi-FI" dirty="0"/>
              <a:t>sinä olet?</a:t>
            </a:r>
          </a:p>
          <a:p>
            <a:r>
              <a:rPr lang="fi-FI" dirty="0"/>
              <a:t>Minä olen suom</a:t>
            </a:r>
            <a:r>
              <a:rPr lang="fi-FI" u="sng" dirty="0">
                <a:solidFill>
                  <a:srgbClr val="FF0000"/>
                </a:solidFill>
              </a:rPr>
              <a:t>a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/ruots</a:t>
            </a:r>
            <a:r>
              <a:rPr lang="fi-FI" u="sng" dirty="0">
                <a:solidFill>
                  <a:srgbClr val="FF0000"/>
                </a:solidFill>
              </a:rPr>
              <a:t>a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/ranska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/espanja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/englanti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/</a:t>
            </a:r>
          </a:p>
          <a:p>
            <a:pPr marL="0" indent="0">
              <a:buNone/>
            </a:pPr>
            <a:r>
              <a:rPr lang="fi-FI" dirty="0"/>
              <a:t>    </a:t>
            </a:r>
            <a:r>
              <a:rPr lang="fi-FI" b="1" dirty="0">
                <a:solidFill>
                  <a:srgbClr val="00B050"/>
                </a:solidFill>
              </a:rPr>
              <a:t>venä</a:t>
            </a:r>
            <a:r>
              <a:rPr lang="fi-FI" dirty="0">
                <a:highlight>
                  <a:srgbClr val="FFFF00"/>
                </a:highlight>
              </a:rPr>
              <a:t>läinen</a:t>
            </a:r>
            <a:r>
              <a:rPr lang="fi-FI" dirty="0"/>
              <a:t>/iran</a:t>
            </a:r>
            <a:r>
              <a:rPr lang="fi-FI" u="sng" dirty="0">
                <a:solidFill>
                  <a:srgbClr val="FF0000"/>
                </a:solidFill>
              </a:rPr>
              <a:t>i</a:t>
            </a:r>
            <a:r>
              <a:rPr lang="fi-FI" dirty="0">
                <a:highlight>
                  <a:srgbClr val="FFFF00"/>
                </a:highlight>
              </a:rPr>
              <a:t>lainen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0189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2537E-839F-9DC9-193E-D0CDF257C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63FA5F-2AE2-CBCF-AE40-B4AF66583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kieli (</a:t>
            </a:r>
            <a:r>
              <a:rPr lang="fi-FI" dirty="0" err="1"/>
              <a:t>language</a:t>
            </a:r>
            <a:r>
              <a:rPr lang="fi-FI" dirty="0"/>
              <a:t>)  (</a:t>
            </a:r>
            <a:r>
              <a:rPr lang="fi-FI" i="1" dirty="0"/>
              <a:t>puhua</a:t>
            </a:r>
            <a:r>
              <a:rPr lang="fi-FI" dirty="0"/>
              <a:t>-verbi + kieli +</a:t>
            </a:r>
            <a:r>
              <a:rPr lang="fi-FI" dirty="0">
                <a:highlight>
                  <a:srgbClr val="FFFF00"/>
                </a:highlight>
              </a:rPr>
              <a:t>a/ä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suom</a:t>
            </a:r>
            <a:r>
              <a:rPr lang="fi-FI" u="sng" dirty="0">
                <a:solidFill>
                  <a:srgbClr val="FF0000"/>
                </a:solidFill>
              </a:rPr>
              <a:t>i</a:t>
            </a:r>
          </a:p>
          <a:p>
            <a:pPr marL="0" indent="0">
              <a:buNone/>
            </a:pPr>
            <a:r>
              <a:rPr lang="fi-FI" dirty="0"/>
              <a:t>ruotsi </a:t>
            </a:r>
          </a:p>
          <a:p>
            <a:pPr marL="0" indent="0">
              <a:buNone/>
            </a:pPr>
            <a:r>
              <a:rPr lang="fi-FI" dirty="0"/>
              <a:t>ranska</a:t>
            </a:r>
          </a:p>
          <a:p>
            <a:pPr marL="0" indent="0">
              <a:buNone/>
            </a:pPr>
            <a:r>
              <a:rPr lang="fi-FI" dirty="0"/>
              <a:t>espanja</a:t>
            </a:r>
          </a:p>
          <a:p>
            <a:pPr marL="0" indent="0">
              <a:buNone/>
            </a:pPr>
            <a:r>
              <a:rPr lang="fi-FI" dirty="0"/>
              <a:t>englanti</a:t>
            </a:r>
          </a:p>
          <a:p>
            <a:pPr marL="0" indent="0">
              <a:buNone/>
            </a:pPr>
            <a:r>
              <a:rPr lang="fi-FI" dirty="0"/>
              <a:t>venäjä</a:t>
            </a:r>
          </a:p>
          <a:p>
            <a:pPr marL="0" indent="0">
              <a:buNone/>
            </a:pPr>
            <a:r>
              <a:rPr lang="fi-FI" dirty="0"/>
              <a:t>a</a:t>
            </a:r>
            <a:r>
              <a:rPr lang="fi-FI"/>
              <a:t>rabia</a:t>
            </a:r>
            <a:endParaRPr lang="fi-FI" dirty="0"/>
          </a:p>
          <a:p>
            <a:pPr marL="0" indent="0">
              <a:buNone/>
            </a:pPr>
            <a:r>
              <a:rPr lang="fi-FI" b="1" dirty="0">
                <a:highlight>
                  <a:srgbClr val="FFFF00"/>
                </a:highlight>
              </a:rPr>
              <a:t>Mitä</a:t>
            </a:r>
            <a:r>
              <a:rPr lang="fi-FI" dirty="0"/>
              <a:t> kieltä sinä puhut?</a:t>
            </a:r>
          </a:p>
          <a:p>
            <a:pPr marL="0" indent="0">
              <a:buNone/>
            </a:pPr>
            <a:r>
              <a:rPr lang="fi-FI" dirty="0"/>
              <a:t>Minä puhun suom</a:t>
            </a:r>
            <a:r>
              <a:rPr lang="fi-FI" dirty="0">
                <a:solidFill>
                  <a:srgbClr val="FF0000"/>
                </a:solidFill>
              </a:rPr>
              <a:t>e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/ruotsi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/ranska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/espanja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/englanti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/venäjä</a:t>
            </a:r>
            <a:r>
              <a:rPr lang="fi-FI" dirty="0">
                <a:highlight>
                  <a:srgbClr val="FFFF00"/>
                </a:highlight>
              </a:rPr>
              <a:t>ä</a:t>
            </a:r>
            <a:r>
              <a:rPr lang="fi-FI" dirty="0"/>
              <a:t>/arabia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19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150</Words>
  <Application>Microsoft Office PowerPoint</Application>
  <PresentationFormat>Laajakuva</PresentationFormat>
  <Paragraphs>36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Maa, kansalaisuus, kieli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Maa, kansalaisuus, kieli</dc:title>
  <dc:creator>Eloranta Niina</dc:creator>
  <cp:lastModifiedBy>Eloranta Niina</cp:lastModifiedBy>
  <cp:revision>19</cp:revision>
  <dcterms:created xsi:type="dcterms:W3CDTF">2023-09-07T13:18:03Z</dcterms:created>
  <dcterms:modified xsi:type="dcterms:W3CDTF">2024-09-12T10:44:01Z</dcterms:modified>
</cp:coreProperties>
</file>