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9"/>
  </p:notesMasterIdLst>
  <p:handoutMasterIdLst>
    <p:handoutMasterId r:id="rId40"/>
  </p:handoutMasterIdLst>
  <p:sldIdLst>
    <p:sldId id="257" r:id="rId2"/>
    <p:sldId id="353" r:id="rId3"/>
    <p:sldId id="360" r:id="rId4"/>
    <p:sldId id="258" r:id="rId5"/>
    <p:sldId id="327" r:id="rId6"/>
    <p:sldId id="300" r:id="rId7"/>
    <p:sldId id="329" r:id="rId8"/>
    <p:sldId id="361" r:id="rId9"/>
    <p:sldId id="362" r:id="rId10"/>
    <p:sldId id="342" r:id="rId11"/>
    <p:sldId id="341" r:id="rId12"/>
    <p:sldId id="366" r:id="rId13"/>
    <p:sldId id="347" r:id="rId14"/>
    <p:sldId id="368" r:id="rId15"/>
    <p:sldId id="348" r:id="rId16"/>
    <p:sldId id="367" r:id="rId17"/>
    <p:sldId id="363" r:id="rId18"/>
    <p:sldId id="364" r:id="rId19"/>
    <p:sldId id="344" r:id="rId20"/>
    <p:sldId id="373" r:id="rId21"/>
    <p:sldId id="365" r:id="rId22"/>
    <p:sldId id="330" r:id="rId23"/>
    <p:sldId id="331" r:id="rId24"/>
    <p:sldId id="332" r:id="rId25"/>
    <p:sldId id="336" r:id="rId26"/>
    <p:sldId id="359" r:id="rId27"/>
    <p:sldId id="358" r:id="rId28"/>
    <p:sldId id="356" r:id="rId29"/>
    <p:sldId id="355" r:id="rId30"/>
    <p:sldId id="357" r:id="rId31"/>
    <p:sldId id="334" r:id="rId32"/>
    <p:sldId id="370" r:id="rId33"/>
    <p:sldId id="369" r:id="rId34"/>
    <p:sldId id="371" r:id="rId35"/>
    <p:sldId id="340" r:id="rId36"/>
    <p:sldId id="352" r:id="rId37"/>
    <p:sldId id="349" r:id="rId38"/>
  </p:sldIdLst>
  <p:sldSz cx="9144000" cy="6858000" type="screen4x3"/>
  <p:notesSz cx="6799263" cy="99298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70" d="100"/>
          <a:sy n="70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6F80E-1695-4E94-9A55-55910F94784B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48BAB-694B-4F83-BA34-176C6EEA35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844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625C3-071B-425D-AA22-8D35586202BF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0CE0C-95A1-4806-A165-12FEF4926F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6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6FCA-2117-42FC-B81B-BC049E8EE722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33C6-DF56-48B7-9945-318BED43B1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68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6FCA-2117-42FC-B81B-BC049E8EE722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33C6-DF56-48B7-9945-318BED43B1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18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6FCA-2117-42FC-B81B-BC049E8EE722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33C6-DF56-48B7-9945-318BED43B1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76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6FCA-2117-42FC-B81B-BC049E8EE722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33C6-DF56-48B7-9945-318BED43B1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23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6FCA-2117-42FC-B81B-BC049E8EE722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33C6-DF56-48B7-9945-318BED43B1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19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6FCA-2117-42FC-B81B-BC049E8EE722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33C6-DF56-48B7-9945-318BED43B1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93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6FCA-2117-42FC-B81B-BC049E8EE722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33C6-DF56-48B7-9945-318BED43B1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7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6FCA-2117-42FC-B81B-BC049E8EE722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33C6-DF56-48B7-9945-318BED43B1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29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6FCA-2117-42FC-B81B-BC049E8EE722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33C6-DF56-48B7-9945-318BED43B1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833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6FCA-2117-42FC-B81B-BC049E8EE722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33C6-DF56-48B7-9945-318BED43B1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9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6FCA-2117-42FC-B81B-BC049E8EE722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33C6-DF56-48B7-9945-318BED43B1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29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P_pohjall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C6FCA-2117-42FC-B81B-BC049E8EE722}" type="datetimeFigureOut">
              <a:rPr lang="fi-FI" smtClean="0"/>
              <a:t>13.11.2017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33C6-DF56-48B7-9945-318BED43B1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20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1276349"/>
            <a:ext cx="7772400" cy="1470025"/>
          </a:xfrm>
        </p:spPr>
        <p:txBody>
          <a:bodyPr>
            <a:normAutofit/>
          </a:bodyPr>
          <a:lstStyle/>
          <a:p>
            <a:r>
              <a:rPr lang="fi-FI" sz="6000" b="1" dirty="0" smtClean="0"/>
              <a:t>KSAO Aikuisopisto</a:t>
            </a:r>
            <a:endParaRPr lang="fi-FI" sz="60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1376" y="2492896"/>
            <a:ext cx="6400800" cy="1752600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Liikunnan Ammattitutkinto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18.11.2017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026" name="Picture 2" descr="Kuvahaun tulos haulle sitting is new smo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88897"/>
            <a:ext cx="49685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http://image.slideserve.com/413011/montako-k-vely-askelta-p-iv-s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3632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2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Liikunnan vaikutustapa</a:t>
            </a:r>
            <a:endParaRPr lang="fi-FI" dirty="0"/>
          </a:p>
        </p:txBody>
      </p:sp>
      <p:pic>
        <p:nvPicPr>
          <p:cNvPr id="1026" name="Picture 2" descr="Kuvahaun tulos haulle liikunnan terveysvaikutuks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" y="0"/>
            <a:ext cx="911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9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323528" y="2276872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Kehonkoostumus</a:t>
            </a:r>
          </a:p>
          <a:p>
            <a:endParaRPr lang="fi-FI" b="1" dirty="0"/>
          </a:p>
          <a:p>
            <a:r>
              <a:rPr lang="fi-FI" dirty="0"/>
              <a:t>Kehonkoostumuksen tärkeimmät liikuntaan ja terveyteen yhdistyvät osa-alueet ovat kehon rasvapitoisuus ja rasvan jakautuminen kehossa. Vyötärölle ja vatsan sisäosiin kertyvä rasva on terveyden kannalta haitallisin, mutta siihen voidaan vaikuttaa liikunnalla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Kehon koostumusta voi arvioida mm rasvaprosenttimittauksella, painoindeksillä (BMI), vyötärönympäryksen mittauksella ja peiliin katsomalla. Vyötärön ympärysmitan olisi hyvä olla naisilla alle 80 cm ja miehillä alle 90 cm</a:t>
            </a:r>
          </a:p>
        </p:txBody>
      </p:sp>
    </p:spTree>
    <p:extLst>
      <p:ext uri="{BB962C8B-B14F-4D97-AF65-F5344CB8AC3E}">
        <p14:creationId xmlns:p14="http://schemas.microsoft.com/office/powerpoint/2010/main" val="182267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erve.com/413011/liikapainon-arviointi-kehon-painoindeksi-bmi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12968" cy="61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2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Tehtävä – Oman </a:t>
            </a:r>
            <a:r>
              <a:rPr lang="fi-FI" dirty="0" err="1" smtClean="0"/>
              <a:t>BMI:n</a:t>
            </a:r>
            <a:r>
              <a:rPr lang="fi-FI" dirty="0" smtClean="0"/>
              <a:t> laskeminen ?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Painoindeksissä paino jaetaan pituuden "neliöllä" (pituus</a:t>
            </a:r>
            <a:r>
              <a:rPr lang="fi-FI" baseline="30000" dirty="0"/>
              <a:t>2 </a:t>
            </a:r>
            <a:r>
              <a:rPr lang="fi-FI" dirty="0"/>
              <a:t>eli pituus x pituus</a:t>
            </a:r>
            <a:r>
              <a:rPr lang="fi-FI" dirty="0" smtClean="0"/>
              <a:t>)</a:t>
            </a:r>
          </a:p>
          <a:p>
            <a:r>
              <a:rPr lang="fi-FI" dirty="0"/>
              <a:t>Painoindeksilaskussa paino ilmaistaan kiloina ja pituus metreinä. Esimerkiksi 175-senttisen ja 80 kiloa painavan henkilön painoindeksi lasketaan seuraavasti:</a:t>
            </a:r>
          </a:p>
          <a:p>
            <a:r>
              <a:rPr lang="fi-FI" dirty="0"/>
              <a:t>80 : 1,75</a:t>
            </a:r>
            <a:r>
              <a:rPr lang="fi-FI" baseline="30000" dirty="0"/>
              <a:t>2</a:t>
            </a:r>
            <a:r>
              <a:rPr lang="fi-FI" dirty="0"/>
              <a:t> = 80 : 1,75 x 1,75 = 80 : 3,06 = 26,1.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215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slideserve.com/413011/vy-t-r-n-ymp-rysmitta-cm-sairausvaara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6895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5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erveysverkko.fi/wp-content/uploads/2016/11/vyotar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857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107504" y="2708920"/>
            <a:ext cx="4932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Mittaaminen</a:t>
            </a:r>
            <a:r>
              <a:rPr lang="fi-FI" dirty="0" smtClean="0"/>
              <a:t>: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Vyötärönympärys suositellaan mitattavaksi </a:t>
            </a:r>
            <a:endParaRPr lang="fi-FI" dirty="0" smtClean="0"/>
          </a:p>
          <a:p>
            <a:r>
              <a:rPr lang="fi-FI" dirty="0" smtClean="0"/>
              <a:t>1 </a:t>
            </a:r>
            <a:r>
              <a:rPr lang="fi-FI" dirty="0"/>
              <a:t>– 2 cm navan yläpuolelta paljaalta iholta. Mittanauhan tulisi olla vaakasuorassa. Mittanauhan lukema katsotaan uloshengityksen lopuksi</a:t>
            </a:r>
          </a:p>
        </p:txBody>
      </p:sp>
    </p:spTree>
    <p:extLst>
      <p:ext uri="{BB962C8B-B14F-4D97-AF65-F5344CB8AC3E}">
        <p14:creationId xmlns:p14="http://schemas.microsoft.com/office/powerpoint/2010/main" val="6056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395536" y="119675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Kunnon </a:t>
            </a:r>
            <a:r>
              <a:rPr lang="fi-FI" sz="2400" b="1" dirty="0"/>
              <a:t>kohotuksen kolme </a:t>
            </a:r>
            <a:r>
              <a:rPr lang="fi-FI" sz="2400" b="1" dirty="0" smtClean="0"/>
              <a:t>tasoa</a:t>
            </a:r>
          </a:p>
          <a:p>
            <a:endParaRPr lang="fi-FI" sz="2400" b="1" dirty="0"/>
          </a:p>
          <a:p>
            <a:r>
              <a:rPr lang="fi-FI" sz="2400" dirty="0"/>
              <a:t>Jos haluat parantaa kuntoasi, voit miettiä kolmea tasoa</a:t>
            </a:r>
            <a:r>
              <a:rPr lang="fi-FI" sz="2400" dirty="0" smtClean="0"/>
              <a:t>:</a:t>
            </a:r>
          </a:p>
          <a:p>
            <a:endParaRPr lang="fi-FI" sz="2400" dirty="0"/>
          </a:p>
          <a:p>
            <a:pPr>
              <a:buFont typeface="+mj-lt"/>
              <a:buAutoNum type="arabicPeriod"/>
            </a:pPr>
            <a:r>
              <a:rPr lang="fi-FI" sz="2400" dirty="0"/>
              <a:t>Terveysliikkujan kuormitus on "kevyestä vähän rasittavaan</a:t>
            </a:r>
            <a:r>
              <a:rPr lang="fi-FI" sz="2400" dirty="0" smtClean="0"/>
              <a:t>".</a:t>
            </a:r>
          </a:p>
          <a:p>
            <a:endParaRPr lang="fi-FI" sz="2400" dirty="0"/>
          </a:p>
          <a:p>
            <a:r>
              <a:rPr lang="fi-FI" sz="2400" dirty="0" smtClean="0"/>
              <a:t>2. Kuntoliikkujan </a:t>
            </a:r>
            <a:r>
              <a:rPr lang="fi-FI" sz="2400" dirty="0"/>
              <a:t>kuormitus on "kevyestä vähän rasittavaan plus lisäksi rasittavampaa 2–3 kertaa viikossa</a:t>
            </a:r>
            <a:r>
              <a:rPr lang="fi-FI" sz="2400" dirty="0" smtClean="0"/>
              <a:t>".</a:t>
            </a:r>
          </a:p>
          <a:p>
            <a:endParaRPr lang="fi-FI" sz="2400" dirty="0"/>
          </a:p>
          <a:p>
            <a:r>
              <a:rPr lang="fi-FI" sz="2400" dirty="0" smtClean="0"/>
              <a:t>3. Kovan </a:t>
            </a:r>
            <a:r>
              <a:rPr lang="fi-FI" sz="2400" dirty="0"/>
              <a:t>kuntoilijan kuormitus on edellä mainitut plus lisäksi "hyvin rasittavaa tai vauhdikasta pari kertaa kuussa".</a:t>
            </a:r>
          </a:p>
        </p:txBody>
      </p:sp>
    </p:spTree>
    <p:extLst>
      <p:ext uri="{BB962C8B-B14F-4D97-AF65-F5344CB8AC3E}">
        <p14:creationId xmlns:p14="http://schemas.microsoft.com/office/powerpoint/2010/main" val="215866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iltä rasitus nyt tuntuu? Borgin asteik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9248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4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Terveysriskien arviointi ennen liikunnan lisäämistä </a:t>
            </a:r>
            <a:endParaRPr lang="fi-FI" dirty="0"/>
          </a:p>
        </p:txBody>
      </p:sp>
      <p:pic>
        <p:nvPicPr>
          <p:cNvPr id="4098" name="Picture 2" descr="http://image.slideserve.com/413011/terveysriskien-arviointi-ennen-liikunnan-lis-mist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94646"/>
            <a:ext cx="7654726" cy="52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tapahtuu kun istut ?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Suurten asentoa ylläpitävien lihasten aktiivisuus loppuu. Keho siirtyy hiljalleen kulutustilasta </a:t>
            </a:r>
            <a:r>
              <a:rPr lang="fi-FI" dirty="0" smtClean="0"/>
              <a:t>varastointitilaan.</a:t>
            </a:r>
          </a:p>
          <a:p>
            <a:r>
              <a:rPr lang="fi-FI" dirty="0" smtClean="0"/>
              <a:t> Energiankulutus </a:t>
            </a:r>
            <a:r>
              <a:rPr lang="fi-FI" dirty="0"/>
              <a:t>laskee lähes lepotasolle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852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48512" y="188640"/>
            <a:ext cx="8229600" cy="1143000"/>
          </a:xfrm>
        </p:spPr>
        <p:txBody>
          <a:bodyPr/>
          <a:lstStyle/>
          <a:p>
            <a:r>
              <a:rPr lang="fi-FI" b="1" dirty="0">
                <a:solidFill>
                  <a:schemeClr val="accent6"/>
                </a:solidFill>
              </a:rPr>
              <a:t>Aloita oikaisemalla ryhti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5940152" y="1600200"/>
            <a:ext cx="2746648" cy="4525963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64" y="6407562"/>
            <a:ext cx="469392" cy="469392"/>
          </a:xfrm>
          <a:prstGeom prst="rect">
            <a:avLst/>
          </a:prstGeom>
        </p:spPr>
      </p:pic>
      <p:pic>
        <p:nvPicPr>
          <p:cNvPr id="9" name="Picture 2" descr="F:\Kuvat muokattavaksi Tupulle\nettikuvat\Ryhtikuvat-A-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98" y="1556792"/>
            <a:ext cx="331402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Kuvaselitepilvi 1"/>
          <p:cNvSpPr/>
          <p:nvPr/>
        </p:nvSpPr>
        <p:spPr>
          <a:xfrm>
            <a:off x="251520" y="1200912"/>
            <a:ext cx="1944216" cy="1224136"/>
          </a:xfrm>
          <a:prstGeom prst="cloudCallout">
            <a:avLst>
              <a:gd name="adj1" fmla="val 74700"/>
              <a:gd name="adj2" fmla="val 36706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521381" y="1443648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solidFill>
                  <a:prstClr val="black"/>
                </a:solidFill>
              </a:rPr>
              <a:t>Pidä paino molemmilla jaloilla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10" name="Kuvaselitepilvi 9"/>
          <p:cNvSpPr/>
          <p:nvPr/>
        </p:nvSpPr>
        <p:spPr>
          <a:xfrm>
            <a:off x="2829534" y="1520280"/>
            <a:ext cx="2018519" cy="1584176"/>
          </a:xfrm>
          <a:prstGeom prst="cloudCallout">
            <a:avLst>
              <a:gd name="adj1" fmla="val 64452"/>
              <a:gd name="adj2" fmla="val 4217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007643" y="1871826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solidFill>
                  <a:prstClr val="black"/>
                </a:solidFill>
              </a:rPr>
              <a:t>Aktivoi keskivartalon lihakset selän tueksi: vedä napaa kohti selkärankaa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12" name="Kuvaselitepilvi 11"/>
          <p:cNvSpPr/>
          <p:nvPr/>
        </p:nvSpPr>
        <p:spPr>
          <a:xfrm>
            <a:off x="467544" y="2712740"/>
            <a:ext cx="1872208" cy="1512168"/>
          </a:xfrm>
          <a:prstGeom prst="cloudCallout">
            <a:avLst>
              <a:gd name="adj1" fmla="val 89059"/>
              <a:gd name="adj2" fmla="val 203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47564" y="2991770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solidFill>
                  <a:prstClr val="black"/>
                </a:solidFill>
              </a:rPr>
              <a:t>Käännä lantio pystyyn, jotta alaselkä ei ole notkolla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14" name="Kuvaselitepilvi 13"/>
          <p:cNvSpPr/>
          <p:nvPr/>
        </p:nvSpPr>
        <p:spPr>
          <a:xfrm>
            <a:off x="3063415" y="3501008"/>
            <a:ext cx="1836204" cy="1656184"/>
          </a:xfrm>
          <a:prstGeom prst="cloudCallout">
            <a:avLst>
              <a:gd name="adj1" fmla="val 75270"/>
              <a:gd name="adj2" fmla="val -2232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3225180" y="3708608"/>
            <a:ext cx="15106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solidFill>
                  <a:prstClr val="black"/>
                </a:solidFill>
              </a:rPr>
              <a:t>Pyöräyttele hartioita pari kertaa ja aseta hartiat korvien alapuolelle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16" name="Kuvaselitepilvi 15"/>
          <p:cNvSpPr/>
          <p:nvPr/>
        </p:nvSpPr>
        <p:spPr>
          <a:xfrm>
            <a:off x="571342" y="4725144"/>
            <a:ext cx="2027235" cy="1584176"/>
          </a:xfrm>
          <a:prstGeom prst="cloudCallout">
            <a:avLst>
              <a:gd name="adj1" fmla="val 86492"/>
              <a:gd name="adj2" fmla="val -3436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738866" y="5085184"/>
            <a:ext cx="1692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solidFill>
                  <a:prstClr val="black"/>
                </a:solidFill>
              </a:rPr>
              <a:t>Vedä leukaa hieman taaksepäin siten, että niska pitenee</a:t>
            </a:r>
            <a:endParaRPr lang="fi-FI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Autofit/>
          </a:bodyPr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b="1" dirty="0"/>
              <a:t/>
            </a:r>
            <a:br>
              <a:rPr lang="fi-FI" sz="2400" b="1" dirty="0"/>
            </a:br>
            <a:r>
              <a:rPr lang="fi-FI" sz="2400" b="1" dirty="0" smtClean="0"/>
              <a:t>TEHTÄVÄ Pari / Pienryhmä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Tehtävä juhlasalissa: </a:t>
            </a:r>
            <a:br>
              <a:rPr lang="fi-FI" sz="2400" dirty="0" smtClean="0"/>
            </a:br>
            <a:r>
              <a:rPr lang="fi-FI" sz="2400" dirty="0" smtClean="0"/>
              <a:t>Ryhdin – ja lihastasapainon tarkastelu</a:t>
            </a:r>
            <a:br>
              <a:rPr lang="fi-FI" sz="2400" dirty="0" smtClean="0"/>
            </a:br>
            <a:r>
              <a:rPr lang="fi-FI" sz="2400" dirty="0" smtClean="0"/>
              <a:t>- vyötärönympäryksen mittaus </a:t>
            </a:r>
            <a:br>
              <a:rPr lang="fi-FI" sz="2400" dirty="0" smtClean="0"/>
            </a:br>
            <a:r>
              <a:rPr lang="fi-FI" sz="2400" dirty="0" smtClean="0"/>
              <a:t>- Jalkaterien asentovirheet</a:t>
            </a:r>
            <a:br>
              <a:rPr lang="fi-FI" sz="2400" dirty="0" smtClean="0"/>
            </a:br>
            <a:r>
              <a:rPr lang="fi-FI" sz="2400" dirty="0" smtClean="0"/>
              <a:t>- syväkyykky</a:t>
            </a:r>
            <a:br>
              <a:rPr lang="fi-FI" sz="2400" dirty="0" smtClean="0"/>
            </a:br>
            <a:r>
              <a:rPr lang="fi-FI" sz="2400" dirty="0" smtClean="0"/>
              <a:t>- Reiden takaosan liikkuvuus</a:t>
            </a:r>
            <a:br>
              <a:rPr lang="fi-FI" sz="2400" dirty="0" smtClean="0"/>
            </a:br>
            <a:r>
              <a:rPr lang="fi-FI" sz="2400" dirty="0" smtClean="0"/>
              <a:t>-Olkanivelten liikkuvuus</a:t>
            </a:r>
            <a:br>
              <a:rPr lang="fi-FI" sz="2400" dirty="0" smtClean="0"/>
            </a:br>
            <a:r>
              <a:rPr lang="fi-FI" sz="2400" dirty="0" smtClean="0"/>
              <a:t>- Ryhdin tarkastelu</a:t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>- Voi myös käyttää tyhjiä luokkia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07015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Terveysliikunta: Tuki – ja liikuntaelimistö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Liikunnan </a:t>
            </a:r>
            <a:r>
              <a:rPr lang="fi-FI" dirty="0"/>
              <a:t>merkitys terveen ja vahvan luuston </a:t>
            </a:r>
            <a:r>
              <a:rPr lang="fi-FI" dirty="0" smtClean="0"/>
              <a:t>kehittymiselle on kiistaton</a:t>
            </a:r>
            <a:r>
              <a:rPr lang="fi-FI" dirty="0"/>
              <a:t>, sillä luut mukautuvat kuormitukselle ja toisaalta myös sen </a:t>
            </a:r>
            <a:r>
              <a:rPr lang="fi-FI" dirty="0" smtClean="0"/>
              <a:t>puutteelle</a:t>
            </a:r>
            <a:r>
              <a:rPr lang="fi-FI" dirty="0"/>
              <a:t>. </a:t>
            </a:r>
          </a:p>
          <a:p>
            <a:r>
              <a:rPr lang="fi-FI" dirty="0" smtClean="0"/>
              <a:t>Liikunta vaikuttaa </a:t>
            </a:r>
            <a:r>
              <a:rPr lang="fi-FI" dirty="0"/>
              <a:t>vain niihin luihin, joita kuormitetaan ja </a:t>
            </a:r>
          </a:p>
          <a:p>
            <a:r>
              <a:rPr lang="fi-FI" dirty="0"/>
              <a:t>ainoastaan kuormitetussa suunnassa -­‐&gt; liikunnan tulee olla </a:t>
            </a:r>
            <a:r>
              <a:rPr lang="fi-FI" dirty="0" smtClean="0"/>
              <a:t> monipuolista </a:t>
            </a:r>
            <a:r>
              <a:rPr lang="fi-FI" dirty="0"/>
              <a:t>ja tarjota luille vaihtelevaa kuormitusta. </a:t>
            </a:r>
          </a:p>
          <a:p>
            <a:r>
              <a:rPr lang="fi-FI" dirty="0" smtClean="0"/>
              <a:t>Tehokas </a:t>
            </a:r>
            <a:r>
              <a:rPr lang="fi-FI" dirty="0"/>
              <a:t>luuliikunta sisältää </a:t>
            </a:r>
            <a:r>
              <a:rPr lang="fi-FI" dirty="0" smtClean="0"/>
              <a:t>tärähdyksiä</a:t>
            </a:r>
            <a:r>
              <a:rPr lang="fi-FI" dirty="0"/>
              <a:t>, suunnanmuutoksia </a:t>
            </a:r>
            <a:r>
              <a:rPr lang="fi-FI" dirty="0" smtClean="0"/>
              <a:t>ja </a:t>
            </a:r>
            <a:r>
              <a:rPr lang="fi-FI" dirty="0"/>
              <a:t>iskuja alustaa vasten (esim. </a:t>
            </a:r>
            <a:r>
              <a:rPr lang="fi-FI" dirty="0" smtClean="0"/>
              <a:t>maila-</a:t>
            </a:r>
            <a:r>
              <a:rPr lang="fi-FI" dirty="0"/>
              <a:t>­‐ ja pallopelit, yleisurheilu, </a:t>
            </a:r>
            <a:r>
              <a:rPr lang="fi-FI" dirty="0" smtClean="0"/>
              <a:t>tanssi</a:t>
            </a:r>
            <a:r>
              <a:rPr lang="fi-FI" dirty="0"/>
              <a:t>, </a:t>
            </a:r>
            <a:r>
              <a:rPr lang="fi-FI" dirty="0" smtClean="0"/>
              <a:t>parkour).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9015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Luuston elinkaari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Luu on elävää kudosta, joka rakentuu ja hajoaa koko elämän ajan </a:t>
            </a:r>
          </a:p>
          <a:p>
            <a:r>
              <a:rPr lang="fi-FI" dirty="0" smtClean="0"/>
              <a:t>Luun </a:t>
            </a:r>
            <a:r>
              <a:rPr lang="fi-FI" dirty="0"/>
              <a:t>määrä on suurimmillaan (huipputiheys) n. 30-­‐vuotiaana </a:t>
            </a:r>
            <a:endParaRPr lang="fi-FI" dirty="0" smtClean="0"/>
          </a:p>
          <a:p>
            <a:r>
              <a:rPr lang="fi-FI" dirty="0" smtClean="0"/>
              <a:t>Vaihdevuosissa </a:t>
            </a:r>
            <a:r>
              <a:rPr lang="fi-FI" dirty="0"/>
              <a:t>luun hajoaminen kiihtyy </a:t>
            </a:r>
          </a:p>
          <a:p>
            <a:endParaRPr lang="fi-FI" dirty="0"/>
          </a:p>
        </p:txBody>
      </p:sp>
      <p:sp>
        <p:nvSpPr>
          <p:cNvPr id="4" name="Nuoli oikealle 3"/>
          <p:cNvSpPr/>
          <p:nvPr/>
        </p:nvSpPr>
        <p:spPr>
          <a:xfrm>
            <a:off x="4082796" y="40312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159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LUUSTO JA TERVEYSLIIKUNTA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Lapsilla ja nuorilla luun uusiutuminen on tehokasta, koska luun muodostus on </a:t>
            </a:r>
            <a:r>
              <a:rPr lang="fi-FI" dirty="0" smtClean="0"/>
              <a:t>nopeampaa </a:t>
            </a:r>
            <a:r>
              <a:rPr lang="fi-FI" dirty="0"/>
              <a:t>kuin luun hajoaminen. Kasvun aikana luukudoksen määrä lisääntyy </a:t>
            </a:r>
            <a:r>
              <a:rPr lang="fi-FI" dirty="0" smtClean="0"/>
              <a:t>ja </a:t>
            </a:r>
            <a:r>
              <a:rPr lang="fi-FI" dirty="0"/>
              <a:t>luu sekä pitenee että paksuuntuu. Varsinaisen pituuskasvun päättymisen </a:t>
            </a:r>
            <a:r>
              <a:rPr lang="fi-FI" dirty="0" smtClean="0"/>
              <a:t>jälkeenkin </a:t>
            </a:r>
            <a:r>
              <a:rPr lang="fi-FI" dirty="0"/>
              <a:t>luu voi vielä paksuuntua ja vahvistua sen mineraalimäärän </a:t>
            </a:r>
            <a:r>
              <a:rPr lang="fi-FI" dirty="0" smtClean="0"/>
              <a:t>lisääntyessä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smtClean="0"/>
              <a:t>luun </a:t>
            </a:r>
            <a:r>
              <a:rPr lang="fi-FI" dirty="0"/>
              <a:t>kasvaminen huippumääräänsä edellyttää tärkeiden </a:t>
            </a:r>
            <a:r>
              <a:rPr lang="fi-FI" dirty="0" smtClean="0"/>
              <a:t>rakennusaineiden </a:t>
            </a:r>
            <a:r>
              <a:rPr lang="fi-FI" dirty="0"/>
              <a:t>eli kalsiumin, D-­‐vitamiinin ja proteiini riittävää saantia </a:t>
            </a:r>
            <a:r>
              <a:rPr lang="fi-FI" dirty="0" smtClean="0"/>
              <a:t>ravinnosta </a:t>
            </a:r>
            <a:r>
              <a:rPr lang="fi-FI" dirty="0"/>
              <a:t>sekä säännöllistä luustoa kuormittavaa liikuntaa.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001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luu ja liikun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1876"/>
            <a:ext cx="777686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01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Liikunta ja ikääntyminen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lihasmassa </a:t>
            </a:r>
            <a:r>
              <a:rPr lang="fi-FI" dirty="0"/>
              <a:t>on 50-vuotiaalla pienentynyt 10 %, 70-vuotiaalla jo 40 %</a:t>
            </a:r>
          </a:p>
          <a:p>
            <a:r>
              <a:rPr lang="fi-FI" dirty="0"/>
              <a:t>pituus vähenee, 60-vuotta täyttäneiltä jo 2 cm 10 vuotta kohti</a:t>
            </a:r>
          </a:p>
          <a:p>
            <a:r>
              <a:rPr lang="fi-FI" dirty="0"/>
              <a:t>paino lisääntyy iän myötä aiempaa helpommin</a:t>
            </a:r>
          </a:p>
          <a:p>
            <a:r>
              <a:rPr lang="fi-FI" dirty="0"/>
              <a:t>luuston massa saattaa pienentyä jo 40 ikävuodesta alkaen</a:t>
            </a:r>
          </a:p>
          <a:p>
            <a:r>
              <a:rPr lang="fi-FI" dirty="0"/>
              <a:t>tapaturmavaara kasvaa, </a:t>
            </a:r>
            <a:r>
              <a:rPr lang="fi-FI" dirty="0" smtClean="0"/>
              <a:t>koska tasapaino </a:t>
            </a:r>
            <a:r>
              <a:rPr lang="fi-FI" dirty="0"/>
              <a:t>heikkenee, kaatumisriski kasvaa ja reaktionopeus hidastuu.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302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Lihasvoima on huipussaan 20 – 30 vuoden iässä – ja pysyy noin 50.ikävuoteen saakka. Tämän jälkeen lihasvoima heikkenee noin 1 % vuodessa ja kiihtyy 65v ikävuoden jälkeen 1,5 – 2 % :iin. </a:t>
            </a:r>
            <a:endParaRPr lang="fi-FI" dirty="0" smtClean="0"/>
          </a:p>
          <a:p>
            <a:r>
              <a:rPr lang="fi-FI" dirty="0" smtClean="0"/>
              <a:t>Hormonaalisten </a:t>
            </a:r>
            <a:r>
              <a:rPr lang="fi-FI" dirty="0" smtClean="0"/>
              <a:t>muutoksien vuoksi naisten lihasvoima heikkenee miehiä nopeammin.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0550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Liikehallintakyky eli motorinen kunto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Liikuntaelimistön toimintakyvyn kannalta tärkeitä liikehallintakyvyn osatekijöitä ovat </a:t>
            </a:r>
            <a:r>
              <a:rPr lang="fi-FI" dirty="0" err="1" smtClean="0"/>
              <a:t>tasapaino,reaktiokyky,koordinaatio</a:t>
            </a:r>
            <a:r>
              <a:rPr lang="fi-FI" dirty="0" smtClean="0"/>
              <a:t>, ketteryys ja liikenopeus </a:t>
            </a:r>
            <a:r>
              <a:rPr lang="fi-FI" dirty="0" smtClean="0"/>
              <a:t>perusta </a:t>
            </a:r>
            <a:r>
              <a:rPr lang="fi-FI" dirty="0" smtClean="0"/>
              <a:t>liikehallinnalle luodaan lapsuudessa. </a:t>
            </a:r>
          </a:p>
          <a:p>
            <a:r>
              <a:rPr lang="fi-FI" dirty="0" smtClean="0"/>
              <a:t>Tasapaino ei ole pysyvä ilmiö. – ikä, </a:t>
            </a:r>
            <a:r>
              <a:rPr lang="fi-FI" dirty="0" err="1" smtClean="0"/>
              <a:t>sairaudet,lihominen</a:t>
            </a:r>
            <a:r>
              <a:rPr lang="fi-FI" dirty="0" smtClean="0"/>
              <a:t> ja fyysinen aktiivisuus ja vaikuttavat tasapainoon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Hermo-lihasjärjestelmään </a:t>
            </a:r>
            <a:r>
              <a:rPr lang="fi-FI" dirty="0" smtClean="0"/>
              <a:t>vaikuttavat myös vireystila, päihteet</a:t>
            </a:r>
            <a:r>
              <a:rPr lang="fi-FI" dirty="0" smtClean="0"/>
              <a:t>,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</a:t>
            </a:r>
            <a:r>
              <a:rPr lang="fi-FI" dirty="0" smtClean="0"/>
              <a:t>lääkkeet </a:t>
            </a:r>
            <a:r>
              <a:rPr lang="fi-FI" dirty="0" smtClean="0"/>
              <a:t>jne</a:t>
            </a:r>
            <a:r>
              <a:rPr lang="fi-FI" dirty="0" smtClean="0"/>
              <a:t>..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Ikääntymisen myötä heikosta tasapainosta ja hidastuneesta reaktiosta voi tulla merkittävä terveysvaara. </a:t>
            </a:r>
            <a:endParaRPr lang="fi-FI" dirty="0"/>
          </a:p>
        </p:txBody>
      </p:sp>
      <p:sp>
        <p:nvSpPr>
          <p:cNvPr id="4" name="Nuoli oikealle 3"/>
          <p:cNvSpPr/>
          <p:nvPr/>
        </p:nvSpPr>
        <p:spPr>
          <a:xfrm>
            <a:off x="2843808" y="3933056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923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Kestävyyskunnon yhteys terveyteen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Kestävyyskunto on monien </a:t>
            </a:r>
            <a:r>
              <a:rPr lang="fi-FI" dirty="0" err="1" smtClean="0"/>
              <a:t>sairauksen</a:t>
            </a:r>
            <a:r>
              <a:rPr lang="fi-FI" dirty="0" smtClean="0"/>
              <a:t> ja kuoleman keskeinen tekijä. Hyvä kestävyyskunto vähentää mm. </a:t>
            </a:r>
            <a:r>
              <a:rPr lang="fi-FI" dirty="0" err="1" smtClean="0"/>
              <a:t>sepelvaltimotaudin,kohonneen</a:t>
            </a:r>
            <a:r>
              <a:rPr lang="fi-FI" dirty="0" smtClean="0"/>
              <a:t> verenpaineen ja tyypin 2 – </a:t>
            </a:r>
            <a:r>
              <a:rPr lang="fi-FI" dirty="0" smtClean="0"/>
              <a:t>diabeteksen </a:t>
            </a:r>
            <a:r>
              <a:rPr lang="fi-FI" dirty="0" smtClean="0"/>
              <a:t>vaaraa. Hyvä kuntoisen verisuonet ovat elastisempia ja tulehduksista kertovat mittarit ovat matalammalla tasolla. </a:t>
            </a:r>
          </a:p>
          <a:p>
            <a:r>
              <a:rPr lang="fi-FI" dirty="0" smtClean="0"/>
              <a:t>Myös sydänlihaksen rakenne ja toiminta eroavat huonokuntoisesta. ( alhaisempi leposyke, suurempi sydämen iskutilavuus.) </a:t>
            </a:r>
          </a:p>
          <a:p>
            <a:r>
              <a:rPr lang="fi-FI" dirty="0" smtClean="0"/>
              <a:t>Useat aineenvaihdunnan osa-alueet ovat yhteydessä kestävyyskuntoon.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5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           </a:t>
            </a: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62792"/>
              </p:ext>
            </p:extLst>
          </p:nvPr>
        </p:nvGraphicFramePr>
        <p:xfrm>
          <a:off x="457201" y="1268762"/>
          <a:ext cx="7696222" cy="5154167"/>
        </p:xfrm>
        <a:graphic>
          <a:graphicData uri="http://schemas.openxmlformats.org/drawingml/2006/table">
            <a:tbl>
              <a:tblPr/>
              <a:tblGrid>
                <a:gridCol w="3848111"/>
                <a:gridCol w="3848111"/>
              </a:tblGrid>
              <a:tr h="11245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ASTRONAUTIT AVARUUDESSA</a:t>
                      </a:r>
                      <a:endParaRPr lang="fi-FI" sz="1700" dirty="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LIIKKUMATTOMAN IHMISEN IKÄÄNTYMINEN MAAN PÄÄLLÄ </a:t>
                      </a:r>
                      <a:endParaRPr lang="fi-FI" sz="170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7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AEROBINEN 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KUNTO LASKEE 25 % </a:t>
                      </a:r>
                      <a:endParaRPr lang="fi-FI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7-14      PÄIVÄSSÄ </a:t>
                      </a:r>
                      <a:endParaRPr lang="fi-FI" sz="1400" dirty="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AEROBINEN KUNTO LASKEE 10 % VUOSIKYMMENNESSÄ </a:t>
                      </a:r>
                      <a:endParaRPr lang="fi-FI" sz="1400" dirty="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8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LUUNTIHEYS LASKEE 10-20 % 7-90 PÄIVÄSSÄ </a:t>
                      </a:r>
                      <a:endParaRPr lang="fi-FI" sz="140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LUUNTIHEYS LASKEE 1 % PROSENTTIA VUODESSA </a:t>
                      </a:r>
                      <a:endParaRPr lang="fi-FI" sz="1400" dirty="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LIHASMASSA VÄHENEE 1 % KUUKAUDESSA</a:t>
                      </a:r>
                      <a:endParaRPr lang="fi-FI" sz="140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LIHASMASSA VÄHENEE 1 % VUODESSA </a:t>
                      </a:r>
                      <a:endParaRPr lang="fi-FI" sz="1400" dirty="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1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ASENTO KYYRISTYY</a:t>
                      </a:r>
                      <a:endParaRPr lang="fi-FI" sz="140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ASENTO KYYRISTYY</a:t>
                      </a:r>
                      <a:endParaRPr lang="fi-FI" sz="1400" dirty="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7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VÄSYMYS LISÄÄNTYY</a:t>
                      </a:r>
                      <a:endParaRPr lang="fi-FI" sz="14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INSULIININ TOIMINTA HEIKKENEE</a:t>
                      </a:r>
                      <a:endParaRPr lang="fi-FI" sz="140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VÄSYMYS LISÄÄNTYY </a:t>
                      </a:r>
                      <a:endParaRPr lang="fi-FI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INSULIININ TOIMINTA HEIKKENEE</a:t>
                      </a:r>
                      <a:endParaRPr lang="fi-FI" sz="1400" dirty="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7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RASVAMASSA KORVAA LIHASMASSAN</a:t>
                      </a:r>
                      <a:endParaRPr lang="fi-FI" sz="14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NIVELET KIPEYTYVÄT</a:t>
                      </a:r>
                      <a:endParaRPr lang="fi-FI" sz="140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RASVAMASSA KORVAA LIHAS MASSAN</a:t>
                      </a:r>
                      <a:endParaRPr lang="fi-FI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NIVELET KIPEYTYVÄT </a:t>
                      </a:r>
                      <a:endParaRPr lang="fi-FI" sz="1400" dirty="0">
                        <a:effectLst/>
                      </a:endParaRPr>
                    </a:p>
                  </a:txBody>
                  <a:tcPr marL="88430" marR="88430" marT="88430" marB="88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Image http://upload.wikimedia.org/wikipedia/commons/thumb/8/88/Astronaut-EVA.jpg/250px-Astronaut-E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37" y="-16988"/>
            <a:ext cx="1268762" cy="12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19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Tuki – ja liikuntaelimistön kunto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i-FI" sz="6700" dirty="0" err="1" smtClean="0"/>
              <a:t>Notkeus,lihasvoima</a:t>
            </a:r>
            <a:r>
              <a:rPr lang="fi-FI" sz="6700" dirty="0" smtClean="0"/>
              <a:t> </a:t>
            </a:r>
            <a:r>
              <a:rPr lang="fi-FI" sz="6700" dirty="0" smtClean="0"/>
              <a:t>ja </a:t>
            </a:r>
            <a:r>
              <a:rPr lang="fi-FI" sz="6700" dirty="0" smtClean="0"/>
              <a:t>lihaskestävyys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sz="3800" dirty="0" smtClean="0"/>
              <a:t>Ihmisellä on yli 300 niveltä </a:t>
            </a:r>
            <a:endParaRPr lang="fi-FI" sz="3800" dirty="0" smtClean="0"/>
          </a:p>
          <a:p>
            <a:pPr marL="0" indent="0">
              <a:buNone/>
            </a:pPr>
            <a:endParaRPr lang="fi-FI" sz="3800" dirty="0" smtClean="0"/>
          </a:p>
          <a:p>
            <a:r>
              <a:rPr lang="fi-FI" sz="3800" dirty="0" smtClean="0"/>
              <a:t>Notkeuteen ( liikkuvuuteen )vaikuttavat luiset </a:t>
            </a:r>
            <a:r>
              <a:rPr lang="fi-FI" sz="3800" dirty="0" err="1" smtClean="0"/>
              <a:t>rakenteet,rustokudos</a:t>
            </a:r>
            <a:r>
              <a:rPr lang="fi-FI" sz="3800" dirty="0" smtClean="0"/>
              <a:t>, </a:t>
            </a:r>
            <a:r>
              <a:rPr lang="fi-FI" sz="3800" dirty="0" err="1" smtClean="0"/>
              <a:t>nivelkapseli,jänteet</a:t>
            </a:r>
            <a:r>
              <a:rPr lang="fi-FI" sz="3800" dirty="0" smtClean="0"/>
              <a:t> ja iho.) Notkeudella tarkoitetaan </a:t>
            </a:r>
            <a:r>
              <a:rPr lang="fi-FI" sz="3800" dirty="0" err="1" smtClean="0"/>
              <a:t>tietyn</a:t>
            </a:r>
            <a:r>
              <a:rPr lang="fi-FI" sz="3800" dirty="0" smtClean="0"/>
              <a:t> nivelen ympäri tai useamman nivelen toiminnallisen yhdistelmän eri </a:t>
            </a:r>
            <a:r>
              <a:rPr lang="fi-FI" sz="3800" dirty="0" err="1" smtClean="0"/>
              <a:t>liikusuunnissa</a:t>
            </a:r>
            <a:r>
              <a:rPr lang="fi-FI" sz="3800" dirty="0" smtClean="0"/>
              <a:t> tapahtumaa mahdollisimman suurta liikelaajuutta. Terveissä nivelissä notkeus kuvaa suurelta osin jänteen ja lihaksen kykyä venyä. Notkeutta on kahdenlaista staattista ja dynaamista</a:t>
            </a:r>
          </a:p>
          <a:p>
            <a:pPr marL="0" indent="0">
              <a:buNone/>
            </a:pPr>
            <a:endParaRPr lang="fi-FI" sz="3800" dirty="0"/>
          </a:p>
          <a:p>
            <a:r>
              <a:rPr lang="fi-FI" sz="3800" dirty="0" smtClean="0"/>
              <a:t>Staattinen notkeus= yhden tai useamman nivelen ympäri tapahtuvan liikkeen olemassa olevan </a:t>
            </a:r>
            <a:r>
              <a:rPr lang="fi-FI" sz="3800" dirty="0" err="1" smtClean="0"/>
              <a:t>liikelaajutta</a:t>
            </a:r>
            <a:r>
              <a:rPr lang="fi-FI" sz="3800" dirty="0" smtClean="0"/>
              <a:t> ( </a:t>
            </a:r>
            <a:r>
              <a:rPr lang="fi-FI" sz="3800" dirty="0" err="1" smtClean="0"/>
              <a:t>esim.selän</a:t>
            </a:r>
            <a:r>
              <a:rPr lang="fi-FI" sz="3800" dirty="0" smtClean="0"/>
              <a:t> sivu – ja </a:t>
            </a:r>
            <a:r>
              <a:rPr lang="fi-FI" sz="3800" dirty="0" err="1" smtClean="0"/>
              <a:t>eteentaivutus,reiden</a:t>
            </a:r>
            <a:r>
              <a:rPr lang="fi-FI" sz="3800" dirty="0" smtClean="0"/>
              <a:t> takaosan venytys</a:t>
            </a:r>
            <a:r>
              <a:rPr lang="fi-FI" sz="3800" dirty="0" smtClean="0"/>
              <a:t>)</a:t>
            </a:r>
            <a:endParaRPr lang="fi-FI" sz="3800" dirty="0" smtClean="0"/>
          </a:p>
        </p:txBody>
      </p:sp>
    </p:spTree>
    <p:extLst>
      <p:ext uri="{BB962C8B-B14F-4D97-AF65-F5344CB8AC3E}">
        <p14:creationId xmlns:p14="http://schemas.microsoft.com/office/powerpoint/2010/main" val="1067538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Liikunta syövän ehkäisyssä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Näyttö liikunnan suojaavasta vaikutuksesta</a:t>
            </a:r>
          </a:p>
          <a:p>
            <a:r>
              <a:rPr lang="fi-FI" dirty="0" smtClean="0"/>
              <a:t>Liikunta vaikuttaa merkittävästi energiatasapainoon – herkkyys insuliinille </a:t>
            </a:r>
            <a:r>
              <a:rPr lang="fi-FI" dirty="0" smtClean="0"/>
              <a:t>lisääntyy</a:t>
            </a:r>
            <a:endParaRPr lang="fi-FI" dirty="0" smtClean="0"/>
          </a:p>
          <a:p>
            <a:r>
              <a:rPr lang="fi-FI" dirty="0" smtClean="0"/>
              <a:t>Liikunta vaikuttaa rasvan kertymiseen </a:t>
            </a:r>
            <a:r>
              <a:rPr lang="fi-FI" dirty="0" err="1" smtClean="0"/>
              <a:t>ert</a:t>
            </a:r>
            <a:r>
              <a:rPr lang="fi-FI" dirty="0" smtClean="0"/>
              <a:t>. Kehon sisäosat </a:t>
            </a:r>
          </a:p>
          <a:p>
            <a:r>
              <a:rPr lang="fi-FI" dirty="0" smtClean="0"/>
              <a:t>Paksunsuolen syöpää läpikulkuaika ( </a:t>
            </a:r>
            <a:r>
              <a:rPr lang="fi-FI" dirty="0" err="1" smtClean="0"/>
              <a:t>transit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) – sappihappojen ja karsinogeenien viipyminen suolistossa lyhenee </a:t>
            </a:r>
          </a:p>
          <a:p>
            <a:pPr lvl="2"/>
            <a:r>
              <a:rPr lang="fi-FI" dirty="0" smtClean="0"/>
              <a:t>Paksunsuolensyöpä – riski vähenee 30 – 40 % </a:t>
            </a:r>
          </a:p>
          <a:p>
            <a:pPr lvl="2"/>
            <a:r>
              <a:rPr lang="fi-FI" dirty="0" smtClean="0"/>
              <a:t>Rintasyöpä – 20 – 70 % </a:t>
            </a:r>
          </a:p>
          <a:p>
            <a:pPr lvl="2"/>
            <a:r>
              <a:rPr lang="fi-FI" dirty="0" smtClean="0"/>
              <a:t>Kohdun runko-osan syöpä 20- 40 % </a:t>
            </a:r>
          </a:p>
          <a:p>
            <a:pPr lvl="2"/>
            <a:r>
              <a:rPr lang="fi-FI" dirty="0" smtClean="0"/>
              <a:t>Eturauhassyöpä</a:t>
            </a:r>
            <a:endParaRPr lang="fi-FI" dirty="0"/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3948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Tutkinnon perusteista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Terveystavoitteiset liikunnan suositukset</a:t>
            </a:r>
          </a:p>
          <a:p>
            <a:r>
              <a:rPr lang="fi-FI" dirty="0" smtClean="0"/>
              <a:t>Liikunnan ja terveyden väliset yhteydet</a:t>
            </a:r>
          </a:p>
          <a:p>
            <a:r>
              <a:rPr lang="fi-FI" dirty="0" smtClean="0"/>
              <a:t>Liikunnan yhteystoimintakykyyn ja jaksamiseen</a:t>
            </a:r>
          </a:p>
          <a:p>
            <a:r>
              <a:rPr lang="fi-FI" dirty="0" smtClean="0"/>
              <a:t>Liikunnan fyysiset vaikutukset, psyykkiset ja sosiaalinen merkitys </a:t>
            </a:r>
          </a:p>
          <a:p>
            <a:r>
              <a:rPr lang="fi-FI" dirty="0" smtClean="0"/>
              <a:t>Liikunnalliseen elämäntapaan ohjaaminen – terveyttä ja hyvinvointia edistävät valinnat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3941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Ryhmätehtävä – Liikunta ja sairaudet / terveysliikuntaohjeiden laatiminen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Liikunta-alan ammattilaiselle tulee ryhmään asiakkaaksi ko. sairautta sairastava henkilö / asiakas on ikääntynyt/ raskaana. Miten toimit ?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Millaista liikuntaa ohjeistat / suosittelette ?</a:t>
            </a:r>
          </a:p>
          <a:p>
            <a:r>
              <a:rPr lang="fi-FI" dirty="0" smtClean="0"/>
              <a:t>Miten liikunta vaikuttaa sairauteen +/-</a:t>
            </a:r>
          </a:p>
          <a:p>
            <a:r>
              <a:rPr lang="fi-FI" dirty="0" smtClean="0"/>
              <a:t>Miten ” </a:t>
            </a:r>
            <a:r>
              <a:rPr lang="fi-FI" dirty="0" err="1" smtClean="0"/>
              <a:t>tila”vaikuttaa</a:t>
            </a:r>
            <a:r>
              <a:rPr lang="fi-FI" dirty="0" smtClean="0"/>
              <a:t> suorituskykyyn ?</a:t>
            </a:r>
          </a:p>
          <a:p>
            <a:r>
              <a:rPr lang="fi-FI" dirty="0" smtClean="0"/>
              <a:t>Mitä erityistä liikunnassa tulee ottaa huomioon 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860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fi-FI" dirty="0" smtClean="0"/>
              <a:t>Ryhmätehtävien aiheet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 smtClean="0"/>
              <a:t>1. Sydän-ja verisuonisairaudet. ( Asiakas +55v mies, ylipainoinen, korkea verenpaine</a:t>
            </a:r>
          </a:p>
          <a:p>
            <a:pPr marL="0" indent="0">
              <a:buNone/>
            </a:pPr>
            <a:r>
              <a:rPr lang="fi-FI" sz="2000" dirty="0" smtClean="0"/>
              <a:t>2.Hengityselinsairaudet (</a:t>
            </a:r>
            <a:r>
              <a:rPr lang="fi-FI" sz="2000" dirty="0" err="1" smtClean="0"/>
              <a:t>astma,keuhkoahtautuma</a:t>
            </a:r>
            <a:r>
              <a:rPr lang="fi-FI" sz="2000" dirty="0"/>
              <a:t>)</a:t>
            </a:r>
            <a:r>
              <a:rPr lang="fi-FI" sz="2000" dirty="0" smtClean="0"/>
              <a:t>( Asiakas, +42v nainen, astma) </a:t>
            </a:r>
          </a:p>
          <a:p>
            <a:pPr marL="0" indent="0">
              <a:buNone/>
            </a:pPr>
            <a:r>
              <a:rPr lang="fi-FI" sz="2000" dirty="0" smtClean="0"/>
              <a:t>3.Niveloireiset( </a:t>
            </a:r>
            <a:r>
              <a:rPr lang="fi-FI" sz="2000" dirty="0" err="1" smtClean="0"/>
              <a:t>Nivelrikko,reuma,osteoporoosi</a:t>
            </a:r>
            <a:r>
              <a:rPr lang="fi-FI" sz="2000" dirty="0" smtClean="0"/>
              <a:t>)- Asiakas +68 </a:t>
            </a:r>
            <a:r>
              <a:rPr lang="fi-FI" sz="2000" dirty="0" err="1" smtClean="0"/>
              <a:t>reumapotilas,tarvitsee</a:t>
            </a:r>
            <a:r>
              <a:rPr lang="fi-FI" sz="2000" dirty="0" smtClean="0"/>
              <a:t> apua toimintakyvyn ylläpitämiseen</a:t>
            </a:r>
          </a:p>
          <a:p>
            <a:pPr marL="0" indent="0">
              <a:buNone/>
            </a:pPr>
            <a:r>
              <a:rPr lang="fi-FI" sz="2000" dirty="0" smtClean="0"/>
              <a:t>4.Mielenterveys,muistisairaudet ja liikunta. Asiakas  75v alkavaa dementiaa</a:t>
            </a:r>
          </a:p>
          <a:p>
            <a:pPr marL="0" indent="0">
              <a:buNone/>
            </a:pPr>
            <a:r>
              <a:rPr lang="fi-FI" sz="2000" dirty="0" smtClean="0"/>
              <a:t>5. Näkö-kuulovammaiset, kehitysvammaiset ja liikunta.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Lisäksi</a:t>
            </a:r>
          </a:p>
          <a:p>
            <a:pPr marL="0" indent="0">
              <a:buNone/>
            </a:pPr>
            <a:endParaRPr lang="fi-FI" sz="2000" dirty="0" smtClean="0"/>
          </a:p>
          <a:p>
            <a:r>
              <a:rPr lang="fi-FI" sz="2000" dirty="0" smtClean="0"/>
              <a:t>6.Ikääntyneiden liikunta</a:t>
            </a:r>
          </a:p>
          <a:p>
            <a:r>
              <a:rPr lang="fi-FI" sz="2000" dirty="0" smtClean="0"/>
              <a:t>7. Raskauden ajan liikunta – asiakas, 28v </a:t>
            </a:r>
            <a:r>
              <a:rPr lang="fi-FI" sz="2000" dirty="0" err="1" smtClean="0"/>
              <a:t>nainen,raskausajan</a:t>
            </a:r>
            <a:r>
              <a:rPr lang="fi-FI" sz="2000" dirty="0" smtClean="0"/>
              <a:t> diabetes, vain vähän liikuntaa ennen raskautta. </a:t>
            </a:r>
          </a:p>
        </p:txBody>
      </p:sp>
    </p:spTree>
    <p:extLst>
      <p:ext uri="{BB962C8B-B14F-4D97-AF65-F5344CB8AC3E}">
        <p14:creationId xmlns:p14="http://schemas.microsoft.com/office/powerpoint/2010/main" val="2357282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Lähteitä ja luettavaksi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Käypä Hoito – </a:t>
            </a:r>
            <a:r>
              <a:rPr lang="fi-FI" dirty="0" smtClean="0"/>
              <a:t>suositukset</a:t>
            </a:r>
          </a:p>
          <a:p>
            <a:r>
              <a:rPr lang="fi-FI" dirty="0" smtClean="0"/>
              <a:t>UKK – Sivusto 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4962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Liikunta ja verenpaine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sz="4200" dirty="0"/>
              <a:t>Lisääntynyt liikunta tai muu ruumiillinen ponnistelu vähentää kohonnutta verenpainetta eri mekanismien avulla:</a:t>
            </a:r>
          </a:p>
          <a:p>
            <a:r>
              <a:rPr lang="fi-FI" sz="4200" dirty="0"/>
              <a:t>lisää sympaattisen hermoston aktiivisuutta, minkä seurauksena veren virtaus lihaksistoon lisääntyy.</a:t>
            </a:r>
          </a:p>
          <a:p>
            <a:r>
              <a:rPr lang="fi-FI" sz="4200" dirty="0"/>
              <a:t>vähentää verisuoniston ääreisvastusta.</a:t>
            </a:r>
          </a:p>
          <a:p>
            <a:r>
              <a:rPr lang="fi-FI" sz="4200" dirty="0"/>
              <a:t>muuttaa verisuonissa verenpainetta säätelevien solujen eli painereseptoreiden toimintaa.</a:t>
            </a:r>
          </a:p>
          <a:p>
            <a:r>
              <a:rPr lang="fi-FI" sz="4200" dirty="0"/>
              <a:t>Nämä kaikki kolme tekijää voivat selittää, miksi verenpaine pienenee sekä levossa että liikunnassa, kun harjoittelu toistuu.</a:t>
            </a:r>
          </a:p>
          <a:p>
            <a:r>
              <a:rPr lang="fi-FI" sz="4200" dirty="0"/>
              <a:t>Valtimon seinämän solujen erittämät yhdisteet – kuten typpioksidi – voivat laajentaa edullisesti verisuonia. Harjoittelun myötä myös kudosten insuliiniherkkyys voi parantua ja kehon rasvakudos voi vähetä, mikä osaltaan pienentää verenpainetta.</a:t>
            </a:r>
          </a:p>
          <a:p>
            <a:r>
              <a:rPr lang="fi-FI" sz="4200" dirty="0"/>
              <a:t>Liikunnan verenpainevaikutus muistuttaa verenpainelääkettä – ja molempia on nautittava.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2571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kehossa tapahtuu ? </a:t>
            </a: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611560" y="2996953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https://www.youtube.com/watch?v=i38BFDedDso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681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Terveyttä ja hyvinvointia edistävä liikunta  18.11.2017</a:t>
            </a:r>
            <a:endParaRPr lang="fi-FI" b="1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Terveysliikunta tuottaa terveyttä aiheuttamatta mitään terveydellistä haittaa harrastajalleen. Terveysliikunnan tunnuspiirteitä ovat säännöllisyys, kohtuukuormitus ja jatkuvuus.</a:t>
            </a:r>
          </a:p>
          <a:p>
            <a:r>
              <a:rPr lang="fi-FI" dirty="0"/>
              <a:t>Terveysliikuntaa terveyden edistäjänä voidaan tarkastella myös terveyskunto -käsitteen avulla. Terveyskunnolla tarkoitetaan sellaisia fyysisen kunnon osa-alueita, jotka ovat yhteydessä terveyteen tai toimintakykyyn. Terveysliikunta on sellaista fyysistä aktiivisuutta, joka parantaa terveyskuntoa tai ylläpitää jo olemassa olevaa hyvää terveyskuntoa.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5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Terveysliikunta– </a:t>
            </a:r>
            <a:r>
              <a:rPr lang="fi-FI" dirty="0" smtClean="0"/>
              <a:t>ja </a:t>
            </a:r>
            <a:r>
              <a:rPr lang="fi-FI" dirty="0" smtClean="0"/>
              <a:t>terveyskunnon eri osa-alueet </a:t>
            </a:r>
            <a:endParaRPr lang="fi-FI" dirty="0"/>
          </a:p>
        </p:txBody>
      </p:sp>
      <p:sp>
        <p:nvSpPr>
          <p:cNvPr id="4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KESTÄVYYSKUNTO (AEROBINEN KUNTO) </a:t>
            </a:r>
          </a:p>
          <a:p>
            <a:r>
              <a:rPr lang="fi-FI" dirty="0" smtClean="0"/>
              <a:t>MOTORINEN </a:t>
            </a:r>
            <a:r>
              <a:rPr lang="fi-FI" dirty="0"/>
              <a:t>KUNTO (TASAPAINO, ASENNON JA LIIKKEIDEN HALLINTA, KOORDINAATIO, RYTMIKYKY JA NOPEUS) </a:t>
            </a:r>
          </a:p>
          <a:p>
            <a:r>
              <a:rPr lang="fi-FI" dirty="0" smtClean="0"/>
              <a:t>TUKI-JA </a:t>
            </a:r>
            <a:r>
              <a:rPr lang="fi-FI" dirty="0"/>
              <a:t>LIIKUNTAELIMISTÖN KUNTO (LIHASVOIMA, LIHASKESTÄVYYS, NIVELTEN LIIKKUVUUS JA LUUN VAHVUUS) </a:t>
            </a:r>
          </a:p>
          <a:p>
            <a:r>
              <a:rPr lang="fi-FI" dirty="0" smtClean="0"/>
              <a:t>KEHON </a:t>
            </a:r>
            <a:r>
              <a:rPr lang="fi-FI" dirty="0"/>
              <a:t>KOOSTUMUS (SOPIVA PAINO JA RASVAKUDOKSEN JAKAUTUMINEN)</a:t>
            </a:r>
          </a:p>
          <a:p>
            <a:r>
              <a:rPr lang="fi-FI" dirty="0" smtClean="0"/>
              <a:t>AINEENVAIHDUNTA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96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Terveysliikunta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Aikuisten </a:t>
            </a:r>
            <a:r>
              <a:rPr lang="fi-FI" b="1" dirty="0"/>
              <a:t>tulisi terveyden ylläpitämiseksi harrastaa kohtuullisesti kuormittavaa liikuntaa tai muuta fyysistä aktiivisuutta:</a:t>
            </a:r>
          </a:p>
          <a:p>
            <a:r>
              <a:rPr lang="fi-FI" dirty="0"/>
              <a:t>useimpina päivinä viikossa, mieluiten päivittäin</a:t>
            </a:r>
          </a:p>
          <a:p>
            <a:r>
              <a:rPr lang="fi-FI" dirty="0"/>
              <a:t>vähintään 30 minuuttia yhtenä tai useampana jaksona.</a:t>
            </a:r>
          </a:p>
          <a:p>
            <a:pPr marL="0" indent="0">
              <a:buNone/>
            </a:pP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>Tuki- ja liikuntaelimistö tarvitsee lihasvoimaa ja nivelten liikkuvuutta sekä tasapainoa parantavaa liikuntaa kuten:</a:t>
            </a:r>
          </a:p>
          <a:p>
            <a:r>
              <a:rPr lang="fi-FI" dirty="0"/>
              <a:t>venyttely, voimistelu, tanssi, kuntojumppa, kuntosaliharjoittelu tai erilaiset </a:t>
            </a:r>
            <a:r>
              <a:rPr lang="fi-FI" dirty="0" smtClean="0"/>
              <a:t>pallopelit kaksi </a:t>
            </a:r>
            <a:r>
              <a:rPr lang="fi-FI" dirty="0"/>
              <a:t>kertaa viikossa.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64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LIIKUNTAPIIRAK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6785"/>
            <a:ext cx="8928992" cy="558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4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20130120-2104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1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4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853240"/>
              </p:ext>
            </p:extLst>
          </p:nvPr>
        </p:nvGraphicFramePr>
        <p:xfrm>
          <a:off x="251520" y="1196752"/>
          <a:ext cx="8280920" cy="5477428"/>
        </p:xfrm>
        <a:graphic>
          <a:graphicData uri="http://schemas.openxmlformats.org/drawingml/2006/table">
            <a:tbl>
              <a:tblPr/>
              <a:tblGrid>
                <a:gridCol w="3928569"/>
                <a:gridCol w="4352351"/>
              </a:tblGrid>
              <a:tr h="43735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PASSIIVINEN AKTIIVUUS</a:t>
                      </a:r>
                      <a:endParaRPr lang="fi-FI" sz="1800" dirty="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AKTIIVINEN AKTIIVISUUS </a:t>
                      </a:r>
                      <a:endParaRPr lang="fi-FI" sz="180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3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HISSILLÄ NOUSU 1 KERROS </a:t>
                      </a:r>
                      <a:endParaRPr lang="fi-FI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 kcal </a:t>
                      </a:r>
                      <a:endParaRPr lang="fi-FI" sz="1800" dirty="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PORTAIDEN NOUSU KÄVELLEN</a:t>
                      </a:r>
                      <a:endParaRPr lang="fi-FI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kcal </a:t>
                      </a:r>
                      <a:endParaRPr lang="fi-FI" sz="1800" dirty="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3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Autossa istuminen autokaistalla 10min</a:t>
                      </a:r>
                      <a:endParaRPr lang="fi-FI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kcal</a:t>
                      </a:r>
                      <a:endParaRPr lang="fi-FI" sz="1800" dirty="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Auton parkkeeraus ja kävely pikaruokalaan 23 kcal </a:t>
                      </a:r>
                      <a:endParaRPr lang="fi-FI" sz="1800" dirty="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3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Istuminen 30 min puhelimessa puhumisen ajan 4 kcal</a:t>
                      </a:r>
                      <a:endParaRPr lang="fi-FI" sz="180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Seisominen 30 minuutin puhelin ajan</a:t>
                      </a:r>
                      <a:endParaRPr lang="fi-FI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kcal</a:t>
                      </a:r>
                      <a:endParaRPr lang="fi-FI" sz="1800" dirty="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3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Sähköpostin lähetys työkaverille 2 kcal</a:t>
                      </a:r>
                      <a:endParaRPr lang="fi-FI" sz="180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Kävely työkaverin luo 1min juttelu seisten 4 min 6 kcal </a:t>
                      </a:r>
                      <a:endParaRPr lang="fi-FI" sz="1800" dirty="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3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Ajelu ympäriinsä - kunnes parkkipaikka löytyy 3 kcal</a:t>
                      </a:r>
                      <a:endParaRPr lang="fi-FI" sz="180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Parkkeeraus kahden jalkapallo kentänpäähän ja kävely kauppaan 10 kcal </a:t>
                      </a:r>
                      <a:endParaRPr lang="fi-FI" sz="1800" dirty="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5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YHTEENSÄ 16.7 KCAL</a:t>
                      </a:r>
                      <a:endParaRPr lang="fi-FI" sz="180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YHTEENSÄ 193 KCAL </a:t>
                      </a:r>
                      <a:endParaRPr lang="fi-FI" sz="1800" dirty="0">
                        <a:effectLst/>
                      </a:endParaRP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72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 </a:t>
                      </a: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>
                          <a:effectLst/>
                        </a:rPr>
                        <a:t> </a:t>
                      </a:r>
                    </a:p>
                  </a:txBody>
                  <a:tcPr marL="80971" marR="80971" marT="80971" marB="809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464142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1358</Words>
  <Application>Microsoft Office PowerPoint</Application>
  <PresentationFormat>Näytössä katseltava diaesitys (4:3)</PresentationFormat>
  <Paragraphs>180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0" baseType="lpstr">
      <vt:lpstr>Arial</vt:lpstr>
      <vt:lpstr>Calibri</vt:lpstr>
      <vt:lpstr>Mukautettu suunnittelumalli</vt:lpstr>
      <vt:lpstr>KSAO Aikuisopisto</vt:lpstr>
      <vt:lpstr>Mitä tapahtuu kun istut ? </vt:lpstr>
      <vt:lpstr>PowerPoint-esitys</vt:lpstr>
      <vt:lpstr>Terveyttä ja hyvinvointia edistävä liikunta  18.11.2017</vt:lpstr>
      <vt:lpstr>Terveysliikunta– ja terveyskunnon eri osa-alueet </vt:lpstr>
      <vt:lpstr>Terveysliikunta</vt:lpstr>
      <vt:lpstr>PowerPoint-esitys</vt:lpstr>
      <vt:lpstr>PowerPoint-esitys</vt:lpstr>
      <vt:lpstr>PowerPoint-esitys</vt:lpstr>
      <vt:lpstr>PowerPoint-esitys</vt:lpstr>
      <vt:lpstr>Liikunnan vaikutustapa</vt:lpstr>
      <vt:lpstr>PowerPoint-esitys</vt:lpstr>
      <vt:lpstr>PowerPoint-esitys</vt:lpstr>
      <vt:lpstr>Tehtävä – Oman BMI:n laskeminen ? </vt:lpstr>
      <vt:lpstr>PowerPoint-esitys</vt:lpstr>
      <vt:lpstr>PowerPoint-esitys</vt:lpstr>
      <vt:lpstr>PowerPoint-esitys</vt:lpstr>
      <vt:lpstr>PowerPoint-esitys</vt:lpstr>
      <vt:lpstr>Terveysriskien arviointi ennen liikunnan lisäämistä </vt:lpstr>
      <vt:lpstr>Aloita oikaisemalla ryhti</vt:lpstr>
      <vt:lpstr>            TEHTÄVÄ Pari / Pienryhmä    Tehtävä juhlasalissa:  Ryhdin – ja lihastasapainon tarkastelu - vyötärönympäryksen mittaus  - Jalkaterien asentovirheet - syväkyykky - Reiden takaosan liikkuvuus -Olkanivelten liikkuvuus - Ryhdin tarkastelu  - Voi myös käyttää tyhjiä luokkia </vt:lpstr>
      <vt:lpstr>Terveysliikunta: Tuki – ja liikuntaelimistö </vt:lpstr>
      <vt:lpstr>Luuston elinkaari</vt:lpstr>
      <vt:lpstr>LUUSTO JA TERVEYSLIIKUNTA</vt:lpstr>
      <vt:lpstr>PowerPoint-esitys</vt:lpstr>
      <vt:lpstr>Liikunta ja ikääntyminen </vt:lpstr>
      <vt:lpstr>PowerPoint-esitys</vt:lpstr>
      <vt:lpstr>Liikehallintakyky eli motorinen kunto</vt:lpstr>
      <vt:lpstr>Kestävyyskunnon yhteys terveyteen </vt:lpstr>
      <vt:lpstr>Tuki – ja liikuntaelimistön kunto </vt:lpstr>
      <vt:lpstr>Liikunta syövän ehkäisyssä </vt:lpstr>
      <vt:lpstr>Tutkinnon perusteista </vt:lpstr>
      <vt:lpstr>Ryhmätehtävä – Liikunta ja sairaudet / terveysliikuntaohjeiden laatiminen </vt:lpstr>
      <vt:lpstr>Ryhmätehtävien aiheet </vt:lpstr>
      <vt:lpstr>Lähteitä ja luettavaksi </vt:lpstr>
      <vt:lpstr>Liikunta ja verenpaine </vt:lpstr>
      <vt:lpstr>Mitä kehossa tapahtuu ? </vt:lpstr>
    </vt:vector>
  </TitlesOfParts>
  <Company>KSAO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74641</dc:creator>
  <cp:lastModifiedBy>Kuittinen Marika</cp:lastModifiedBy>
  <cp:revision>96</cp:revision>
  <cp:lastPrinted>2017-10-19T07:27:01Z</cp:lastPrinted>
  <dcterms:created xsi:type="dcterms:W3CDTF">2012-01-04T11:10:08Z</dcterms:created>
  <dcterms:modified xsi:type="dcterms:W3CDTF">2017-11-13T10:47:42Z</dcterms:modified>
</cp:coreProperties>
</file>